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8" r:id="rId11"/>
    <p:sldId id="27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1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9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6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78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8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0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06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1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1E3F-C0EA-4795-82AF-824129AED6F0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42F9-3CD7-484B-8885-DAFEEA44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5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FPGA</a:t>
            </a:r>
            <a:r>
              <a:rPr kumimoji="1" lang="ja-JP" altLang="en-US" dirty="0"/>
              <a:t>で平方根計算</a:t>
            </a:r>
            <a:br>
              <a:rPr kumimoji="1" lang="en-US" altLang="ja-JP" dirty="0"/>
            </a:br>
            <a:r>
              <a:rPr kumimoji="1" lang="en-US" altLang="ja-JP" sz="2800" dirty="0"/>
              <a:t>VHDL</a:t>
            </a:r>
            <a:r>
              <a:rPr lang="ja-JP" altLang="en-US" sz="2800" dirty="0"/>
              <a:t>による簡易プロセッサ試作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92531" y="4010207"/>
            <a:ext cx="7606937" cy="1655762"/>
          </a:xfrm>
        </p:spPr>
        <p:txBody>
          <a:bodyPr/>
          <a:lstStyle/>
          <a:p>
            <a:pPr algn="r"/>
            <a:r>
              <a:rPr lang="en-US" altLang="ja-JP" dirty="0"/>
              <a:t>A-2</a:t>
            </a:r>
            <a:r>
              <a:rPr lang="ja-JP" altLang="en-US" dirty="0"/>
              <a:t>班　</a:t>
            </a:r>
            <a:r>
              <a:rPr lang="en-US" altLang="ja-JP" dirty="0"/>
              <a:t>15173091</a:t>
            </a:r>
            <a:r>
              <a:rPr lang="ja-JP" altLang="en-US" dirty="0"/>
              <a:t> 高田　大樹　</a:t>
            </a:r>
            <a:r>
              <a:rPr lang="en-US" altLang="ja-JP" dirty="0"/>
              <a:t>15173088 </a:t>
            </a:r>
            <a:r>
              <a:rPr lang="ja-JP" altLang="en-US" dirty="0"/>
              <a:t>佐藤　竜郎</a:t>
            </a:r>
            <a:endParaRPr lang="en-US" altLang="ja-JP" dirty="0"/>
          </a:p>
          <a:p>
            <a:pPr algn="r"/>
            <a:r>
              <a:rPr kumimoji="1" lang="en-US" altLang="ja-JP" dirty="0"/>
              <a:t>15173046 </a:t>
            </a:r>
            <a:r>
              <a:rPr kumimoji="1" lang="ja-JP" altLang="en-US" dirty="0"/>
              <a:t>久朗津宏樹　</a:t>
            </a:r>
            <a:r>
              <a:rPr kumimoji="1" lang="en-US" altLang="ja-JP" dirty="0"/>
              <a:t>15173009 </a:t>
            </a:r>
            <a:r>
              <a:rPr kumimoji="1" lang="ja-JP" altLang="en-US" dirty="0"/>
              <a:t>加藤　大登</a:t>
            </a:r>
          </a:p>
        </p:txBody>
      </p:sp>
    </p:spTree>
    <p:extLst>
      <p:ext uri="{BB962C8B-B14F-4D97-AF65-F5344CB8AC3E}">
        <p14:creationId xmlns:p14="http://schemas.microsoft.com/office/powerpoint/2010/main" val="382008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dbl" dirty="0"/>
              <a:t>FPGA</a:t>
            </a:r>
            <a:r>
              <a:rPr kumimoji="1" lang="ja-JP" altLang="en-US" u="dbl" dirty="0"/>
              <a:t>動作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78829" cy="2913611"/>
          </a:xfr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r="9314" b="14733"/>
          <a:stretch/>
        </p:blipFill>
        <p:spPr>
          <a:xfrm>
            <a:off x="6150685" y="1690688"/>
            <a:ext cx="5203115" cy="2914650"/>
          </a:xfrm>
        </p:spPr>
      </p:pic>
    </p:spTree>
    <p:extLst>
      <p:ext uri="{BB962C8B-B14F-4D97-AF65-F5344CB8AC3E}">
        <p14:creationId xmlns:p14="http://schemas.microsoft.com/office/powerpoint/2010/main" val="267666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61555" y="417377"/>
            <a:ext cx="10515600" cy="1325563"/>
          </a:xfrm>
        </p:spPr>
        <p:txBody>
          <a:bodyPr/>
          <a:lstStyle/>
          <a:p>
            <a:r>
              <a:rPr kumimoji="1" lang="ja-JP" altLang="en-US" u="dbl" dirty="0"/>
              <a:t>まとめ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61555" y="1317533"/>
            <a:ext cx="11556273" cy="3979863"/>
          </a:xfrm>
        </p:spPr>
        <p:txBody>
          <a:bodyPr/>
          <a:lstStyle/>
          <a:p>
            <a:endParaRPr kumimoji="1" lang="en-US" altLang="ja-JP" dirty="0"/>
          </a:p>
          <a:p>
            <a:r>
              <a:rPr lang="en-US" altLang="ja-JP" sz="3600" dirty="0"/>
              <a:t>FPGA</a:t>
            </a:r>
            <a:r>
              <a:rPr lang="ja-JP" altLang="en-US" sz="3600" dirty="0" err="1"/>
              <a:t>まで</a:t>
            </a:r>
            <a:r>
              <a:rPr lang="ja-JP" altLang="en-US" sz="3600" dirty="0"/>
              <a:t>実装し、課題を完了できた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コンピュータアーキテクチャの設計を実践的に学べた</a:t>
            </a:r>
          </a:p>
        </p:txBody>
      </p:sp>
    </p:spTree>
    <p:extLst>
      <p:ext uri="{BB962C8B-B14F-4D97-AF65-F5344CB8AC3E}">
        <p14:creationId xmlns:p14="http://schemas.microsoft.com/office/powerpoint/2010/main" val="348641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dbl" dirty="0"/>
              <a:t>設計方針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717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sz="3600" dirty="0"/>
              <a:t>目的</a:t>
            </a:r>
            <a:br>
              <a:rPr kumimoji="1" lang="en-US" altLang="ja-JP" sz="3600" dirty="0"/>
            </a:br>
            <a:r>
              <a:rPr kumimoji="1" lang="ja-JP" altLang="en-US" dirty="0"/>
              <a:t>　</a:t>
            </a:r>
            <a:r>
              <a:rPr kumimoji="1" lang="en-US" altLang="ja-JP" dirty="0">
                <a:solidFill>
                  <a:srgbClr val="FF0000"/>
                </a:solidFill>
              </a:rPr>
              <a:t>16</a:t>
            </a:r>
            <a:r>
              <a:rPr kumimoji="1" lang="ja-JP" altLang="en-US" dirty="0">
                <a:solidFill>
                  <a:srgbClr val="FF0000"/>
                </a:solidFill>
              </a:rPr>
              <a:t>進数での平方根計算をする</a:t>
            </a:r>
            <a:r>
              <a:rPr kumimoji="1" lang="ja-JP" altLang="en-US" dirty="0"/>
              <a:t>（小数第二位まで）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できるだけ簡単な仕様</a:t>
            </a:r>
            <a:br>
              <a:rPr kumimoji="1" lang="en-US" altLang="ja-JP" sz="3600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ワード命令のみ</a:t>
            </a:r>
            <a:r>
              <a:rPr lang="en-US" altLang="ja-JP" dirty="0"/>
              <a:t> </a:t>
            </a:r>
            <a:r>
              <a:rPr kumimoji="1" lang="en-US" altLang="ja-JP" dirty="0"/>
              <a:t>- </a:t>
            </a:r>
            <a:r>
              <a:rPr lang="ja-JP" altLang="en-US" dirty="0"/>
              <a:t>余分</a:t>
            </a:r>
            <a:r>
              <a:rPr kumimoji="1" lang="ja-JP" altLang="en-US" dirty="0"/>
              <a:t>な命令は作れない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903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dbl" dirty="0"/>
              <a:t>仕様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レジスタ：　</a:t>
            </a:r>
            <a:r>
              <a:rPr kumimoji="1" lang="en-US" altLang="ja-JP" dirty="0"/>
              <a:t>16bit × </a:t>
            </a:r>
            <a:r>
              <a:rPr kumimoji="1" lang="en-US" altLang="ja-JP" dirty="0">
                <a:solidFill>
                  <a:srgbClr val="FF0000"/>
                </a:solidFill>
              </a:rPr>
              <a:t>16</a:t>
            </a:r>
            <a:r>
              <a:rPr kumimoji="1" lang="ja-JP" altLang="en-US" dirty="0"/>
              <a:t>本</a:t>
            </a:r>
            <a:endParaRPr lang="en-US" altLang="ja-JP" dirty="0"/>
          </a:p>
          <a:p>
            <a:r>
              <a:rPr kumimoji="1" lang="ja-JP" altLang="en-US" dirty="0"/>
              <a:t>メモリ　：　幅</a:t>
            </a:r>
            <a:r>
              <a:rPr kumimoji="1" lang="en-US" altLang="ja-JP" dirty="0"/>
              <a:t>16bit × </a:t>
            </a:r>
            <a:r>
              <a:rPr kumimoji="1" lang="ja-JP" altLang="en-US" dirty="0"/>
              <a:t>アドレス</a:t>
            </a:r>
            <a:r>
              <a:rPr kumimoji="1" lang="en-US" altLang="ja-JP" dirty="0"/>
              <a:t>8bit(256)</a:t>
            </a:r>
            <a:endParaRPr lang="en-US" altLang="ja-JP" dirty="0"/>
          </a:p>
          <a:p>
            <a:r>
              <a:rPr kumimoji="1" lang="ja-JP" altLang="en-US" dirty="0"/>
              <a:t>フラグ　：　サインフラグ</a:t>
            </a:r>
            <a:r>
              <a:rPr lang="en-US" altLang="ja-JP" dirty="0"/>
              <a:t>S</a:t>
            </a:r>
            <a:r>
              <a:rPr lang="ja-JP" altLang="en-US" dirty="0"/>
              <a:t>　ゼロフラグ</a:t>
            </a:r>
            <a:r>
              <a:rPr lang="en-US" altLang="ja-JP" dirty="0"/>
              <a:t>Z</a:t>
            </a:r>
            <a:br>
              <a:rPr lang="en-US" altLang="ja-JP" dirty="0"/>
            </a:br>
            <a:r>
              <a:rPr lang="ja-JP" altLang="en-US" dirty="0"/>
              <a:t>　　　　　　</a:t>
            </a:r>
            <a:r>
              <a:rPr lang="ja-JP" altLang="en-US" dirty="0">
                <a:solidFill>
                  <a:srgbClr val="FF0000"/>
                </a:solidFill>
              </a:rPr>
              <a:t>オーバーフローフラグ</a:t>
            </a:r>
            <a:r>
              <a:rPr lang="en-US" altLang="ja-JP" dirty="0">
                <a:solidFill>
                  <a:srgbClr val="FF0000"/>
                </a:solidFill>
              </a:rPr>
              <a:t>O</a:t>
            </a:r>
            <a:endParaRPr kumimoji="1" lang="en-US" altLang="ja-JP" dirty="0"/>
          </a:p>
          <a:p>
            <a:r>
              <a:rPr lang="ja-JP" altLang="en-US" dirty="0"/>
              <a:t>命令　　：　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ワード </a:t>
            </a:r>
            <a:r>
              <a:rPr lang="en-US" altLang="ja-JP" dirty="0"/>
              <a:t>× 16</a:t>
            </a:r>
            <a:r>
              <a:rPr lang="ja-JP" altLang="en-US" dirty="0"/>
              <a:t>種類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722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4" y="365125"/>
            <a:ext cx="9722171" cy="6307616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回路図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02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57500" cy="1325563"/>
          </a:xfrm>
        </p:spPr>
        <p:txBody>
          <a:bodyPr/>
          <a:lstStyle/>
          <a:p>
            <a:r>
              <a:rPr kumimoji="1" lang="ja-JP" altLang="en-US" u="dbl" dirty="0"/>
              <a:t>マシン語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命令フィールド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2286"/>
              </p:ext>
            </p:extLst>
          </p:nvPr>
        </p:nvGraphicFramePr>
        <p:xfrm>
          <a:off x="7251701" y="454025"/>
          <a:ext cx="3467097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699">
                  <a:extLst>
                    <a:ext uri="{9D8B030D-6E8A-4147-A177-3AD203B41FA5}">
                      <a16:colId xmlns:a16="http://schemas.microsoft.com/office/drawing/2014/main" val="3650246474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3788252951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152031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HALT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0000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56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LDr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0001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LDm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0010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79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0011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0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0100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6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0101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47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0110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2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0111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9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3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NAND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1001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7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JMP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1010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27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JZE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1011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JMI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1100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JOV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1101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RJMP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1110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90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DISP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1111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08418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31478"/>
              </p:ext>
            </p:extLst>
          </p:nvPr>
        </p:nvGraphicFramePr>
        <p:xfrm>
          <a:off x="342900" y="2821305"/>
          <a:ext cx="5753100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1940729706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034154214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874441288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5930163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7564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400" dirty="0"/>
                        <a:t>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08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9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603408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79295"/>
              </p:ext>
            </p:extLst>
          </p:nvPr>
        </p:nvGraphicFramePr>
        <p:xfrm>
          <a:off x="304801" y="4416425"/>
          <a:ext cx="4602480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1940729706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034154214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874441288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593016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400" dirty="0"/>
                        <a:t>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08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addr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9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60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4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dbl" dirty="0"/>
              <a:t>シミュレーション方法</a:t>
            </a:r>
            <a:endParaRPr kumimoji="1" lang="ja-JP" altLang="en-US" u="dbl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145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メモリはテキストファイルから読み取る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- 112</a:t>
            </a:r>
            <a:r>
              <a:rPr kumimoji="1" lang="ja-JP" altLang="en-US" dirty="0"/>
              <a:t>行のプログラム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- </a:t>
            </a:r>
            <a:r>
              <a:rPr kumimoji="1" lang="ja-JP" altLang="en-US" dirty="0"/>
              <a:t>√</a:t>
            </a:r>
            <a:r>
              <a:rPr kumimoji="1" lang="en-US" altLang="ja-JP" dirty="0"/>
              <a:t>50000 = 223.60… </a:t>
            </a:r>
            <a:r>
              <a:rPr kumimoji="1" lang="ja-JP" altLang="en-US" dirty="0"/>
              <a:t>（√</a:t>
            </a:r>
            <a:r>
              <a:rPr kumimoji="1" lang="en-US" altLang="ja-JP" b="1" dirty="0">
                <a:solidFill>
                  <a:srgbClr val="FF0000"/>
                </a:solidFill>
              </a:rPr>
              <a:t>c350</a:t>
            </a:r>
            <a:r>
              <a:rPr kumimoji="1" lang="en-US" altLang="ja-JP" dirty="0"/>
              <a:t> = </a:t>
            </a:r>
            <a:r>
              <a:rPr kumimoji="1" lang="en-US" altLang="ja-JP" b="1" dirty="0">
                <a:solidFill>
                  <a:srgbClr val="FF0000"/>
                </a:solidFill>
              </a:rPr>
              <a:t>df.9b</a:t>
            </a:r>
            <a:r>
              <a:rPr kumimoji="1" lang="ja-JP" altLang="en-US" dirty="0"/>
              <a:t>）を計算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出力はシミュレータ上で確認する</a:t>
            </a:r>
          </a:p>
        </p:txBody>
      </p:sp>
    </p:spTree>
    <p:extLst>
      <p:ext uri="{BB962C8B-B14F-4D97-AF65-F5344CB8AC3E}">
        <p14:creationId xmlns:p14="http://schemas.microsoft.com/office/powerpoint/2010/main" val="168609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dbl" dirty="0"/>
              <a:t>シミュレーション結果</a:t>
            </a:r>
            <a:endParaRPr kumimoji="1" lang="ja-JP" altLang="en-US" u="dbl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19" y="1784050"/>
            <a:ext cx="6577353" cy="3888090"/>
          </a:xfrm>
        </p:spPr>
      </p:pic>
      <p:pic>
        <p:nvPicPr>
          <p:cNvPr id="10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14974" r="75658" b="57611"/>
          <a:stretch/>
        </p:blipFill>
        <p:spPr>
          <a:xfrm>
            <a:off x="351608" y="1728338"/>
            <a:ext cx="4456806" cy="348883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457008" y="2312988"/>
            <a:ext cx="1358900" cy="11049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379217" y="3240088"/>
            <a:ext cx="1092200" cy="647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4818972" y="1690688"/>
            <a:ext cx="638036" cy="622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818972" y="3417889"/>
            <a:ext cx="638036" cy="1773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1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" t="15050" r="75864" b="57839"/>
          <a:stretch/>
        </p:blipFill>
        <p:spPr>
          <a:xfrm>
            <a:off x="384469" y="1631876"/>
            <a:ext cx="4417811" cy="345923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28" y="1669976"/>
            <a:ext cx="6577352" cy="3888090"/>
          </a:xfrm>
        </p:spPr>
      </p:pic>
      <p:sp>
        <p:nvSpPr>
          <p:cNvPr id="11" name="正方形/長方形 10"/>
          <p:cNvSpPr/>
          <p:nvPr/>
        </p:nvSpPr>
        <p:spPr>
          <a:xfrm>
            <a:off x="5465717" y="2198914"/>
            <a:ext cx="1358900" cy="11049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367804" y="3862614"/>
            <a:ext cx="1092200" cy="647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4827681" y="1576614"/>
            <a:ext cx="638036" cy="622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4827680" y="3303815"/>
            <a:ext cx="638037" cy="18253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6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dbl" dirty="0"/>
              <a:t>FPGA</a:t>
            </a:r>
            <a:r>
              <a:rPr lang="ja-JP" altLang="en-US" u="dbl" dirty="0"/>
              <a:t>への実装課題</a:t>
            </a:r>
            <a:endParaRPr kumimoji="1" lang="ja-JP" altLang="en-US" u="dbl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9019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クロック信号とメモリは基板上に存在する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- </a:t>
            </a:r>
            <a:r>
              <a:rPr kumimoji="1" lang="ja-JP" altLang="en-US" dirty="0"/>
              <a:t>メモリ利用プログラムは自動生成可能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入出力装置のマッピング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kumimoji="1" lang="ja-JP" altLang="en-US" dirty="0"/>
              <a:t>スイッチによる入力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- 7</a:t>
            </a:r>
            <a:r>
              <a:rPr kumimoji="1" lang="ja-JP" altLang="en-US" dirty="0"/>
              <a:t>セグメント</a:t>
            </a:r>
            <a:r>
              <a:rPr kumimoji="1" lang="en-US" altLang="ja-JP" dirty="0"/>
              <a:t>LED</a:t>
            </a:r>
            <a:r>
              <a:rPr lang="ja-JP" altLang="en-US" dirty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31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111</Words>
  <Application>Microsoft Office PowerPoint</Application>
  <PresentationFormat>ワイド画面</PresentationFormat>
  <Paragraphs>79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FPGAで平方根計算 VHDLによる簡易プロセッサ試作</vt:lpstr>
      <vt:lpstr>設計方針</vt:lpstr>
      <vt:lpstr>仕様</vt:lpstr>
      <vt:lpstr>回路図</vt:lpstr>
      <vt:lpstr>マシン語</vt:lpstr>
      <vt:lpstr>シミュレーション方法</vt:lpstr>
      <vt:lpstr>シミュレーション結果</vt:lpstr>
      <vt:lpstr>PowerPoint プレゼンテーション</vt:lpstr>
      <vt:lpstr>FPGAへの実装課題</vt:lpstr>
      <vt:lpstr>FPGA動作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FPGAで平方根計算</dc:title>
  <dc:creator>ics10</dc:creator>
  <cp:lastModifiedBy>-hiroto- karofuji</cp:lastModifiedBy>
  <cp:revision>70</cp:revision>
  <dcterms:created xsi:type="dcterms:W3CDTF">2018-01-11T06:01:30Z</dcterms:created>
  <dcterms:modified xsi:type="dcterms:W3CDTF">2018-01-17T07:19:25Z</dcterms:modified>
</cp:coreProperties>
</file>