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2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4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2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37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5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35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23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23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9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7F8-6AD8-4731-A522-42DA3A18CADE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16B727-47DC-4033-AAE6-6CEE57EE4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07066" y="2167468"/>
            <a:ext cx="8144933" cy="1646302"/>
          </a:xfrm>
        </p:spPr>
        <p:txBody>
          <a:bodyPr/>
          <a:lstStyle/>
          <a:p>
            <a:r>
              <a:rPr kumimoji="1" lang="en-US" altLang="ja-JP" dirty="0" smtClean="0"/>
              <a:t>VHDL</a:t>
            </a:r>
            <a:r>
              <a:rPr kumimoji="1" lang="ja-JP" altLang="en-US" dirty="0" smtClean="0"/>
              <a:t>による平方根の計算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766937" cy="152446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    A-2</a:t>
            </a:r>
            <a:r>
              <a:rPr kumimoji="1" lang="ja-JP" altLang="en-US" dirty="0" smtClean="0"/>
              <a:t>班  </a:t>
            </a:r>
            <a:r>
              <a:rPr kumimoji="1" lang="en-US" altLang="ja-JP" dirty="0" smtClean="0"/>
              <a:t>15173009</a:t>
            </a:r>
            <a:r>
              <a:rPr lang="ja-JP" altLang="en-US" dirty="0" smtClean="0"/>
              <a:t> 　</a:t>
            </a:r>
            <a:r>
              <a:rPr kumimoji="1" lang="ja-JP" altLang="en-US" dirty="0" smtClean="0"/>
              <a:t>加藤 大登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15173046 </a:t>
            </a:r>
            <a:r>
              <a:rPr kumimoji="1" lang="ja-JP" altLang="en-US" dirty="0" smtClean="0"/>
              <a:t>久朗津 宏樹</a:t>
            </a:r>
            <a:endParaRPr kumimoji="1" lang="en-US" altLang="ja-JP" dirty="0" smtClean="0"/>
          </a:p>
          <a:p>
            <a:r>
              <a:rPr lang="en-US" altLang="ja-JP" dirty="0" smtClean="0"/>
              <a:t>15173088 </a:t>
            </a:r>
            <a:r>
              <a:rPr lang="ja-JP" altLang="en-US" dirty="0" smtClean="0"/>
              <a:t>　佐藤 竜郎 </a:t>
            </a:r>
            <a:endParaRPr lang="en-US" altLang="ja-JP" dirty="0" smtClean="0"/>
          </a:p>
          <a:p>
            <a:r>
              <a:rPr kumimoji="1" lang="en-US" altLang="ja-JP" dirty="0" smtClean="0"/>
              <a:t>15173091 </a:t>
            </a:r>
            <a:r>
              <a:rPr kumimoji="1" lang="ja-JP" altLang="en-US" dirty="0" smtClean="0"/>
              <a:t>　髙田 大樹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8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/>
              <a:t>最終目標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8001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 smtClean="0"/>
              <a:t>平方根の計算</a:t>
            </a:r>
            <a:endParaRPr lang="en-US" altLang="ja-JP" sz="3600" dirty="0" smtClean="0"/>
          </a:p>
          <a:p>
            <a:pPr marL="0" indent="0" algn="ctr">
              <a:buNone/>
            </a:pP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入力</a:t>
            </a:r>
            <a:r>
              <a:rPr lang="en-US" altLang="ja-JP" sz="3600" dirty="0" smtClean="0"/>
              <a:t>	…	</a:t>
            </a:r>
            <a:r>
              <a:rPr lang="en-US" altLang="ja-JP" sz="3600" dirty="0"/>
              <a:t>	</a:t>
            </a:r>
            <a:r>
              <a:rPr lang="en-US" altLang="ja-JP" sz="3600" dirty="0" smtClean="0"/>
              <a:t>16bit</a:t>
            </a:r>
            <a:r>
              <a:rPr lang="ja-JP" altLang="en-US" sz="3600" dirty="0" smtClean="0"/>
              <a:t>の整数 </a:t>
            </a:r>
            <a:r>
              <a:rPr lang="en-US" altLang="ja-JP" sz="3600" dirty="0" smtClean="0"/>
              <a:t>(0~65535)</a:t>
            </a:r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 smtClean="0"/>
              <a:t>出力</a:t>
            </a:r>
            <a:r>
              <a:rPr lang="en-US" altLang="ja-JP" sz="3600" dirty="0" smtClean="0"/>
              <a:t>	…		</a:t>
            </a:r>
            <a:r>
              <a:rPr lang="ja-JP" altLang="en-US" sz="3600" dirty="0" smtClean="0"/>
              <a:t>整数部分</a:t>
            </a:r>
            <a:r>
              <a:rPr lang="en-US" altLang="ja-JP" sz="3600" dirty="0" smtClean="0"/>
              <a:t>8bit,</a:t>
            </a:r>
            <a:r>
              <a:rPr lang="ja-JP" altLang="en-US" sz="3600" dirty="0" smtClean="0"/>
              <a:t>小数部分</a:t>
            </a:r>
            <a:r>
              <a:rPr lang="en-US" altLang="ja-JP" sz="3600" dirty="0" smtClean="0"/>
              <a:t>8bit</a:t>
            </a:r>
            <a:r>
              <a:rPr lang="ja-JP" altLang="en-US" sz="3600" dirty="0" smtClean="0"/>
              <a:t>の数</a:t>
            </a:r>
            <a:endParaRPr lang="en-US" altLang="ja-JP" sz="3600" dirty="0"/>
          </a:p>
        </p:txBody>
      </p:sp>
      <p:sp>
        <p:nvSpPr>
          <p:cNvPr id="4" name="線吹き出し 1 (枠付き) 3"/>
          <p:cNvSpPr/>
          <p:nvPr/>
        </p:nvSpPr>
        <p:spPr>
          <a:xfrm>
            <a:off x="8604250" y="5628612"/>
            <a:ext cx="3213100" cy="1054100"/>
          </a:xfrm>
          <a:prstGeom prst="borderCallout1">
            <a:avLst>
              <a:gd name="adj1" fmla="val 91040"/>
              <a:gd name="adj2" fmla="val -7543"/>
              <a:gd name="adj3" fmla="val -5573"/>
              <a:gd name="adj4" fmla="val -1027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平方なため半分の</a:t>
            </a:r>
            <a:r>
              <a:rPr lang="en-US" altLang="ja-JP" dirty="0" smtClean="0">
                <a:solidFill>
                  <a:schemeClr val="tx1"/>
                </a:solidFill>
              </a:rPr>
              <a:t>8bit</a:t>
            </a:r>
          </a:p>
        </p:txBody>
      </p:sp>
    </p:spTree>
    <p:extLst>
      <p:ext uri="{BB962C8B-B14F-4D97-AF65-F5344CB8AC3E}">
        <p14:creationId xmlns:p14="http://schemas.microsoft.com/office/powerpoint/2010/main" val="6115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 smtClean="0"/>
              <a:t>計算例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736666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sz="3200" dirty="0" smtClean="0"/>
              <a:t>		</a:t>
            </a:r>
            <a:r>
              <a:rPr kumimoji="1" lang="ja-JP" altLang="en-US" sz="3200" dirty="0" smtClean="0"/>
              <a:t>　入力</a:t>
            </a:r>
            <a:r>
              <a:rPr kumimoji="1" lang="en-US" altLang="ja-JP" sz="3200" dirty="0" smtClean="0"/>
              <a:t>					</a:t>
            </a:r>
            <a:r>
              <a:rPr kumimoji="1" lang="ja-JP" altLang="en-US" sz="3200" dirty="0" smtClean="0"/>
              <a:t>　　　出力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</a:t>
            </a:r>
          </a:p>
          <a:p>
            <a:pPr marL="0" indent="0">
              <a:buNone/>
            </a:pPr>
            <a:r>
              <a:rPr lang="en-US" altLang="ja-JP" sz="3200" dirty="0" smtClean="0"/>
              <a:t>	</a:t>
            </a:r>
            <a:r>
              <a:rPr lang="en-US" altLang="ja-JP" sz="2400" dirty="0" smtClean="0"/>
              <a:t>0000 0000 0000 0100 (4)</a:t>
            </a:r>
            <a:r>
              <a:rPr lang="en-US" altLang="ja-JP" sz="2400" dirty="0"/>
              <a:t>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0000 0010 0000 0000 (2)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</a:t>
            </a:r>
            <a:r>
              <a:rPr kumimoji="1" lang="en-US" altLang="ja-JP" sz="2400" dirty="0" smtClean="0"/>
              <a:t>00</a:t>
            </a:r>
            <a:r>
              <a:rPr lang="en-US" altLang="ja-JP" sz="2400" dirty="0" smtClean="0"/>
              <a:t>10 0111 0001 0000 (10000)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0110 0100 0000 0000 (100)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     0000 0011 1110 1000 (1000)	</a:t>
            </a:r>
            <a:r>
              <a:rPr lang="ja-JP" altLang="en-US" sz="2400" dirty="0" smtClean="0"/>
              <a:t>⇒</a:t>
            </a:r>
            <a:r>
              <a:rPr lang="en-US" altLang="ja-JP" sz="2400" dirty="0" smtClean="0"/>
              <a:t>	0001 1111 1001 1111 (31.622...)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	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1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角丸四角形吹き出し 4"/>
          <p:cNvSpPr/>
          <p:nvPr/>
        </p:nvSpPr>
        <p:spPr>
          <a:xfrm>
            <a:off x="6553199" y="609600"/>
            <a:ext cx="4179801" cy="2095500"/>
          </a:xfrm>
          <a:prstGeom prst="wedgeRoundRectCallout">
            <a:avLst>
              <a:gd name="adj1" fmla="val -46535"/>
              <a:gd name="adj2" fmla="val 77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作成した</a:t>
            </a:r>
            <a:r>
              <a:rPr kumimoji="1" lang="ja-JP" altLang="en-US" dirty="0" smtClean="0">
                <a:solidFill>
                  <a:schemeClr val="tx1"/>
                </a:solidFill>
              </a:rPr>
              <a:t>模式図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信号線・入出力の関係を表記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128" y="546100"/>
            <a:ext cx="1029547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dirty="0"/>
              <a:t>◎命令の</a:t>
            </a:r>
            <a:r>
              <a:rPr lang="ja-JP" altLang="en-US" sz="4000" dirty="0" smtClean="0"/>
              <a:t>仕様</a:t>
            </a:r>
            <a:r>
              <a:rPr lang="en-US" altLang="ja-JP" sz="1600" dirty="0" smtClean="0"/>
              <a:t>(</a:t>
            </a:r>
            <a:r>
              <a:rPr lang="ja-JP" altLang="en-US" sz="2000" dirty="0" smtClean="0"/>
              <a:t>一部</a:t>
            </a:r>
            <a:r>
              <a:rPr lang="en-US" altLang="ja-JP" sz="1600" dirty="0" smtClean="0"/>
              <a:t>)</a:t>
            </a:r>
            <a:endParaRPr lang="ja-JP" altLang="en-US" sz="4000" dirty="0"/>
          </a:p>
          <a:p>
            <a:r>
              <a:rPr lang="ja-JP" altLang="en-US" dirty="0"/>
              <a:t>　</a:t>
            </a:r>
            <a:r>
              <a:rPr lang="en-US" altLang="ja-JP" sz="2000" dirty="0"/>
              <a:t>HALT</a:t>
            </a:r>
            <a:r>
              <a:rPr lang="ja-JP" altLang="en-US" sz="2000" dirty="0"/>
              <a:t>：</a:t>
            </a:r>
            <a:r>
              <a:rPr lang="en-US" altLang="ja-JP" sz="2000" dirty="0"/>
              <a:t>0000 </a:t>
            </a:r>
            <a:r>
              <a:rPr lang="ja-JP" altLang="en-US" sz="2000" dirty="0"/>
              <a:t>（なし）  　　　　  　　　終了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LD① </a:t>
            </a:r>
            <a:r>
              <a:rPr lang="ja-JP" altLang="en-US" sz="2000" dirty="0"/>
              <a:t>：</a:t>
            </a:r>
            <a:r>
              <a:rPr lang="en-US" altLang="ja-JP" sz="2000" dirty="0"/>
              <a:t>0001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LD② </a:t>
            </a:r>
            <a:r>
              <a:rPr lang="ja-JP" altLang="en-US" sz="2000" dirty="0"/>
              <a:t>：</a:t>
            </a:r>
            <a:r>
              <a:rPr lang="en-US" altLang="ja-JP" sz="2000" dirty="0"/>
              <a:t>0010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メモリアドレスの内容をレジスタ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LAD </a:t>
            </a:r>
            <a:r>
              <a:rPr lang="ja-JP" altLang="en-US" sz="2000" dirty="0"/>
              <a:t>：</a:t>
            </a:r>
            <a:r>
              <a:rPr lang="en-US" altLang="ja-JP" sz="2000" dirty="0"/>
              <a:t>0011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メモリアドレスのアドレス値をレジスタ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にコピー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STR </a:t>
            </a:r>
            <a:r>
              <a:rPr lang="ja-JP" altLang="en-US" sz="2000" dirty="0"/>
              <a:t>：</a:t>
            </a:r>
            <a:r>
              <a:rPr lang="en-US" altLang="ja-JP" sz="2000" dirty="0"/>
              <a:t>0100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メモリアドレス　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の内容をメモリアドレスの場所にコピー（注意！）</a:t>
            </a:r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ADD </a:t>
            </a:r>
            <a:r>
              <a:rPr lang="ja-JP" altLang="en-US" sz="2000" dirty="0"/>
              <a:t>：</a:t>
            </a:r>
            <a:r>
              <a:rPr lang="en-US" altLang="ja-JP" sz="2000" dirty="0"/>
              <a:t>0101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A </a:t>
            </a:r>
            <a:r>
              <a:rPr lang="ja-JP" altLang="en-US" sz="2000" dirty="0"/>
              <a:t>レジスタ</a:t>
            </a:r>
            <a:r>
              <a:rPr lang="en-US" altLang="ja-JP" sz="2000" dirty="0"/>
              <a:t>B </a:t>
            </a:r>
            <a:r>
              <a:rPr lang="ja-JP" altLang="en-US" sz="2000" dirty="0"/>
              <a:t>　　　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＋レジスタ</a:t>
            </a:r>
            <a:r>
              <a:rPr lang="en-US" altLang="ja-JP" sz="2000" dirty="0"/>
              <a:t>B</a:t>
            </a:r>
            <a:r>
              <a:rPr lang="ja-JP" altLang="en-US" sz="2000" dirty="0"/>
              <a:t>の答えをレジスタ</a:t>
            </a:r>
            <a:r>
              <a:rPr lang="en-US" altLang="ja-JP" sz="2000" dirty="0"/>
              <a:t>A</a:t>
            </a:r>
            <a:r>
              <a:rPr lang="ja-JP" altLang="en-US" sz="2000" dirty="0"/>
              <a:t>に入れる </a:t>
            </a:r>
            <a:r>
              <a:rPr lang="en-US" altLang="ja-JP" sz="2000" dirty="0"/>
              <a:t>FFFF</a:t>
            </a:r>
            <a:r>
              <a:rPr lang="ja-JP" altLang="en-US" sz="2000" dirty="0"/>
              <a:t>を超えるならフラグ</a:t>
            </a:r>
            <a:r>
              <a:rPr lang="en-US" altLang="ja-JP" sz="2000" dirty="0"/>
              <a:t>O</a:t>
            </a:r>
            <a:r>
              <a:rPr lang="ja-JP" altLang="en-US" sz="2000" dirty="0"/>
              <a:t>を</a:t>
            </a:r>
            <a:r>
              <a:rPr lang="en-US" altLang="ja-JP" sz="2000" dirty="0"/>
              <a:t>1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する</a:t>
            </a:r>
            <a:endParaRPr lang="ja-JP" altLang="en-US" sz="2000" dirty="0"/>
          </a:p>
        </p:txBody>
      </p:sp>
      <p:sp>
        <p:nvSpPr>
          <p:cNvPr id="4" name="楕円 3"/>
          <p:cNvSpPr/>
          <p:nvPr/>
        </p:nvSpPr>
        <p:spPr>
          <a:xfrm>
            <a:off x="5528728" y="5617950"/>
            <a:ext cx="372533" cy="330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5528728" y="5150871"/>
            <a:ext cx="372533" cy="330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28728" y="6090038"/>
            <a:ext cx="372533" cy="330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VHDL</a:t>
            </a:r>
            <a:r>
              <a:rPr lang="ja-JP" altLang="en-US" dirty="0" smtClean="0"/>
              <a:t>による記述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パッケージ</a:t>
            </a:r>
            <a:r>
              <a:rPr lang="ja-JP" altLang="en-US" sz="2800" dirty="0" smtClean="0"/>
              <a:t>呼び出し 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 </a:t>
            </a:r>
            <a:r>
              <a:rPr lang="ja-JP" altLang="en-US" sz="2000" dirty="0" smtClean="0"/>
              <a:t>先頭に必ず記入</a:t>
            </a:r>
            <a:endParaRPr lang="ja-JP" altLang="en-US" sz="2000" dirty="0"/>
          </a:p>
          <a:p>
            <a:r>
              <a:rPr lang="ja-JP" altLang="en-US" sz="2800" dirty="0" smtClean="0"/>
              <a:t>エンティティ </a:t>
            </a:r>
            <a:r>
              <a:rPr lang="en-US" altLang="ja-JP" sz="2800" dirty="0" smtClean="0"/>
              <a:t>… </a:t>
            </a:r>
            <a:r>
              <a:rPr lang="ja-JP" altLang="en-US" sz="2000" dirty="0" smtClean="0"/>
              <a:t>エンティティ名・ポート宣言</a:t>
            </a:r>
            <a:endParaRPr lang="ja-JP" altLang="en-US" sz="2000" dirty="0"/>
          </a:p>
          <a:p>
            <a:r>
              <a:rPr lang="ja-JP" altLang="en-US" sz="2800" dirty="0" smtClean="0"/>
              <a:t>アーキテクチャ</a:t>
            </a:r>
            <a:r>
              <a:rPr lang="en-US" altLang="ja-JP" sz="2800" dirty="0" smtClean="0"/>
              <a:t>…</a:t>
            </a:r>
            <a:r>
              <a:rPr lang="ja-JP" altLang="en-US" sz="2000" dirty="0" smtClean="0"/>
              <a:t>内部の動作を記述する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800" dirty="0" smtClean="0"/>
              <a:t>この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つから構成される</a:t>
            </a:r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67702"/>
            <a:ext cx="11404600" cy="3695931"/>
          </a:xfrm>
          <a:prstGeom prst="rect">
            <a:avLst/>
          </a:prstGeom>
        </p:spPr>
      </p:pic>
      <p:sp>
        <p:nvSpPr>
          <p:cNvPr id="3" name="四角形吹き出し 2"/>
          <p:cNvSpPr/>
          <p:nvPr/>
        </p:nvSpPr>
        <p:spPr>
          <a:xfrm>
            <a:off x="952500" y="5511800"/>
            <a:ext cx="6324600" cy="1130300"/>
          </a:xfrm>
          <a:prstGeom prst="wedgeRectCallout">
            <a:avLst>
              <a:gd name="adj1" fmla="val 65111"/>
              <a:gd name="adj2" fmla="val -1678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ラッチ</a:t>
            </a:r>
            <a:r>
              <a:rPr lang="ja-JP" altLang="en-US" dirty="0">
                <a:solidFill>
                  <a:schemeClr val="tx1"/>
                </a:solidFill>
              </a:rPr>
              <a:t>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かつクロックが立ち上がったとき、入力選択信号が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ならバス</a:t>
            </a:r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lang="ja-JP" altLang="en-US" dirty="0">
                <a:solidFill>
                  <a:schemeClr val="tx1"/>
                </a:solidFill>
              </a:rPr>
              <a:t>の内容を保存する 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同様に、入力選択信号が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ならメモリの内容を保存する </a:t>
            </a:r>
          </a:p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292100"/>
            <a:ext cx="8596668" cy="1320800"/>
          </a:xfrm>
        </p:spPr>
        <p:txBody>
          <a:bodyPr/>
          <a:lstStyle/>
          <a:p>
            <a:r>
              <a:rPr kumimoji="1" lang="ja-JP" altLang="en-US" dirty="0" smtClean="0"/>
              <a:t>プログラム例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50900" y="2374900"/>
            <a:ext cx="8423102" cy="339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library </a:t>
            </a:r>
            <a:r>
              <a:rPr lang="en-US" altLang="ja-JP" sz="1600" dirty="0" err="1">
                <a:solidFill>
                  <a:schemeClr val="tx1"/>
                </a:solidFill>
              </a:rPr>
              <a:t>ieee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ieee.std_logic_1164.all;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use </a:t>
            </a:r>
            <a:r>
              <a:rPr lang="en-US" altLang="ja-JP" sz="1600" dirty="0" err="1">
                <a:solidFill>
                  <a:schemeClr val="tx1"/>
                </a:solidFill>
              </a:rPr>
              <a:t>ieee.std_logic_unsigned.all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entity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port(S_GRB, S_PR_F, S_MAR_F, S_MDR_F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  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(7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 : in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(4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   S_BUS_B  : out </a:t>
            </a:r>
            <a:r>
              <a:rPr lang="en-US" altLang="ja-JP" sz="1600" dirty="0" err="1">
                <a:solidFill>
                  <a:schemeClr val="tx1"/>
                </a:solidFill>
              </a:rPr>
              <a:t>std_logic_vector</a:t>
            </a:r>
            <a:r>
              <a:rPr lang="en-US" altLang="ja-JP" sz="1600" dirty="0">
                <a:solidFill>
                  <a:schemeClr val="tx1"/>
                </a:solidFill>
              </a:rPr>
              <a:t>(15 </a:t>
            </a:r>
            <a:r>
              <a:rPr lang="en-US" altLang="ja-JP" sz="1600" dirty="0" err="1">
                <a:solidFill>
                  <a:schemeClr val="tx1"/>
                </a:solidFill>
              </a:rPr>
              <a:t>downto</a:t>
            </a:r>
            <a:r>
              <a:rPr lang="en-US" altLang="ja-JP" sz="1600" dirty="0">
                <a:solidFill>
                  <a:schemeClr val="tx1"/>
                </a:solidFill>
              </a:rPr>
              <a:t> 0));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architecture BEHAVIOR of </a:t>
            </a:r>
            <a:r>
              <a:rPr lang="en-US" altLang="ja-JP" sz="1600" dirty="0" err="1">
                <a:solidFill>
                  <a:schemeClr val="tx1"/>
                </a:solidFill>
              </a:rPr>
              <a:t>bB</a:t>
            </a:r>
            <a:r>
              <a:rPr lang="en-US" altLang="ja-JP" sz="1600" dirty="0">
                <a:solidFill>
                  <a:schemeClr val="tx1"/>
                </a:solidFill>
              </a:rPr>
              <a:t> is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S_BUS_B &lt;= S_GRB 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"10000"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S_PR_F 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"01000"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S_MAR_F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"00100"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S_MDR_F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"00010"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"00000000" &amp; </a:t>
            </a:r>
            <a:r>
              <a:rPr lang="en-US" altLang="ja-JP" sz="1600" dirty="0" err="1">
                <a:solidFill>
                  <a:schemeClr val="tx1"/>
                </a:solidFill>
              </a:rPr>
              <a:t>addr</a:t>
            </a:r>
            <a:r>
              <a:rPr lang="en-US" altLang="ja-JP" sz="1600" dirty="0">
                <a:solidFill>
                  <a:schemeClr val="tx1"/>
                </a:solidFill>
              </a:rPr>
              <a:t> when </a:t>
            </a:r>
            <a:r>
              <a:rPr lang="en-US" altLang="ja-JP" sz="1600" dirty="0" err="1">
                <a:solidFill>
                  <a:schemeClr val="tx1"/>
                </a:solidFill>
              </a:rPr>
              <a:t>S_s_ctl</a:t>
            </a:r>
            <a:r>
              <a:rPr lang="en-US" altLang="ja-JP" sz="1600" dirty="0">
                <a:solidFill>
                  <a:schemeClr val="tx1"/>
                </a:solidFill>
              </a:rPr>
              <a:t> = "00001"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  else     "XXXXXXXXXXXXXXXX";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 BEHAVIOR;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159500" y="1479550"/>
            <a:ext cx="4838700" cy="1054100"/>
          </a:xfrm>
          <a:prstGeom prst="borderCallout1">
            <a:avLst>
              <a:gd name="adj1" fmla="val 18750"/>
              <a:gd name="adj2" fmla="val -8333"/>
              <a:gd name="adj3" fmla="val 28163"/>
              <a:gd name="adj4" fmla="val -7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パッケージ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先頭</a:t>
            </a:r>
            <a:r>
              <a:rPr lang="ja-JP" altLang="en-US" dirty="0" smtClean="0">
                <a:solidFill>
                  <a:schemeClr val="tx1"/>
                </a:solidFill>
              </a:rPr>
              <a:t>で呼び出す必要がある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7722928" y="3225800"/>
            <a:ext cx="4270548" cy="1206500"/>
          </a:xfrm>
          <a:prstGeom prst="borderCallout1">
            <a:avLst>
              <a:gd name="adj1" fmla="val 18750"/>
              <a:gd name="adj2" fmla="val -8333"/>
              <a:gd name="adj3" fmla="val 27313"/>
              <a:gd name="adj4" fmla="val -471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他言語のように</a:t>
            </a:r>
            <a:r>
              <a:rPr lang="ja-JP" altLang="en-US" dirty="0" smtClean="0">
                <a:solidFill>
                  <a:schemeClr val="tx1"/>
                </a:solidFill>
              </a:rPr>
              <a:t>宣言を行う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ビット数も</a:t>
            </a:r>
            <a:r>
              <a:rPr kumimoji="1" lang="ja-JP" altLang="en-US" dirty="0" smtClean="0">
                <a:solidFill>
                  <a:schemeClr val="tx1"/>
                </a:solidFill>
              </a:rPr>
              <a:t>決める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入出力を分ける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線吹き出し 1 (枠付き) 8"/>
          <p:cNvSpPr/>
          <p:nvPr/>
        </p:nvSpPr>
        <p:spPr>
          <a:xfrm>
            <a:off x="7099300" y="4813300"/>
            <a:ext cx="4894176" cy="1168400"/>
          </a:xfrm>
          <a:prstGeom prst="borderCallout1">
            <a:avLst>
              <a:gd name="adj1" fmla="val 10316"/>
              <a:gd name="adj2" fmla="val -7283"/>
              <a:gd name="adj3" fmla="val 7680"/>
              <a:gd name="adj4" fmla="val -409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回路の</a:t>
            </a:r>
            <a:r>
              <a:rPr lang="ja-JP" altLang="en-US" dirty="0" smtClean="0">
                <a:solidFill>
                  <a:schemeClr val="tx1"/>
                </a:solidFill>
              </a:rPr>
              <a:t>本体</a:t>
            </a:r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ja-JP" altLang="en-US" dirty="0" smtClean="0">
                <a:solidFill>
                  <a:schemeClr val="tx1"/>
                </a:solidFill>
              </a:rPr>
              <a:t>構造</a:t>
            </a:r>
            <a:r>
              <a:rPr lang="ja-JP" altLang="en-US" dirty="0" smtClean="0">
                <a:solidFill>
                  <a:schemeClr val="tx1"/>
                </a:solidFill>
              </a:rPr>
              <a:t>や動作について記述</a:t>
            </a:r>
            <a:r>
              <a:rPr lang="ja-JP" altLang="en-US" dirty="0" smtClean="0">
                <a:solidFill>
                  <a:schemeClr val="tx1"/>
                </a:solidFill>
              </a:rPr>
              <a:t>する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制御信号に従い選択し</a:t>
            </a:r>
            <a:r>
              <a:rPr lang="ja-JP" altLang="en-US" dirty="0" smtClean="0">
                <a:solidFill>
                  <a:schemeClr val="tx1"/>
                </a:solidFill>
              </a:rPr>
              <a:t>、</a:t>
            </a:r>
            <a:r>
              <a:rPr lang="en-US" altLang="ja-JP" dirty="0" smtClean="0">
                <a:solidFill>
                  <a:schemeClr val="tx1"/>
                </a:solidFill>
              </a:rPr>
              <a:t>ALU</a:t>
            </a:r>
            <a:r>
              <a:rPr lang="ja-JP" altLang="en-US" dirty="0" smtClean="0">
                <a:solidFill>
                  <a:schemeClr val="tx1"/>
                </a:solidFill>
              </a:rPr>
              <a:t>に送っている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進行状況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266</Words>
  <Application>Microsoft Office PowerPoint</Application>
  <PresentationFormat>ワイド画面</PresentationFormat>
  <Paragraphs>68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ファセット</vt:lpstr>
      <vt:lpstr>VHDLによる平方根の計算</vt:lpstr>
      <vt:lpstr>最終目標</vt:lpstr>
      <vt:lpstr>計算例</vt:lpstr>
      <vt:lpstr>PowerPoint プレゼンテーション</vt:lpstr>
      <vt:lpstr>PowerPoint プレゼンテーション</vt:lpstr>
      <vt:lpstr>VHDLによる記述</vt:lpstr>
      <vt:lpstr>シミュレーション例</vt:lpstr>
      <vt:lpstr>プログラム例</vt:lpstr>
      <vt:lpstr>進行状況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ics10</dc:creator>
  <cp:lastModifiedBy>ics10</cp:lastModifiedBy>
  <cp:revision>15</cp:revision>
  <dcterms:created xsi:type="dcterms:W3CDTF">2017-11-23T06:08:36Z</dcterms:created>
  <dcterms:modified xsi:type="dcterms:W3CDTF">2017-11-23T08:27:25Z</dcterms:modified>
</cp:coreProperties>
</file>