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
  </p:notesMasterIdLst>
  <p:sldIdLst>
    <p:sldId id="256" r:id="rId2"/>
    <p:sldId id="260" r:id="rId3"/>
    <p:sldId id="257" r:id="rId4"/>
    <p:sldId id="258"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varScale="1">
        <p:scale>
          <a:sx n="116" d="100"/>
          <a:sy n="116" d="100"/>
        </p:scale>
        <p:origin x="1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88A0D-AF2F-48D2-A0BA-44AC6E572796}" type="datetimeFigureOut">
              <a:rPr lang="en-IN" smtClean="0"/>
              <a:t>29-09-2019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A8C13-1EBE-4962-A73B-4762DF7EE52A}" type="slidenum">
              <a:rPr lang="en-IN" smtClean="0"/>
              <a:t>‹#›</a:t>
            </a:fld>
            <a:endParaRPr lang="en-IN"/>
          </a:p>
        </p:txBody>
      </p:sp>
    </p:spTree>
    <p:extLst>
      <p:ext uri="{BB962C8B-B14F-4D97-AF65-F5344CB8AC3E}">
        <p14:creationId xmlns:p14="http://schemas.microsoft.com/office/powerpoint/2010/main" val="189384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9E148-966D-476F-8115-2C8360689ED5}" type="slidenum">
              <a:rPr lang="en-US" smtClean="0"/>
              <a:t>2</a:t>
            </a:fld>
            <a:endParaRPr lang="en-US"/>
          </a:p>
        </p:txBody>
      </p:sp>
    </p:spTree>
    <p:extLst>
      <p:ext uri="{BB962C8B-B14F-4D97-AF65-F5344CB8AC3E}">
        <p14:creationId xmlns:p14="http://schemas.microsoft.com/office/powerpoint/2010/main" val="284725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9/29/2019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3175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194845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9/29/2019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48013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9/29/2019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285119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9/29/2019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01163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5922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72090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90155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43979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9/29/2019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902403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968955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9/29/2019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3344267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3" r:id="rId5"/>
    <p:sldLayoutId id="2147483737" r:id="rId6"/>
    <p:sldLayoutId id="2147483738" r:id="rId7"/>
    <p:sldLayoutId id="2147483739" r:id="rId8"/>
    <p:sldLayoutId id="2147483742" r:id="rId9"/>
    <p:sldLayoutId id="2147483740" r:id="rId10"/>
    <p:sldLayoutId id="2147483741" r:id="rId11"/>
  </p:sldLayoutIdLst>
  <p:transition>
    <p:fade/>
  </p:transition>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F37D061F-1546-454D-A769-544A4670B696}"/>
              </a:ext>
            </a:extLst>
          </p:cNvPr>
          <p:cNvPicPr>
            <a:picLocks noChangeAspect="1"/>
          </p:cNvPicPr>
          <p:nvPr/>
        </p:nvPicPr>
        <p:blipFill rotWithShape="1">
          <a:blip r:embed="rId2"/>
          <a:srcRect t="9793" b="5938"/>
          <a:stretch/>
        </p:blipFill>
        <p:spPr>
          <a:xfrm>
            <a:off x="-8218" y="32962"/>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9ABE4A-E7DF-4328-8879-A5B17DF4507F}"/>
              </a:ext>
            </a:extLst>
          </p:cNvPr>
          <p:cNvSpPr>
            <a:spLocks noGrp="1"/>
          </p:cNvSpPr>
          <p:nvPr>
            <p:ph type="ctrTitle"/>
          </p:nvPr>
        </p:nvSpPr>
        <p:spPr>
          <a:xfrm>
            <a:off x="738272" y="793149"/>
            <a:ext cx="4320227" cy="2395117"/>
          </a:xfrm>
        </p:spPr>
        <p:txBody>
          <a:bodyPr>
            <a:normAutofit/>
          </a:bodyPr>
          <a:lstStyle/>
          <a:p>
            <a:pPr algn="ctr"/>
            <a:r>
              <a:rPr lang="en-US" sz="5400" dirty="0">
                <a:solidFill>
                  <a:srgbClr val="FFFFFF"/>
                </a:solidFill>
              </a:rPr>
              <a:t>REACT; NOW</a:t>
            </a:r>
            <a:endParaRPr lang="en-IN" sz="5400" dirty="0">
              <a:solidFill>
                <a:srgbClr val="FFFFFF"/>
              </a:solidFill>
            </a:endParaRPr>
          </a:p>
        </p:txBody>
      </p:sp>
      <p:sp>
        <p:nvSpPr>
          <p:cNvPr id="3" name="Subtitle 2">
            <a:extLst>
              <a:ext uri="{FF2B5EF4-FFF2-40B4-BE49-F238E27FC236}">
                <a16:creationId xmlns:a16="http://schemas.microsoft.com/office/drawing/2014/main" id="{2F928E4A-6CD2-4BE4-90C0-2C93C97A0694}"/>
              </a:ext>
            </a:extLst>
          </p:cNvPr>
          <p:cNvSpPr>
            <a:spLocks noGrp="1"/>
          </p:cNvSpPr>
          <p:nvPr>
            <p:ph type="subTitle" idx="1"/>
          </p:nvPr>
        </p:nvSpPr>
        <p:spPr>
          <a:xfrm>
            <a:off x="675592" y="3824577"/>
            <a:ext cx="4687845" cy="2024288"/>
          </a:xfrm>
        </p:spPr>
        <p:txBody>
          <a:bodyPr>
            <a:normAutofit/>
          </a:bodyPr>
          <a:lstStyle/>
          <a:p>
            <a:r>
              <a:rPr lang="en-US" sz="2400" dirty="0">
                <a:solidFill>
                  <a:srgbClr val="FFFFFF">
                    <a:alpha val="75000"/>
                  </a:srgbClr>
                </a:solidFill>
              </a:rPr>
              <a:t>BY:</a:t>
            </a:r>
          </a:p>
          <a:p>
            <a:r>
              <a:rPr lang="en-US" sz="2400" b="1" dirty="0">
                <a:solidFill>
                  <a:srgbClr val="FFFFFF">
                    <a:alpha val="75000"/>
                  </a:srgbClr>
                </a:solidFill>
              </a:rPr>
              <a:t>TEAM AJAX</a:t>
            </a:r>
          </a:p>
          <a:p>
            <a:endParaRPr lang="en-US" sz="2400" dirty="0">
              <a:solidFill>
                <a:srgbClr val="FFFFFF">
                  <a:alpha val="75000"/>
                </a:srgbClr>
              </a:solidFill>
            </a:endParaRPr>
          </a:p>
        </p:txBody>
      </p:sp>
    </p:spTree>
    <p:extLst>
      <p:ext uri="{BB962C8B-B14F-4D97-AF65-F5344CB8AC3E}">
        <p14:creationId xmlns:p14="http://schemas.microsoft.com/office/powerpoint/2010/main" val="1086875442"/>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B55AA-BF40-49DB-8A10-B51C018FB4D8}"/>
              </a:ext>
            </a:extLst>
          </p:cNvPr>
          <p:cNvSpPr txBox="1"/>
          <p:nvPr/>
        </p:nvSpPr>
        <p:spPr>
          <a:xfrm>
            <a:off x="1048820" y="1164054"/>
            <a:ext cx="10001996" cy="1477328"/>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Considering the ever-rising increase of issues on women harassment in recent past women security is one of the major concerns of today's world. The hack is to build a security system that is designed to serve the purpose of providing security to women so that they never feel helpless while facing such social challenges. An advanced system is to be built that can detect the location and health condition of a person that will enable us to take action accordingly.</a:t>
            </a:r>
            <a:endParaRPr lang="en-US"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52F5D5-64E7-41DA-BF0F-3DB90FC5CB20}"/>
              </a:ext>
            </a:extLst>
          </p:cNvPr>
          <p:cNvSpPr txBox="1"/>
          <p:nvPr/>
        </p:nvSpPr>
        <p:spPr>
          <a:xfrm>
            <a:off x="2559097" y="3494034"/>
            <a:ext cx="6525446" cy="923330"/>
          </a:xfrm>
          <a:prstGeom prst="rect">
            <a:avLst/>
          </a:prstGeom>
          <a:noFill/>
        </p:spPr>
        <p:txBody>
          <a:bodyPr wrap="square" rtlCol="0">
            <a:spAutoFit/>
          </a:bodyPr>
          <a:lstStyle/>
          <a:p>
            <a:pPr algn="ctr"/>
            <a:r>
              <a:rPr lang="en-US" b="1" dirty="0"/>
              <a:t>We plan to make a device that can actually help avoid rape/assault on women instead of just simply sending as SOS call after the crimes have happened.</a:t>
            </a:r>
          </a:p>
        </p:txBody>
      </p:sp>
      <p:cxnSp>
        <p:nvCxnSpPr>
          <p:cNvPr id="10" name="Straight Arrow Connector 9">
            <a:extLst>
              <a:ext uri="{FF2B5EF4-FFF2-40B4-BE49-F238E27FC236}">
                <a16:creationId xmlns:a16="http://schemas.microsoft.com/office/drawing/2014/main" id="{74932076-2CF6-4285-8048-57156E9B06C2}"/>
              </a:ext>
            </a:extLst>
          </p:cNvPr>
          <p:cNvCxnSpPr>
            <a:cxnSpLocks/>
          </p:cNvCxnSpPr>
          <p:nvPr/>
        </p:nvCxnSpPr>
        <p:spPr>
          <a:xfrm flipV="1">
            <a:off x="1460314" y="5719926"/>
            <a:ext cx="9415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50B7995-3B75-4929-91E9-9FDDF049BFE8}"/>
              </a:ext>
            </a:extLst>
          </p:cNvPr>
          <p:cNvSpPr/>
          <p:nvPr/>
        </p:nvSpPr>
        <p:spPr>
          <a:xfrm>
            <a:off x="2485314" y="5252560"/>
            <a:ext cx="1852475" cy="9347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1C5307-0C5E-4075-9698-9CD456068F0D}"/>
              </a:ext>
            </a:extLst>
          </p:cNvPr>
          <p:cNvSpPr txBox="1"/>
          <p:nvPr/>
        </p:nvSpPr>
        <p:spPr>
          <a:xfrm>
            <a:off x="2463701" y="5226972"/>
            <a:ext cx="1864941" cy="1015663"/>
          </a:xfrm>
          <a:prstGeom prst="rect">
            <a:avLst/>
          </a:prstGeom>
          <a:noFill/>
        </p:spPr>
        <p:txBody>
          <a:bodyPr wrap="square" rtlCol="0">
            <a:spAutoFit/>
          </a:bodyPr>
          <a:lstStyle/>
          <a:p>
            <a:pPr algn="ctr"/>
            <a:r>
              <a:rPr lang="en-US" sz="1200" b="1" u="sng" dirty="0"/>
              <a:t>REACT;NOW</a:t>
            </a:r>
          </a:p>
          <a:p>
            <a:pPr algn="ctr"/>
            <a:r>
              <a:rPr lang="en-US" sz="1200" b="1" dirty="0"/>
              <a:t> is a hybrid safety device equipped with an array of </a:t>
            </a:r>
          </a:p>
          <a:p>
            <a:pPr algn="ctr"/>
            <a:r>
              <a:rPr lang="en-US" sz="1200" b="1" u="sng" dirty="0"/>
              <a:t>FEATURES </a:t>
            </a:r>
          </a:p>
        </p:txBody>
      </p:sp>
      <p:sp>
        <p:nvSpPr>
          <p:cNvPr id="13" name="TextBox 12">
            <a:extLst>
              <a:ext uri="{FF2B5EF4-FFF2-40B4-BE49-F238E27FC236}">
                <a16:creationId xmlns:a16="http://schemas.microsoft.com/office/drawing/2014/main" id="{17C0C7EB-1140-4A32-8981-B331C3E2CFAC}"/>
              </a:ext>
            </a:extLst>
          </p:cNvPr>
          <p:cNvSpPr txBox="1"/>
          <p:nvPr/>
        </p:nvSpPr>
        <p:spPr>
          <a:xfrm>
            <a:off x="1344827" y="5304428"/>
            <a:ext cx="1140487" cy="415498"/>
          </a:xfrm>
          <a:prstGeom prst="rect">
            <a:avLst/>
          </a:prstGeom>
          <a:noFill/>
        </p:spPr>
        <p:txBody>
          <a:bodyPr wrap="square" rtlCol="0">
            <a:spAutoFit/>
          </a:bodyPr>
          <a:lstStyle/>
          <a:p>
            <a:pPr algn="ctr"/>
            <a:r>
              <a:rPr lang="en-US" sz="1050" i="1" dirty="0"/>
              <a:t>In a comprisable</a:t>
            </a:r>
          </a:p>
        </p:txBody>
      </p:sp>
      <p:sp>
        <p:nvSpPr>
          <p:cNvPr id="14" name="TextBox 13">
            <a:extLst>
              <a:ext uri="{FF2B5EF4-FFF2-40B4-BE49-F238E27FC236}">
                <a16:creationId xmlns:a16="http://schemas.microsoft.com/office/drawing/2014/main" id="{B80A02D8-3F8B-43AB-A93E-E343FA0FAE4F}"/>
              </a:ext>
            </a:extLst>
          </p:cNvPr>
          <p:cNvSpPr txBox="1"/>
          <p:nvPr/>
        </p:nvSpPr>
        <p:spPr>
          <a:xfrm>
            <a:off x="1422949" y="5686849"/>
            <a:ext cx="1020357" cy="253916"/>
          </a:xfrm>
          <a:prstGeom prst="rect">
            <a:avLst/>
          </a:prstGeom>
          <a:noFill/>
        </p:spPr>
        <p:txBody>
          <a:bodyPr wrap="square" rtlCol="0">
            <a:spAutoFit/>
          </a:bodyPr>
          <a:lstStyle/>
          <a:p>
            <a:r>
              <a:rPr lang="en-US" sz="1050" i="1" dirty="0"/>
              <a:t>Circumstance</a:t>
            </a:r>
          </a:p>
        </p:txBody>
      </p:sp>
      <p:cxnSp>
        <p:nvCxnSpPr>
          <p:cNvPr id="16" name="Straight Arrow Connector 15">
            <a:extLst>
              <a:ext uri="{FF2B5EF4-FFF2-40B4-BE49-F238E27FC236}">
                <a16:creationId xmlns:a16="http://schemas.microsoft.com/office/drawing/2014/main" id="{0F151F7C-B8D4-49B7-A1F1-1E5FA69BEBAC}"/>
              </a:ext>
            </a:extLst>
          </p:cNvPr>
          <p:cNvCxnSpPr>
            <a:cxnSpLocks/>
          </p:cNvCxnSpPr>
          <p:nvPr/>
        </p:nvCxnSpPr>
        <p:spPr>
          <a:xfrm flipV="1">
            <a:off x="4370493" y="5719926"/>
            <a:ext cx="1124234"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7AC3DE5-4C72-4D17-AE6F-0D00592806EB}"/>
              </a:ext>
            </a:extLst>
          </p:cNvPr>
          <p:cNvSpPr/>
          <p:nvPr/>
        </p:nvSpPr>
        <p:spPr>
          <a:xfrm>
            <a:off x="5579423" y="5252560"/>
            <a:ext cx="1553592" cy="9347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F7FE138-E6B3-4661-AFE3-9E9F6812AA59}"/>
              </a:ext>
            </a:extLst>
          </p:cNvPr>
          <p:cNvSpPr txBox="1"/>
          <p:nvPr/>
        </p:nvSpPr>
        <p:spPr>
          <a:xfrm>
            <a:off x="5592807" y="5417545"/>
            <a:ext cx="1523395" cy="523220"/>
          </a:xfrm>
          <a:prstGeom prst="rect">
            <a:avLst/>
          </a:prstGeom>
          <a:noFill/>
        </p:spPr>
        <p:txBody>
          <a:bodyPr wrap="square" rtlCol="0">
            <a:spAutoFit/>
          </a:bodyPr>
          <a:lstStyle/>
          <a:p>
            <a:pPr algn="ctr"/>
            <a:r>
              <a:rPr lang="en-US" sz="1400" b="1" u="sng" dirty="0"/>
              <a:t>Has Camera module</a:t>
            </a:r>
            <a:endParaRPr lang="en-US" b="1" u="sng" dirty="0"/>
          </a:p>
        </p:txBody>
      </p:sp>
      <p:cxnSp>
        <p:nvCxnSpPr>
          <p:cNvPr id="21" name="Straight Arrow Connector 20">
            <a:extLst>
              <a:ext uri="{FF2B5EF4-FFF2-40B4-BE49-F238E27FC236}">
                <a16:creationId xmlns:a16="http://schemas.microsoft.com/office/drawing/2014/main" id="{CF4CC0BB-815A-49D0-AE94-865608D8FB60}"/>
              </a:ext>
            </a:extLst>
          </p:cNvPr>
          <p:cNvCxnSpPr>
            <a:cxnSpLocks/>
          </p:cNvCxnSpPr>
          <p:nvPr/>
        </p:nvCxnSpPr>
        <p:spPr>
          <a:xfrm flipV="1">
            <a:off x="7290355" y="5681457"/>
            <a:ext cx="10016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AF63C9C-249F-4CD7-BCF8-C0F0E2D7BFEB}"/>
              </a:ext>
            </a:extLst>
          </p:cNvPr>
          <p:cNvSpPr txBox="1"/>
          <p:nvPr/>
        </p:nvSpPr>
        <p:spPr>
          <a:xfrm>
            <a:off x="7225059" y="5466009"/>
            <a:ext cx="1095652" cy="253916"/>
          </a:xfrm>
          <a:prstGeom prst="rect">
            <a:avLst/>
          </a:prstGeom>
          <a:noFill/>
        </p:spPr>
        <p:txBody>
          <a:bodyPr wrap="square" rtlCol="0">
            <a:spAutoFit/>
          </a:bodyPr>
          <a:lstStyle/>
          <a:p>
            <a:r>
              <a:rPr lang="en-US" sz="1000" i="1" dirty="0"/>
              <a:t>Camera sends</a:t>
            </a:r>
          </a:p>
        </p:txBody>
      </p:sp>
      <p:sp>
        <p:nvSpPr>
          <p:cNvPr id="25" name="TextBox 24">
            <a:extLst>
              <a:ext uri="{FF2B5EF4-FFF2-40B4-BE49-F238E27FC236}">
                <a16:creationId xmlns:a16="http://schemas.microsoft.com/office/drawing/2014/main" id="{3E50B2A0-3B58-4B6F-9034-BC2C6ABC31B0}"/>
              </a:ext>
            </a:extLst>
          </p:cNvPr>
          <p:cNvSpPr txBox="1"/>
          <p:nvPr/>
        </p:nvSpPr>
        <p:spPr>
          <a:xfrm>
            <a:off x="7199903" y="5643143"/>
            <a:ext cx="1168894" cy="253916"/>
          </a:xfrm>
          <a:prstGeom prst="rect">
            <a:avLst/>
          </a:prstGeom>
          <a:noFill/>
        </p:spPr>
        <p:txBody>
          <a:bodyPr wrap="square" rtlCol="0">
            <a:spAutoFit/>
          </a:bodyPr>
          <a:lstStyle/>
          <a:p>
            <a:r>
              <a:rPr lang="en-US" sz="1000" i="1" dirty="0"/>
              <a:t>Picture to server</a:t>
            </a:r>
          </a:p>
        </p:txBody>
      </p:sp>
      <p:sp>
        <p:nvSpPr>
          <p:cNvPr id="26" name="TextBox 25">
            <a:extLst>
              <a:ext uri="{FF2B5EF4-FFF2-40B4-BE49-F238E27FC236}">
                <a16:creationId xmlns:a16="http://schemas.microsoft.com/office/drawing/2014/main" id="{C41B390B-3D6C-472D-81BA-D4CAB5306253}"/>
              </a:ext>
            </a:extLst>
          </p:cNvPr>
          <p:cNvSpPr txBox="1"/>
          <p:nvPr/>
        </p:nvSpPr>
        <p:spPr>
          <a:xfrm>
            <a:off x="64513" y="6122019"/>
            <a:ext cx="1316427" cy="461665"/>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Woman in Distress</a:t>
            </a:r>
          </a:p>
        </p:txBody>
      </p:sp>
      <p:sp>
        <p:nvSpPr>
          <p:cNvPr id="27" name="TextBox 26">
            <a:extLst>
              <a:ext uri="{FF2B5EF4-FFF2-40B4-BE49-F238E27FC236}">
                <a16:creationId xmlns:a16="http://schemas.microsoft.com/office/drawing/2014/main" id="{DE852B1C-9543-492C-A80B-5926FD5F55BE}"/>
              </a:ext>
            </a:extLst>
          </p:cNvPr>
          <p:cNvSpPr txBox="1"/>
          <p:nvPr/>
        </p:nvSpPr>
        <p:spPr>
          <a:xfrm>
            <a:off x="8292052" y="6328109"/>
            <a:ext cx="1879374" cy="261610"/>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Family gets Access to pics</a:t>
            </a:r>
          </a:p>
        </p:txBody>
      </p:sp>
      <p:sp>
        <p:nvSpPr>
          <p:cNvPr id="4" name="Rectangle 3">
            <a:extLst>
              <a:ext uri="{FF2B5EF4-FFF2-40B4-BE49-F238E27FC236}">
                <a16:creationId xmlns:a16="http://schemas.microsoft.com/office/drawing/2014/main" id="{6C9E8012-B30E-4CE1-96F1-087721E59422}"/>
              </a:ext>
            </a:extLst>
          </p:cNvPr>
          <p:cNvSpPr/>
          <p:nvPr/>
        </p:nvSpPr>
        <p:spPr>
          <a:xfrm>
            <a:off x="2329746" y="529149"/>
            <a:ext cx="6754797" cy="707886"/>
          </a:xfrm>
          <a:prstGeom prst="rect">
            <a:avLst/>
          </a:prstGeom>
          <a:noFill/>
          <a:effectLst>
            <a:reflection blurRad="6350" stA="52000" endA="300" endPos="35000" dir="5400000" sy="-100000" algn="bl" rotWithShape="0"/>
          </a:effectLst>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p>
        </p:txBody>
      </p:sp>
      <p:sp>
        <p:nvSpPr>
          <p:cNvPr id="7" name="Rectangle 6">
            <a:extLst>
              <a:ext uri="{FF2B5EF4-FFF2-40B4-BE49-F238E27FC236}">
                <a16:creationId xmlns:a16="http://schemas.microsoft.com/office/drawing/2014/main" id="{6A3B591A-8D50-4E3D-BF93-1B0BCD5AAD66}"/>
              </a:ext>
            </a:extLst>
          </p:cNvPr>
          <p:cNvSpPr/>
          <p:nvPr/>
        </p:nvSpPr>
        <p:spPr>
          <a:xfrm>
            <a:off x="996879" y="2673334"/>
            <a:ext cx="10001996" cy="707886"/>
          </a:xfrm>
          <a:prstGeom prst="rect">
            <a:avLst/>
          </a:prstGeom>
          <a:noFill/>
          <a:effectLst>
            <a:glow rad="63500">
              <a:schemeClr val="accent2">
                <a:satMod val="175000"/>
                <a:alpha val="40000"/>
              </a:schemeClr>
            </a:glow>
          </a:effectLst>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Our Solution/Approach to The Problem</a:t>
            </a:r>
          </a:p>
        </p:txBody>
      </p:sp>
      <p:pic>
        <p:nvPicPr>
          <p:cNvPr id="5" name="Picture 4">
            <a:extLst>
              <a:ext uri="{FF2B5EF4-FFF2-40B4-BE49-F238E27FC236}">
                <a16:creationId xmlns:a16="http://schemas.microsoft.com/office/drawing/2014/main" id="{2DC64FBD-14E3-4B84-8E3A-A62652BD2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88" y="5056912"/>
            <a:ext cx="1064424" cy="1064424"/>
          </a:xfrm>
          <a:prstGeom prst="rect">
            <a:avLst/>
          </a:prstGeom>
        </p:spPr>
      </p:pic>
      <p:pic>
        <p:nvPicPr>
          <p:cNvPr id="15" name="Picture 14">
            <a:extLst>
              <a:ext uri="{FF2B5EF4-FFF2-40B4-BE49-F238E27FC236}">
                <a16:creationId xmlns:a16="http://schemas.microsoft.com/office/drawing/2014/main" id="{10D3C327-EA83-4726-BF95-A2A6F9D8F446}"/>
              </a:ext>
            </a:extLst>
          </p:cNvPr>
          <p:cNvPicPr>
            <a:picLocks noChangeAspect="1"/>
          </p:cNvPicPr>
          <p:nvPr/>
        </p:nvPicPr>
        <p:blipFill rotWithShape="1">
          <a:blip r:embed="rId4">
            <a:extLst>
              <a:ext uri="{28A0092B-C50C-407E-A947-70E740481C1C}">
                <a14:useLocalDpi xmlns:a14="http://schemas.microsoft.com/office/drawing/2010/main" val="0"/>
              </a:ext>
            </a:extLst>
          </a:blip>
          <a:srcRect l="53855" t="722" r="-878" b="-722"/>
          <a:stretch/>
        </p:blipFill>
        <p:spPr>
          <a:xfrm>
            <a:off x="8489623" y="5141500"/>
            <a:ext cx="1267853" cy="1211351"/>
          </a:xfrm>
          <a:prstGeom prst="rect">
            <a:avLst/>
          </a:prstGeom>
        </p:spPr>
      </p:pic>
      <p:cxnSp>
        <p:nvCxnSpPr>
          <p:cNvPr id="28" name="Straight Arrow Connector 27">
            <a:extLst>
              <a:ext uri="{FF2B5EF4-FFF2-40B4-BE49-F238E27FC236}">
                <a16:creationId xmlns:a16="http://schemas.microsoft.com/office/drawing/2014/main" id="{A8155022-8A94-44E0-B5F0-7E1CD144F6E8}"/>
              </a:ext>
            </a:extLst>
          </p:cNvPr>
          <p:cNvCxnSpPr>
            <a:cxnSpLocks/>
          </p:cNvCxnSpPr>
          <p:nvPr/>
        </p:nvCxnSpPr>
        <p:spPr>
          <a:xfrm>
            <a:off x="9815857" y="5734804"/>
            <a:ext cx="778002" cy="1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F97C9D1-1BE3-4882-A9B2-611B45274203}"/>
              </a:ext>
            </a:extLst>
          </p:cNvPr>
          <p:cNvPicPr>
            <a:picLocks noChangeAspect="1"/>
          </p:cNvPicPr>
          <p:nvPr/>
        </p:nvPicPr>
        <p:blipFill rotWithShape="1">
          <a:blip r:embed="rId5">
            <a:extLst>
              <a:ext uri="{28A0092B-C50C-407E-A947-70E740481C1C}">
                <a14:useLocalDpi xmlns:a14="http://schemas.microsoft.com/office/drawing/2010/main" val="0"/>
              </a:ext>
            </a:extLst>
          </a:blip>
          <a:srcRect t="1688" r="63582" b="41015"/>
          <a:stretch/>
        </p:blipFill>
        <p:spPr>
          <a:xfrm>
            <a:off x="10650193" y="5098724"/>
            <a:ext cx="1362621" cy="1205876"/>
          </a:xfrm>
          <a:prstGeom prst="rect">
            <a:avLst/>
          </a:prstGeom>
        </p:spPr>
      </p:pic>
      <p:sp>
        <p:nvSpPr>
          <p:cNvPr id="30" name="TextBox 29">
            <a:extLst>
              <a:ext uri="{FF2B5EF4-FFF2-40B4-BE49-F238E27FC236}">
                <a16:creationId xmlns:a16="http://schemas.microsoft.com/office/drawing/2014/main" id="{88BCFB92-D344-410B-8010-F144C38BB8D5}"/>
              </a:ext>
            </a:extLst>
          </p:cNvPr>
          <p:cNvSpPr txBox="1"/>
          <p:nvPr/>
        </p:nvSpPr>
        <p:spPr>
          <a:xfrm>
            <a:off x="11114084" y="6328109"/>
            <a:ext cx="543739" cy="261610"/>
          </a:xfrm>
          <a:prstGeom prst="rect">
            <a:avLst/>
          </a:prstGeom>
          <a:noFill/>
        </p:spPr>
        <p:txBody>
          <a:bodyPr wrap="none" rtlCol="0">
            <a:spAutoFit/>
          </a:bodyPr>
          <a:lstStyle/>
          <a:p>
            <a:r>
              <a:rPr lang="en-US" sz="1050" b="1" dirty="0">
                <a:latin typeface="Times New Roman" panose="02020603050405020304" pitchFamily="18" charset="0"/>
                <a:cs typeface="Times New Roman" panose="02020603050405020304" pitchFamily="18" charset="0"/>
              </a:rPr>
              <a:t>Police</a:t>
            </a:r>
            <a:endParaRPr lang="en-IN"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DC995EDB-B909-4B1B-8BD2-3A512E0D58A2}"/>
              </a:ext>
            </a:extLst>
          </p:cNvPr>
          <p:cNvSpPr txBox="1"/>
          <p:nvPr/>
        </p:nvSpPr>
        <p:spPr>
          <a:xfrm>
            <a:off x="9841177" y="5535264"/>
            <a:ext cx="687386" cy="230832"/>
          </a:xfrm>
          <a:prstGeom prst="rect">
            <a:avLst/>
          </a:prstGeom>
          <a:noFill/>
        </p:spPr>
        <p:txBody>
          <a:bodyPr wrap="square" rtlCol="0">
            <a:spAutoFit/>
          </a:bodyPr>
          <a:lstStyle/>
          <a:p>
            <a:r>
              <a:rPr lang="en-US" sz="900" i="1" dirty="0"/>
              <a:t>Escalates</a:t>
            </a:r>
            <a:endParaRPr lang="en-IN" sz="900" i="1" dirty="0"/>
          </a:p>
        </p:txBody>
      </p:sp>
      <p:sp>
        <p:nvSpPr>
          <p:cNvPr id="32" name="TextBox 31">
            <a:extLst>
              <a:ext uri="{FF2B5EF4-FFF2-40B4-BE49-F238E27FC236}">
                <a16:creationId xmlns:a16="http://schemas.microsoft.com/office/drawing/2014/main" id="{1781E894-8F01-4F71-AEB8-3ABA02F3CC49}"/>
              </a:ext>
            </a:extLst>
          </p:cNvPr>
          <p:cNvSpPr txBox="1"/>
          <p:nvPr/>
        </p:nvSpPr>
        <p:spPr>
          <a:xfrm>
            <a:off x="9893699" y="5723936"/>
            <a:ext cx="582341" cy="215444"/>
          </a:xfrm>
          <a:prstGeom prst="rect">
            <a:avLst/>
          </a:prstGeom>
          <a:noFill/>
        </p:spPr>
        <p:txBody>
          <a:bodyPr wrap="square" rtlCol="0">
            <a:spAutoFit/>
          </a:bodyPr>
          <a:lstStyle/>
          <a:p>
            <a:r>
              <a:rPr lang="en-US" sz="800" i="1" dirty="0"/>
              <a:t>Issue to</a:t>
            </a:r>
            <a:endParaRPr lang="en-IN" sz="800" i="1" dirty="0"/>
          </a:p>
        </p:txBody>
      </p:sp>
      <p:sp>
        <p:nvSpPr>
          <p:cNvPr id="33" name="TextBox 32">
            <a:extLst>
              <a:ext uri="{FF2B5EF4-FFF2-40B4-BE49-F238E27FC236}">
                <a16:creationId xmlns:a16="http://schemas.microsoft.com/office/drawing/2014/main" id="{E903BE7B-CB90-477E-9A0B-1D0714206EF9}"/>
              </a:ext>
            </a:extLst>
          </p:cNvPr>
          <p:cNvSpPr txBox="1"/>
          <p:nvPr/>
        </p:nvSpPr>
        <p:spPr>
          <a:xfrm>
            <a:off x="4418961" y="5427538"/>
            <a:ext cx="1117512" cy="584775"/>
          </a:xfrm>
          <a:prstGeom prst="rect">
            <a:avLst/>
          </a:prstGeom>
          <a:noFill/>
        </p:spPr>
        <p:txBody>
          <a:bodyPr wrap="square" rtlCol="0">
            <a:spAutoFit/>
          </a:bodyPr>
          <a:lstStyle/>
          <a:p>
            <a:r>
              <a:rPr lang="en-US" sz="800" dirty="0"/>
              <a:t>Pepper spray and        </a:t>
            </a:r>
          </a:p>
          <a:p>
            <a:pPr algn="ctr"/>
            <a:r>
              <a:rPr lang="en-US" sz="800" dirty="0"/>
              <a:t>stun gun</a:t>
            </a:r>
          </a:p>
          <a:p>
            <a:pPr algn="ctr"/>
            <a:r>
              <a:rPr lang="en-US" sz="800" dirty="0"/>
              <a:t>Give woman some time</a:t>
            </a:r>
            <a:endParaRPr lang="en-IN" sz="800" dirty="0"/>
          </a:p>
        </p:txBody>
      </p:sp>
    </p:spTree>
    <p:extLst>
      <p:ext uri="{BB962C8B-B14F-4D97-AF65-F5344CB8AC3E}">
        <p14:creationId xmlns:p14="http://schemas.microsoft.com/office/powerpoint/2010/main" val="42685969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EEC572-D992-44DB-8671-C996615AB394}"/>
              </a:ext>
            </a:extLst>
          </p:cNvPr>
          <p:cNvSpPr/>
          <p:nvPr/>
        </p:nvSpPr>
        <p:spPr>
          <a:xfrm>
            <a:off x="1297147" y="465695"/>
            <a:ext cx="956960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CRIME STATISTICS IN INDIA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B0AC769B-4972-47E2-B898-123BBAD7E7D3}"/>
              </a:ext>
            </a:extLst>
          </p:cNvPr>
          <p:cNvSpPr txBox="1"/>
          <p:nvPr/>
        </p:nvSpPr>
        <p:spPr>
          <a:xfrm>
            <a:off x="5107825" y="1536484"/>
            <a:ext cx="2191110" cy="523220"/>
          </a:xfrm>
          <a:prstGeom prst="rect">
            <a:avLst/>
          </a:prstGeom>
          <a:noFill/>
        </p:spPr>
        <p:txBody>
          <a:bodyPr wrap="square" rtlCol="0">
            <a:spAutoFit/>
          </a:bodyPr>
          <a:lstStyle/>
          <a:p>
            <a:pPr algn="ctr"/>
            <a:r>
              <a:rPr lang="en-US" sz="1400" dirty="0"/>
              <a:t>CRIMES REPORTED AGAISNT WOMEN</a:t>
            </a:r>
            <a:endParaRPr lang="en-IN" sz="1400" dirty="0"/>
          </a:p>
        </p:txBody>
      </p:sp>
      <p:pic>
        <p:nvPicPr>
          <p:cNvPr id="8" name="Picture 7">
            <a:extLst>
              <a:ext uri="{FF2B5EF4-FFF2-40B4-BE49-F238E27FC236}">
                <a16:creationId xmlns:a16="http://schemas.microsoft.com/office/drawing/2014/main" id="{4069F044-4E0E-4DD2-BDE8-2A808661D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825" y="2084359"/>
            <a:ext cx="2191110" cy="1861380"/>
          </a:xfrm>
          <a:prstGeom prst="rect">
            <a:avLst/>
          </a:prstGeom>
        </p:spPr>
      </p:pic>
      <p:sp>
        <p:nvSpPr>
          <p:cNvPr id="9" name="TextBox 8">
            <a:extLst>
              <a:ext uri="{FF2B5EF4-FFF2-40B4-BE49-F238E27FC236}">
                <a16:creationId xmlns:a16="http://schemas.microsoft.com/office/drawing/2014/main" id="{4F0A417B-6415-4B86-A651-E8793B129C94}"/>
              </a:ext>
            </a:extLst>
          </p:cNvPr>
          <p:cNvSpPr txBox="1"/>
          <p:nvPr/>
        </p:nvSpPr>
        <p:spPr>
          <a:xfrm>
            <a:off x="3544082" y="1506838"/>
            <a:ext cx="772734" cy="307777"/>
          </a:xfrm>
          <a:prstGeom prst="rect">
            <a:avLst/>
          </a:prstGeom>
          <a:noFill/>
        </p:spPr>
        <p:txBody>
          <a:bodyPr wrap="square" rtlCol="0">
            <a:spAutoFit/>
          </a:bodyPr>
          <a:lstStyle/>
          <a:p>
            <a:r>
              <a:rPr lang="en-US" sz="1400" dirty="0"/>
              <a:t>RAPES</a:t>
            </a:r>
            <a:endParaRPr lang="en-IN" sz="1400" dirty="0"/>
          </a:p>
        </p:txBody>
      </p:sp>
      <p:pic>
        <p:nvPicPr>
          <p:cNvPr id="11" name="Picture 10">
            <a:extLst>
              <a:ext uri="{FF2B5EF4-FFF2-40B4-BE49-F238E27FC236}">
                <a16:creationId xmlns:a16="http://schemas.microsoft.com/office/drawing/2014/main" id="{DA9830F3-D3AE-407D-B32B-68CA4D32B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721" y="1916166"/>
            <a:ext cx="1876190" cy="2380952"/>
          </a:xfrm>
          <a:prstGeom prst="rect">
            <a:avLst/>
          </a:prstGeom>
        </p:spPr>
      </p:pic>
      <p:pic>
        <p:nvPicPr>
          <p:cNvPr id="13" name="Picture 12">
            <a:extLst>
              <a:ext uri="{FF2B5EF4-FFF2-40B4-BE49-F238E27FC236}">
                <a16:creationId xmlns:a16="http://schemas.microsoft.com/office/drawing/2014/main" id="{ED90810E-D9E8-4C8D-AADA-68070DBD8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887" y="1959451"/>
            <a:ext cx="3333341" cy="2337667"/>
          </a:xfrm>
          <a:prstGeom prst="rect">
            <a:avLst/>
          </a:prstGeom>
        </p:spPr>
      </p:pic>
      <p:sp>
        <p:nvSpPr>
          <p:cNvPr id="14" name="TextBox 13">
            <a:extLst>
              <a:ext uri="{FF2B5EF4-FFF2-40B4-BE49-F238E27FC236}">
                <a16:creationId xmlns:a16="http://schemas.microsoft.com/office/drawing/2014/main" id="{ED24D1BB-3050-4340-8A67-5A8516902774}"/>
              </a:ext>
            </a:extLst>
          </p:cNvPr>
          <p:cNvSpPr txBox="1"/>
          <p:nvPr/>
        </p:nvSpPr>
        <p:spPr>
          <a:xfrm>
            <a:off x="4806180" y="1768707"/>
            <a:ext cx="2191110" cy="523220"/>
          </a:xfrm>
          <a:prstGeom prst="rect">
            <a:avLst/>
          </a:prstGeom>
          <a:noFill/>
        </p:spPr>
        <p:txBody>
          <a:bodyPr wrap="square" rtlCol="0">
            <a:spAutoFit/>
          </a:bodyPr>
          <a:lstStyle/>
          <a:p>
            <a:pPr algn="ctr"/>
            <a:r>
              <a:rPr lang="en-US" sz="1400" dirty="0"/>
              <a:t>INSULT TO MODESTY/ASSAULT</a:t>
            </a:r>
            <a:endParaRPr lang="en-IN" sz="1400" dirty="0"/>
          </a:p>
        </p:txBody>
      </p:sp>
      <p:pic>
        <p:nvPicPr>
          <p:cNvPr id="16" name="Picture 15">
            <a:extLst>
              <a:ext uri="{FF2B5EF4-FFF2-40B4-BE49-F238E27FC236}">
                <a16:creationId xmlns:a16="http://schemas.microsoft.com/office/drawing/2014/main" id="{8D2DEC57-4FF8-4A96-872E-E88C9E5BBB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2731" y="2310464"/>
            <a:ext cx="5006538" cy="2103087"/>
          </a:xfrm>
          <a:prstGeom prst="rect">
            <a:avLst/>
          </a:prstGeom>
        </p:spPr>
      </p:pic>
      <p:sp>
        <p:nvSpPr>
          <p:cNvPr id="17" name="TextBox 16">
            <a:extLst>
              <a:ext uri="{FF2B5EF4-FFF2-40B4-BE49-F238E27FC236}">
                <a16:creationId xmlns:a16="http://schemas.microsoft.com/office/drawing/2014/main" id="{B2D2C32F-6DD5-4475-AC67-70E3A67D1400}"/>
              </a:ext>
            </a:extLst>
          </p:cNvPr>
          <p:cNvSpPr txBox="1"/>
          <p:nvPr/>
        </p:nvSpPr>
        <p:spPr>
          <a:xfrm>
            <a:off x="5355852" y="1506838"/>
            <a:ext cx="1431985" cy="523220"/>
          </a:xfrm>
          <a:prstGeom prst="rect">
            <a:avLst/>
          </a:prstGeom>
          <a:noFill/>
        </p:spPr>
        <p:txBody>
          <a:bodyPr wrap="square" rtlCol="0">
            <a:spAutoFit/>
          </a:bodyPr>
          <a:lstStyle/>
          <a:p>
            <a:pPr algn="ctr"/>
            <a:r>
              <a:rPr lang="en-US" sz="1400" dirty="0"/>
              <a:t>WOMEN ABDUCTION</a:t>
            </a:r>
            <a:endParaRPr lang="en-IN" sz="1400" dirty="0"/>
          </a:p>
        </p:txBody>
      </p:sp>
      <p:pic>
        <p:nvPicPr>
          <p:cNvPr id="21" name="Picture 20">
            <a:extLst>
              <a:ext uri="{FF2B5EF4-FFF2-40B4-BE49-F238E27FC236}">
                <a16:creationId xmlns:a16="http://schemas.microsoft.com/office/drawing/2014/main" id="{D1BAD854-58F3-475F-892E-C71CAF11D7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5285" y="2045053"/>
            <a:ext cx="2276190" cy="2371429"/>
          </a:xfrm>
          <a:prstGeom prst="rect">
            <a:avLst/>
          </a:prstGeom>
        </p:spPr>
      </p:pic>
      <p:sp>
        <p:nvSpPr>
          <p:cNvPr id="4" name="Rectangle 3">
            <a:extLst>
              <a:ext uri="{FF2B5EF4-FFF2-40B4-BE49-F238E27FC236}">
                <a16:creationId xmlns:a16="http://schemas.microsoft.com/office/drawing/2014/main" id="{51EFA642-9562-407C-80DA-8E250E2D3F4F}"/>
              </a:ext>
            </a:extLst>
          </p:cNvPr>
          <p:cNvSpPr/>
          <p:nvPr/>
        </p:nvSpPr>
        <p:spPr>
          <a:xfrm>
            <a:off x="2453365" y="581498"/>
            <a:ext cx="7285270" cy="707886"/>
          </a:xfrm>
          <a:prstGeom prst="rect">
            <a:avLst/>
          </a:prstGeom>
        </p:spPr>
        <p:txBody>
          <a:bodyPr wrap="square">
            <a:spAutoFit/>
          </a:bodyPr>
          <a:lstStyle/>
          <a:p>
            <a:pPr algn="ctr"/>
            <a:r>
              <a:rPr lang="en-US" sz="4000" dirty="0">
                <a:ln w="0"/>
                <a:effectLst>
                  <a:outerShdw blurRad="38100" dist="19050" dir="2700000" algn="tl" rotWithShape="0">
                    <a:schemeClr val="dk1">
                      <a:alpha val="40000"/>
                    </a:schemeClr>
                  </a:outerShdw>
                </a:effectLst>
              </a:rPr>
              <a:t>CRIME RATE COMPARISON</a:t>
            </a:r>
          </a:p>
        </p:txBody>
      </p:sp>
      <p:pic>
        <p:nvPicPr>
          <p:cNvPr id="18" name="Picture 17">
            <a:extLst>
              <a:ext uri="{FF2B5EF4-FFF2-40B4-BE49-F238E27FC236}">
                <a16:creationId xmlns:a16="http://schemas.microsoft.com/office/drawing/2014/main" id="{3B6F84D4-94B5-40D3-AF8C-8107A31927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5536" y="1518443"/>
            <a:ext cx="6300927" cy="5006683"/>
          </a:xfrm>
          <a:prstGeom prst="rect">
            <a:avLst/>
          </a:prstGeom>
        </p:spPr>
      </p:pic>
      <p:sp>
        <p:nvSpPr>
          <p:cNvPr id="6" name="Rectangle 5">
            <a:extLst>
              <a:ext uri="{FF2B5EF4-FFF2-40B4-BE49-F238E27FC236}">
                <a16:creationId xmlns:a16="http://schemas.microsoft.com/office/drawing/2014/main" id="{55FB1F81-3F2F-41D7-BFBD-A281E784AC01}"/>
              </a:ext>
            </a:extLst>
          </p:cNvPr>
          <p:cNvSpPr/>
          <p:nvPr/>
        </p:nvSpPr>
        <p:spPr>
          <a:xfrm>
            <a:off x="624321" y="4809025"/>
            <a:ext cx="10943356" cy="2123658"/>
          </a:xfrm>
          <a:prstGeom prst="rect">
            <a:avLst/>
          </a:prstGeom>
          <a:noFill/>
        </p:spPr>
        <p:txBody>
          <a:bodyPr wrap="squar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INSULT TO MODESTY IS ONE OF THE MOST PROMINENT CRIMES AGAINST WOMEN</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B1333099-4CCE-457E-AFA0-C3191D8B75AB}"/>
              </a:ext>
            </a:extLst>
          </p:cNvPr>
          <p:cNvSpPr/>
          <p:nvPr/>
        </p:nvSpPr>
        <p:spPr>
          <a:xfrm>
            <a:off x="664786" y="4862159"/>
            <a:ext cx="10862426" cy="1938992"/>
          </a:xfrm>
          <a:prstGeom prst="rect">
            <a:avLst/>
          </a:prstGeom>
          <a:noFill/>
        </p:spPr>
        <p:txBody>
          <a:bodyPr wrap="square" lIns="91440" tIns="45720" rIns="91440" bIns="45720">
            <a:spAutoFit/>
          </a:bodyPr>
          <a:lstStyle/>
          <a:p>
            <a:pPr algn="ctr"/>
            <a:r>
              <a:rPr lang="en-US" sz="4000" dirty="0">
                <a:ln w="0"/>
                <a:solidFill>
                  <a:schemeClr val="accent1"/>
                </a:solidFill>
                <a:effectLst>
                  <a:outerShdw blurRad="38100" dist="25400" dir="5400000" algn="ctr" rotWithShape="0">
                    <a:srgbClr val="6E747A">
                      <a:alpha val="43000"/>
                    </a:srgbClr>
                  </a:outerShdw>
                </a:effectLst>
              </a:rPr>
              <a:t>THERE HAS BEEN AN ALARMING RISE IN THE NUMBER OF RAPES THROUGHOUT THE COUNTRY</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415FD8C8-D2ED-43E0-B7BD-E3FB028E160A}"/>
              </a:ext>
            </a:extLst>
          </p:cNvPr>
          <p:cNvSpPr/>
          <p:nvPr/>
        </p:nvSpPr>
        <p:spPr>
          <a:xfrm>
            <a:off x="1461670" y="4869904"/>
            <a:ext cx="9483420" cy="1938992"/>
          </a:xfrm>
          <a:prstGeom prst="rect">
            <a:avLst/>
          </a:prstGeom>
          <a:noFill/>
        </p:spPr>
        <p:txBody>
          <a:bodyPr wrap="square" lIns="91440" tIns="45720" rIns="91440" bIns="45720">
            <a:spAutoFit/>
          </a:bodyPr>
          <a:lstStyle/>
          <a:p>
            <a:pPr algn="ctr"/>
            <a:r>
              <a:rPr lang="en-US" sz="4000" dirty="0">
                <a:ln w="0"/>
                <a:solidFill>
                  <a:schemeClr val="accent1"/>
                </a:solidFill>
                <a:effectLst>
                  <a:outerShdw blurRad="38100" dist="25400" dir="5400000" algn="ctr" rotWithShape="0">
                    <a:srgbClr val="6E747A">
                      <a:alpha val="43000"/>
                    </a:srgbClr>
                  </a:outerShdw>
                </a:effectLst>
              </a:rPr>
              <a:t>THOUGH LOOKED OVER, ABDUCTION IS ALSO A VERY COMMON CRIME THAT NEEDS TO BE REDUCED</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D43CBB7B-F26A-4C11-89DD-97627AB55DBF}"/>
              </a:ext>
            </a:extLst>
          </p:cNvPr>
          <p:cNvSpPr/>
          <p:nvPr/>
        </p:nvSpPr>
        <p:spPr>
          <a:xfrm>
            <a:off x="2272239" y="4608869"/>
            <a:ext cx="7647519" cy="2308324"/>
          </a:xfrm>
          <a:prstGeom prst="rect">
            <a:avLst/>
          </a:prstGeom>
          <a:noFill/>
        </p:spPr>
        <p:txBody>
          <a:bodyPr wrap="square" lIns="91440" tIns="45720" rIns="91440" bIns="45720">
            <a:spAutoFit/>
          </a:bodyPr>
          <a:lstStyle/>
          <a:p>
            <a:pPr algn="ctr"/>
            <a:r>
              <a:rPr lang="en-US" sz="3600" b="0" cap="none" spc="0" dirty="0">
                <a:ln w="0"/>
                <a:solidFill>
                  <a:srgbClr val="FF0000"/>
                </a:solidFill>
                <a:effectLst>
                  <a:outerShdw blurRad="38100" dist="25400" dir="5400000" algn="ctr" rotWithShape="0">
                    <a:srgbClr val="6E747A">
                      <a:alpha val="43000"/>
                    </a:srgbClr>
                  </a:outerShdw>
                </a:effectLst>
              </a:rPr>
              <a:t>THIS, UNIMAGINABLY HIGH VOLUME OF CRIMES IS WHAT MOTIVATED US TO COME UP WITH A SOLUTION</a:t>
            </a:r>
          </a:p>
        </p:txBody>
      </p:sp>
    </p:spTree>
    <p:extLst>
      <p:ext uri="{BB962C8B-B14F-4D97-AF65-F5344CB8AC3E}">
        <p14:creationId xmlns:p14="http://schemas.microsoft.com/office/powerpoint/2010/main" val="2468470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7"/>
                                        </p:tgtEl>
                                      </p:cBhvr>
                                    </p:animEffect>
                                    <p:set>
                                      <p:cBhvr>
                                        <p:cTn id="68" dur="1" fill="hold">
                                          <p:stCondLst>
                                            <p:cond delay="499"/>
                                          </p:stCondLst>
                                        </p:cTn>
                                        <p:tgtEl>
                                          <p:spTgt spid="17"/>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1"/>
                                        </p:tgtEl>
                                      </p:cBhvr>
                                    </p:animEffect>
                                    <p:set>
                                      <p:cBhvr>
                                        <p:cTn id="71" dur="1" fill="hold">
                                          <p:stCondLst>
                                            <p:cond delay="499"/>
                                          </p:stCondLst>
                                        </p:cTn>
                                        <p:tgtEl>
                                          <p:spTgt spid="21"/>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fade">
                                      <p:cBhvr>
                                        <p:cTn id="79" dur="500"/>
                                        <p:tgtEl>
                                          <p:spTgt spid="3"/>
                                        </p:tgtEl>
                                      </p:cBhvr>
                                    </p:animEffect>
                                  </p:childTnLst>
                                </p:cTn>
                              </p:par>
                              <p:par>
                                <p:cTn id="80" presetID="10" presetClass="entr" presetSubtype="0" fill="hold"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3"/>
                                        </p:tgtEl>
                                      </p:cBhvr>
                                    </p:animEffect>
                                    <p:set>
                                      <p:cBhvr>
                                        <p:cTn id="90" dur="1" fill="hold">
                                          <p:stCondLst>
                                            <p:cond delay="499"/>
                                          </p:stCondLst>
                                        </p:cTn>
                                        <p:tgtEl>
                                          <p:spTgt spid="3"/>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8"/>
                                        </p:tgtEl>
                                      </p:cBhvr>
                                    </p:animEffect>
                                    <p:set>
                                      <p:cBhvr>
                                        <p:cTn id="93" dur="1" fill="hold">
                                          <p:stCondLst>
                                            <p:cond delay="499"/>
                                          </p:stCondLst>
                                        </p:cTn>
                                        <p:tgtEl>
                                          <p:spTgt spid="8"/>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2"/>
                                        </p:tgtEl>
                                      </p:cBhvr>
                                    </p:animEffect>
                                    <p:set>
                                      <p:cBhvr>
                                        <p:cTn id="96" dur="1" fill="hold">
                                          <p:stCondLst>
                                            <p:cond delay="499"/>
                                          </p:stCondLst>
                                        </p:cTn>
                                        <p:tgtEl>
                                          <p:spTgt spid="1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0" nodeType="clickEffect">
                                  <p:stCondLst>
                                    <p:cond delay="0"/>
                                  </p:stCondLst>
                                  <p:childTnLst>
                                    <p:animEffect transition="out" filter="fade">
                                      <p:cBhvr>
                                        <p:cTn id="100" dur="500"/>
                                        <p:tgtEl>
                                          <p:spTgt spid="2"/>
                                        </p:tgtEl>
                                      </p:cBhvr>
                                    </p:animEffect>
                                    <p:set>
                                      <p:cBhvr>
                                        <p:cTn id="101" dur="1" fill="hold">
                                          <p:stCondLst>
                                            <p:cond delay="499"/>
                                          </p:stCondLst>
                                        </p:cTn>
                                        <p:tgtEl>
                                          <p:spTgt spid="2"/>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4"/>
                                        </p:tgtEl>
                                        <p:attrNameLst>
                                          <p:attrName>style.visibility</p:attrName>
                                        </p:attrNameLst>
                                      </p:cBhvr>
                                      <p:to>
                                        <p:strVal val="visible"/>
                                      </p:to>
                                    </p:set>
                                    <p:animEffect transition="in" filter="fade">
                                      <p:cBhvr>
                                        <p:cTn id="106" dur="500"/>
                                        <p:tgtEl>
                                          <p:spTgt spid="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8"/>
                                        </p:tgtEl>
                                        <p:attrNameLst>
                                          <p:attrName>style.visibility</p:attrName>
                                        </p:attrNameLst>
                                      </p:cBhvr>
                                      <p:to>
                                        <p:strVal val="visible"/>
                                      </p:to>
                                    </p:set>
                                    <p:animEffect transition="in" filter="fade">
                                      <p:cBhvr>
                                        <p:cTn id="1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9" grpId="0"/>
      <p:bldP spid="9" grpId="1"/>
      <p:bldP spid="14" grpId="0"/>
      <p:bldP spid="14" grpId="1"/>
      <p:bldP spid="17" grpId="0"/>
      <p:bldP spid="17" grpId="1"/>
      <p:bldP spid="4" grpId="1"/>
      <p:bldP spid="6" grpId="0"/>
      <p:bldP spid="6" grpId="1"/>
      <p:bldP spid="7" grpId="0"/>
      <p:bldP spid="7" grpId="1"/>
      <p:bldP spid="10" grpId="0"/>
      <p:bldP spid="10"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a:extLst>
              <a:ext uri="{FF2B5EF4-FFF2-40B4-BE49-F238E27FC236}">
                <a16:creationId xmlns:a16="http://schemas.microsoft.com/office/drawing/2014/main" id="{78B68530-CDC6-499F-AC76-3EABCC672496}"/>
              </a:ext>
            </a:extLst>
          </p:cNvPr>
          <p:cNvCxnSpPr>
            <a:cxnSpLocks/>
          </p:cNvCxnSpPr>
          <p:nvPr/>
        </p:nvCxnSpPr>
        <p:spPr>
          <a:xfrm flipV="1">
            <a:off x="10674430" y="4819135"/>
            <a:ext cx="279839" cy="253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3E43D2-27B2-4CDD-B7EF-3E8E12CA3324}"/>
              </a:ext>
            </a:extLst>
          </p:cNvPr>
          <p:cNvCxnSpPr/>
          <p:nvPr/>
        </p:nvCxnSpPr>
        <p:spPr>
          <a:xfrm flipH="1" flipV="1">
            <a:off x="10387914" y="4819135"/>
            <a:ext cx="286516" cy="253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Image result for dotted line png">
            <a:extLst>
              <a:ext uri="{FF2B5EF4-FFF2-40B4-BE49-F238E27FC236}">
                <a16:creationId xmlns:a16="http://schemas.microsoft.com/office/drawing/2014/main" id="{9EA08803-6AA5-4623-BEF3-F2CFC80DD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566" b="41368"/>
          <a:stretch/>
        </p:blipFill>
        <p:spPr bwMode="auto">
          <a:xfrm rot="5400000" flipH="1">
            <a:off x="8978038" y="3359967"/>
            <a:ext cx="3285778" cy="444793"/>
          </a:xfrm>
          <a:prstGeom prst="rect">
            <a:avLst/>
          </a:prstGeom>
          <a:noFill/>
          <a:extLst>
            <a:ext uri="{909E8E84-426E-40DD-AFC4-6F175D3DCCD1}">
              <a14:hiddenFill xmlns:a14="http://schemas.microsoft.com/office/drawing/2010/main">
                <a:solidFill>
                  <a:srgbClr val="FFFFFF"/>
                </a:solidFill>
              </a14:hiddenFill>
            </a:ext>
          </a:extLst>
        </p:spPr>
      </p:pic>
      <p:sp>
        <p:nvSpPr>
          <p:cNvPr id="101" name="Arrow: Curved Down 100">
            <a:extLst>
              <a:ext uri="{FF2B5EF4-FFF2-40B4-BE49-F238E27FC236}">
                <a16:creationId xmlns:a16="http://schemas.microsoft.com/office/drawing/2014/main" id="{EDB98037-7190-4B37-AFE9-074913AD64CD}"/>
              </a:ext>
            </a:extLst>
          </p:cNvPr>
          <p:cNvSpPr/>
          <p:nvPr/>
        </p:nvSpPr>
        <p:spPr>
          <a:xfrm rot="5604337" flipH="1">
            <a:off x="7262804" y="4285978"/>
            <a:ext cx="942174" cy="351291"/>
          </a:xfrm>
          <a:prstGeom prst="curvedDownArrow">
            <a:avLst>
              <a:gd name="adj1" fmla="val 11607"/>
              <a:gd name="adj2" fmla="val 37824"/>
              <a:gd name="adj3" fmla="val 16892"/>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6" name="Callout: Bent Line with Border and Accent Bar 95">
            <a:extLst>
              <a:ext uri="{FF2B5EF4-FFF2-40B4-BE49-F238E27FC236}">
                <a16:creationId xmlns:a16="http://schemas.microsoft.com/office/drawing/2014/main" id="{955828A6-49CF-4615-8201-EB9C2615C5A2}"/>
              </a:ext>
            </a:extLst>
          </p:cNvPr>
          <p:cNvSpPr/>
          <p:nvPr/>
        </p:nvSpPr>
        <p:spPr>
          <a:xfrm>
            <a:off x="9887730" y="5072366"/>
            <a:ext cx="1573405" cy="1103616"/>
          </a:xfrm>
          <a:prstGeom prst="accentBorderCallout2">
            <a:avLst>
              <a:gd name="adj1" fmla="val 81451"/>
              <a:gd name="adj2" fmla="val -9381"/>
              <a:gd name="adj3" fmla="val 79918"/>
              <a:gd name="adj4" fmla="val -36814"/>
              <a:gd name="adj5" fmla="val -141866"/>
              <a:gd name="adj6" fmla="val -543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Callout: Bent Line with Border and Accent Bar 93">
            <a:extLst>
              <a:ext uri="{FF2B5EF4-FFF2-40B4-BE49-F238E27FC236}">
                <a16:creationId xmlns:a16="http://schemas.microsoft.com/office/drawing/2014/main" id="{11ECB38E-2A36-4040-8E79-3A441C11D1A7}"/>
              </a:ext>
            </a:extLst>
          </p:cNvPr>
          <p:cNvSpPr/>
          <p:nvPr/>
        </p:nvSpPr>
        <p:spPr>
          <a:xfrm>
            <a:off x="9887730" y="1211089"/>
            <a:ext cx="1573405" cy="1103616"/>
          </a:xfrm>
          <a:prstGeom prst="accentBorderCallout2">
            <a:avLst>
              <a:gd name="adj1" fmla="val 18750"/>
              <a:gd name="adj2" fmla="val -8333"/>
              <a:gd name="adj3" fmla="val 19456"/>
              <a:gd name="adj4" fmla="val -36815"/>
              <a:gd name="adj5" fmla="val 205976"/>
              <a:gd name="adj6" fmla="val -543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24F80271-6693-4811-9F82-9546A6279500}"/>
              </a:ext>
            </a:extLst>
          </p:cNvPr>
          <p:cNvSpPr/>
          <p:nvPr/>
        </p:nvSpPr>
        <p:spPr>
          <a:xfrm rot="2668300">
            <a:off x="4094207" y="3221372"/>
            <a:ext cx="636707" cy="626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ACC8504-09BF-4BF8-9081-861FA7428A74}"/>
              </a:ext>
            </a:extLst>
          </p:cNvPr>
          <p:cNvSpPr/>
          <p:nvPr/>
        </p:nvSpPr>
        <p:spPr>
          <a:xfrm>
            <a:off x="362463" y="2228334"/>
            <a:ext cx="3319849" cy="26608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3CE114D9-BAF3-4E8A-91C3-F2C984978ACD}"/>
              </a:ext>
            </a:extLst>
          </p:cNvPr>
          <p:cNvSpPr/>
          <p:nvPr/>
        </p:nvSpPr>
        <p:spPr>
          <a:xfrm>
            <a:off x="811426" y="2458995"/>
            <a:ext cx="2372497" cy="1927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utoShape 2">
            <a:extLst>
              <a:ext uri="{FF2B5EF4-FFF2-40B4-BE49-F238E27FC236}">
                <a16:creationId xmlns:a16="http://schemas.microsoft.com/office/drawing/2014/main" id="{DA4A822C-C4CE-4DC6-8B53-9DC87FBCD2D2}"/>
              </a:ext>
            </a:extLst>
          </p:cNvPr>
          <p:cNvSpPr>
            <a:spLocks noChangeAspect="1" noChangeArrowheads="1"/>
          </p:cNvSpPr>
          <p:nvPr/>
        </p:nvSpPr>
        <p:spPr bwMode="auto">
          <a:xfrm>
            <a:off x="2203621" y="333838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379A635A-E87A-4B0E-8521-178DCD844447}"/>
              </a:ext>
            </a:extLst>
          </p:cNvPr>
          <p:cNvSpPr txBox="1"/>
          <p:nvPr/>
        </p:nvSpPr>
        <p:spPr>
          <a:xfrm>
            <a:off x="3163330" y="675503"/>
            <a:ext cx="6244281" cy="369332"/>
          </a:xfrm>
          <a:prstGeom prst="rect">
            <a:avLst/>
          </a:prstGeom>
          <a:noFill/>
        </p:spPr>
        <p:txBody>
          <a:bodyPr wrap="square" rtlCol="0">
            <a:spAutoFit/>
          </a:bodyPr>
          <a:lstStyle/>
          <a:p>
            <a:pPr algn="ctr"/>
            <a:r>
              <a:rPr lang="en-US" dirty="0"/>
              <a:t>Pictorial Demonstration</a:t>
            </a:r>
            <a:endParaRPr lang="en-IN" dirty="0"/>
          </a:p>
        </p:txBody>
      </p:sp>
      <p:sp>
        <p:nvSpPr>
          <p:cNvPr id="7" name="Oval 6">
            <a:extLst>
              <a:ext uri="{FF2B5EF4-FFF2-40B4-BE49-F238E27FC236}">
                <a16:creationId xmlns:a16="http://schemas.microsoft.com/office/drawing/2014/main" id="{E7DE2C7D-3535-495A-933E-B5BA16782086}"/>
              </a:ext>
            </a:extLst>
          </p:cNvPr>
          <p:cNvSpPr/>
          <p:nvPr/>
        </p:nvSpPr>
        <p:spPr>
          <a:xfrm>
            <a:off x="1285102" y="2862648"/>
            <a:ext cx="1425147" cy="11038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Woman </a:t>
            </a:r>
            <a:endParaRPr lang="en-IN" dirty="0">
              <a:solidFill>
                <a:schemeClr val="tx1"/>
              </a:solidFill>
            </a:endParaRPr>
          </a:p>
        </p:txBody>
      </p:sp>
      <p:sp>
        <p:nvSpPr>
          <p:cNvPr id="8" name="TextBox 7">
            <a:extLst>
              <a:ext uri="{FF2B5EF4-FFF2-40B4-BE49-F238E27FC236}">
                <a16:creationId xmlns:a16="http://schemas.microsoft.com/office/drawing/2014/main" id="{42F6E2DF-AB5C-495C-9419-D4B2FA7B322B}"/>
              </a:ext>
            </a:extLst>
          </p:cNvPr>
          <p:cNvSpPr txBox="1"/>
          <p:nvPr/>
        </p:nvSpPr>
        <p:spPr>
          <a:xfrm>
            <a:off x="1285102" y="4002557"/>
            <a:ext cx="1425147" cy="276999"/>
          </a:xfrm>
          <a:prstGeom prst="rect">
            <a:avLst/>
          </a:prstGeom>
          <a:noFill/>
        </p:spPr>
        <p:txBody>
          <a:bodyPr wrap="square" rtlCol="0">
            <a:spAutoFit/>
          </a:bodyPr>
          <a:lstStyle/>
          <a:p>
            <a:pPr algn="ctr"/>
            <a:r>
              <a:rPr lang="en-US" sz="1200" dirty="0"/>
              <a:t>Feels Threatened</a:t>
            </a:r>
            <a:endParaRPr lang="en-IN" sz="1200" dirty="0"/>
          </a:p>
        </p:txBody>
      </p:sp>
      <p:sp>
        <p:nvSpPr>
          <p:cNvPr id="11" name="Rectangle 10">
            <a:extLst>
              <a:ext uri="{FF2B5EF4-FFF2-40B4-BE49-F238E27FC236}">
                <a16:creationId xmlns:a16="http://schemas.microsoft.com/office/drawing/2014/main" id="{0CE8C23A-22AA-4CC2-85EC-61DFA78F17D4}"/>
              </a:ext>
            </a:extLst>
          </p:cNvPr>
          <p:cNvSpPr/>
          <p:nvPr/>
        </p:nvSpPr>
        <p:spPr>
          <a:xfrm>
            <a:off x="1181451" y="4442255"/>
            <a:ext cx="1681871" cy="261610"/>
          </a:xfrm>
          <a:prstGeom prst="rect">
            <a:avLst/>
          </a:prstGeom>
        </p:spPr>
        <p:txBody>
          <a:bodyPr wrap="none">
            <a:spAutoFit/>
          </a:bodyPr>
          <a:lstStyle/>
          <a:p>
            <a:pPr algn="ctr"/>
            <a:r>
              <a:rPr lang="en-US" sz="1100" dirty="0"/>
              <a:t>Assailant Approaching</a:t>
            </a:r>
            <a:endParaRPr lang="en-IN" sz="1100" dirty="0"/>
          </a:p>
        </p:txBody>
      </p:sp>
      <p:sp>
        <p:nvSpPr>
          <p:cNvPr id="16" name="TextBox 15">
            <a:extLst>
              <a:ext uri="{FF2B5EF4-FFF2-40B4-BE49-F238E27FC236}">
                <a16:creationId xmlns:a16="http://schemas.microsoft.com/office/drawing/2014/main" id="{435F9A8B-ECAF-4618-9751-DFC14BB39D7A}"/>
              </a:ext>
            </a:extLst>
          </p:cNvPr>
          <p:cNvSpPr txBox="1"/>
          <p:nvPr/>
        </p:nvSpPr>
        <p:spPr>
          <a:xfrm>
            <a:off x="3952485" y="3314914"/>
            <a:ext cx="889687" cy="430887"/>
          </a:xfrm>
          <a:prstGeom prst="rect">
            <a:avLst/>
          </a:prstGeom>
          <a:noFill/>
        </p:spPr>
        <p:txBody>
          <a:bodyPr wrap="square" rtlCol="0">
            <a:spAutoFit/>
          </a:bodyPr>
          <a:lstStyle/>
          <a:p>
            <a:pPr algn="ctr"/>
            <a:r>
              <a:rPr lang="en-US" sz="1100" dirty="0"/>
              <a:t>Uses our Product</a:t>
            </a:r>
            <a:endParaRPr lang="en-IN" sz="1100" dirty="0"/>
          </a:p>
        </p:txBody>
      </p:sp>
      <p:sp>
        <p:nvSpPr>
          <p:cNvPr id="17" name="Rectangle 16">
            <a:extLst>
              <a:ext uri="{FF2B5EF4-FFF2-40B4-BE49-F238E27FC236}">
                <a16:creationId xmlns:a16="http://schemas.microsoft.com/office/drawing/2014/main" id="{B15CF4A7-189F-4255-92BE-73BC16079188}"/>
              </a:ext>
            </a:extLst>
          </p:cNvPr>
          <p:cNvSpPr/>
          <p:nvPr/>
        </p:nvSpPr>
        <p:spPr>
          <a:xfrm>
            <a:off x="5980670" y="1285103"/>
            <a:ext cx="1573427" cy="9555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1st Line of Defense</a:t>
            </a:r>
            <a:endParaRPr lang="en-IN" dirty="0"/>
          </a:p>
        </p:txBody>
      </p:sp>
      <p:sp>
        <p:nvSpPr>
          <p:cNvPr id="18" name="Rectangle 17">
            <a:extLst>
              <a:ext uri="{FF2B5EF4-FFF2-40B4-BE49-F238E27FC236}">
                <a16:creationId xmlns:a16="http://schemas.microsoft.com/office/drawing/2014/main" id="{CC03FCC3-FFF0-468E-814B-7BB1C9DAC7DC}"/>
              </a:ext>
            </a:extLst>
          </p:cNvPr>
          <p:cNvSpPr/>
          <p:nvPr/>
        </p:nvSpPr>
        <p:spPr>
          <a:xfrm>
            <a:off x="5980670" y="3095093"/>
            <a:ext cx="1573427" cy="9555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14B3DCBE-9495-431A-922B-4F1864FEEE46}"/>
              </a:ext>
            </a:extLst>
          </p:cNvPr>
          <p:cNvSpPr/>
          <p:nvPr/>
        </p:nvSpPr>
        <p:spPr>
          <a:xfrm>
            <a:off x="5980670" y="4889157"/>
            <a:ext cx="1573427" cy="9555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Connector: Elbow 20">
            <a:extLst>
              <a:ext uri="{FF2B5EF4-FFF2-40B4-BE49-F238E27FC236}">
                <a16:creationId xmlns:a16="http://schemas.microsoft.com/office/drawing/2014/main" id="{04074670-77A0-4C7C-9864-F954A6FE3850}"/>
              </a:ext>
            </a:extLst>
          </p:cNvPr>
          <p:cNvCxnSpPr>
            <a:cxnSpLocks/>
            <a:endCxn id="17" idx="1"/>
          </p:cNvCxnSpPr>
          <p:nvPr/>
        </p:nvCxnSpPr>
        <p:spPr>
          <a:xfrm rot="5400000" flipH="1" flipV="1">
            <a:off x="4595437" y="2009634"/>
            <a:ext cx="1631969" cy="11384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996631B-148D-4335-8632-F7C518BA9044}"/>
              </a:ext>
            </a:extLst>
          </p:cNvPr>
          <p:cNvCxnSpPr>
            <a:cxnSpLocks/>
            <a:endCxn id="18" idx="1"/>
          </p:cNvCxnSpPr>
          <p:nvPr/>
        </p:nvCxnSpPr>
        <p:spPr>
          <a:xfrm>
            <a:off x="4892438" y="3524007"/>
            <a:ext cx="1088232" cy="48881"/>
          </a:xfrm>
          <a:prstGeom prst="bentConnector3">
            <a:avLst>
              <a:gd name="adj1" fmla="val 992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D71D647-4325-446C-9766-0392264A58BE}"/>
              </a:ext>
            </a:extLst>
          </p:cNvPr>
          <p:cNvCxnSpPr>
            <a:cxnSpLocks/>
          </p:cNvCxnSpPr>
          <p:nvPr/>
        </p:nvCxnSpPr>
        <p:spPr>
          <a:xfrm>
            <a:off x="3682312" y="3534031"/>
            <a:ext cx="2668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FF086B7-C0E6-4813-8287-C756E9E6BC06}"/>
              </a:ext>
            </a:extLst>
          </p:cNvPr>
          <p:cNvSpPr txBox="1"/>
          <p:nvPr/>
        </p:nvSpPr>
        <p:spPr>
          <a:xfrm>
            <a:off x="6108356" y="1285103"/>
            <a:ext cx="1318054" cy="230832"/>
          </a:xfrm>
          <a:prstGeom prst="rect">
            <a:avLst/>
          </a:prstGeom>
          <a:noFill/>
        </p:spPr>
        <p:txBody>
          <a:bodyPr wrap="square" rtlCol="0">
            <a:spAutoFit/>
          </a:bodyPr>
          <a:lstStyle/>
          <a:p>
            <a:r>
              <a:rPr lang="en-US" sz="900" dirty="0"/>
              <a:t>1st Line of Defense</a:t>
            </a:r>
            <a:endParaRPr lang="en-IN" sz="900" dirty="0"/>
          </a:p>
        </p:txBody>
      </p:sp>
      <p:sp>
        <p:nvSpPr>
          <p:cNvPr id="37" name="Rectangle 36">
            <a:extLst>
              <a:ext uri="{FF2B5EF4-FFF2-40B4-BE49-F238E27FC236}">
                <a16:creationId xmlns:a16="http://schemas.microsoft.com/office/drawing/2014/main" id="{4F4527CC-8CF6-486B-996E-CCFC6AB8CAD2}"/>
              </a:ext>
            </a:extLst>
          </p:cNvPr>
          <p:cNvSpPr/>
          <p:nvPr/>
        </p:nvSpPr>
        <p:spPr>
          <a:xfrm>
            <a:off x="6126126" y="3116876"/>
            <a:ext cx="1285103" cy="230832"/>
          </a:xfrm>
          <a:prstGeom prst="rect">
            <a:avLst/>
          </a:prstGeom>
        </p:spPr>
        <p:txBody>
          <a:bodyPr wrap="square">
            <a:spAutoFit/>
          </a:bodyPr>
          <a:lstStyle/>
          <a:p>
            <a:r>
              <a:rPr lang="en-US" sz="900" dirty="0"/>
              <a:t>2nd Line of Defense</a:t>
            </a:r>
            <a:endParaRPr lang="en-IN" sz="900" dirty="0"/>
          </a:p>
        </p:txBody>
      </p:sp>
      <p:sp>
        <p:nvSpPr>
          <p:cNvPr id="38" name="Rectangle 37">
            <a:extLst>
              <a:ext uri="{FF2B5EF4-FFF2-40B4-BE49-F238E27FC236}">
                <a16:creationId xmlns:a16="http://schemas.microsoft.com/office/drawing/2014/main" id="{97B53125-D567-4E5A-AF10-EC7C6355F71A}"/>
              </a:ext>
            </a:extLst>
          </p:cNvPr>
          <p:cNvSpPr/>
          <p:nvPr/>
        </p:nvSpPr>
        <p:spPr>
          <a:xfrm>
            <a:off x="6141250" y="4889157"/>
            <a:ext cx="1252266" cy="230832"/>
          </a:xfrm>
          <a:prstGeom prst="rect">
            <a:avLst/>
          </a:prstGeom>
        </p:spPr>
        <p:txBody>
          <a:bodyPr wrap="none">
            <a:spAutoFit/>
          </a:bodyPr>
          <a:lstStyle/>
          <a:p>
            <a:r>
              <a:rPr lang="en-US" sz="900" dirty="0"/>
              <a:t>3rd Line of Defense</a:t>
            </a:r>
            <a:endParaRPr lang="en-IN" sz="900" dirty="0"/>
          </a:p>
        </p:txBody>
      </p:sp>
      <p:cxnSp>
        <p:nvCxnSpPr>
          <p:cNvPr id="53" name="Connector: Elbow 52">
            <a:extLst>
              <a:ext uri="{FF2B5EF4-FFF2-40B4-BE49-F238E27FC236}">
                <a16:creationId xmlns:a16="http://schemas.microsoft.com/office/drawing/2014/main" id="{5C19C2BA-DA81-4916-B255-2AD0DFCCCDB2}"/>
              </a:ext>
            </a:extLst>
          </p:cNvPr>
          <p:cNvCxnSpPr>
            <a:cxnSpLocks/>
            <a:endCxn id="19" idx="1"/>
          </p:cNvCxnSpPr>
          <p:nvPr/>
        </p:nvCxnSpPr>
        <p:spPr>
          <a:xfrm rot="16200000" flipH="1">
            <a:off x="4549537" y="3935819"/>
            <a:ext cx="1723768" cy="11384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C8F7F24-CBA8-457E-9A30-6B67D9C8AE8A}"/>
              </a:ext>
            </a:extLst>
          </p:cNvPr>
          <p:cNvSpPr txBox="1"/>
          <p:nvPr/>
        </p:nvSpPr>
        <p:spPr>
          <a:xfrm>
            <a:off x="6193977" y="1496434"/>
            <a:ext cx="1121584" cy="707886"/>
          </a:xfrm>
          <a:prstGeom prst="rect">
            <a:avLst/>
          </a:prstGeom>
          <a:noFill/>
        </p:spPr>
        <p:txBody>
          <a:bodyPr wrap="square" rtlCol="0">
            <a:spAutoFit/>
          </a:bodyPr>
          <a:lstStyle/>
          <a:p>
            <a:pPr algn="ctr"/>
            <a:r>
              <a:rPr lang="en-US" sz="800" dirty="0"/>
              <a:t>A loud siren being used at a set frequency to catch the assailant off guard</a:t>
            </a:r>
            <a:endParaRPr lang="en-IN" sz="800" dirty="0"/>
          </a:p>
        </p:txBody>
      </p:sp>
      <p:cxnSp>
        <p:nvCxnSpPr>
          <p:cNvPr id="65" name="Straight Arrow Connector 64">
            <a:extLst>
              <a:ext uri="{FF2B5EF4-FFF2-40B4-BE49-F238E27FC236}">
                <a16:creationId xmlns:a16="http://schemas.microsoft.com/office/drawing/2014/main" id="{2AEC79F2-3F0D-4AAB-9D78-6207A8CCC6EE}"/>
              </a:ext>
            </a:extLst>
          </p:cNvPr>
          <p:cNvCxnSpPr>
            <a:stCxn id="17" idx="2"/>
            <a:endCxn id="18" idx="0"/>
          </p:cNvCxnSpPr>
          <p:nvPr/>
        </p:nvCxnSpPr>
        <p:spPr>
          <a:xfrm>
            <a:off x="6767384" y="2240692"/>
            <a:ext cx="0" cy="854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D346CE4-83EE-4BBE-A88C-6D2E7BD70933}"/>
              </a:ext>
            </a:extLst>
          </p:cNvPr>
          <p:cNvCxnSpPr>
            <a:cxnSpLocks/>
            <a:stCxn id="18" idx="2"/>
            <a:endCxn id="19" idx="0"/>
          </p:cNvCxnSpPr>
          <p:nvPr/>
        </p:nvCxnSpPr>
        <p:spPr>
          <a:xfrm>
            <a:off x="6767384" y="4050682"/>
            <a:ext cx="0" cy="838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A9676E94-6599-4E25-B3C8-B641F2B08F30}"/>
              </a:ext>
            </a:extLst>
          </p:cNvPr>
          <p:cNvSpPr txBox="1"/>
          <p:nvPr/>
        </p:nvSpPr>
        <p:spPr>
          <a:xfrm>
            <a:off x="4684071" y="1400519"/>
            <a:ext cx="1360442" cy="553998"/>
          </a:xfrm>
          <a:prstGeom prst="rect">
            <a:avLst/>
          </a:prstGeom>
          <a:noFill/>
        </p:spPr>
        <p:txBody>
          <a:bodyPr wrap="square" rtlCol="0">
            <a:spAutoFit/>
          </a:bodyPr>
          <a:lstStyle/>
          <a:p>
            <a:pPr algn="ctr"/>
            <a:r>
              <a:rPr lang="en-US" sz="1000" dirty="0"/>
              <a:t>Preferred for eve teasers or public stalkers</a:t>
            </a:r>
            <a:endParaRPr lang="en-IN" sz="1000" dirty="0"/>
          </a:p>
        </p:txBody>
      </p:sp>
      <p:sp>
        <p:nvSpPr>
          <p:cNvPr id="83" name="TextBox 82">
            <a:extLst>
              <a:ext uri="{FF2B5EF4-FFF2-40B4-BE49-F238E27FC236}">
                <a16:creationId xmlns:a16="http://schemas.microsoft.com/office/drawing/2014/main" id="{AEC654C4-7BFD-48C2-A48A-8E42DFE39D02}"/>
              </a:ext>
            </a:extLst>
          </p:cNvPr>
          <p:cNvSpPr txBox="1"/>
          <p:nvPr/>
        </p:nvSpPr>
        <p:spPr>
          <a:xfrm>
            <a:off x="5294018" y="2529124"/>
            <a:ext cx="1846513" cy="261610"/>
          </a:xfrm>
          <a:prstGeom prst="rect">
            <a:avLst/>
          </a:prstGeom>
          <a:noFill/>
        </p:spPr>
        <p:txBody>
          <a:bodyPr wrap="square" rtlCol="0">
            <a:spAutoFit/>
          </a:bodyPr>
          <a:lstStyle/>
          <a:p>
            <a:r>
              <a:rPr lang="en-US" sz="1100" dirty="0"/>
              <a:t>If situation escalates</a:t>
            </a:r>
            <a:endParaRPr lang="en-IN" sz="1100" dirty="0"/>
          </a:p>
        </p:txBody>
      </p:sp>
      <p:sp>
        <p:nvSpPr>
          <p:cNvPr id="84" name="Rectangle 83">
            <a:extLst>
              <a:ext uri="{FF2B5EF4-FFF2-40B4-BE49-F238E27FC236}">
                <a16:creationId xmlns:a16="http://schemas.microsoft.com/office/drawing/2014/main" id="{8383FE74-7B62-4994-A355-73B53836A0C7}"/>
              </a:ext>
            </a:extLst>
          </p:cNvPr>
          <p:cNvSpPr/>
          <p:nvPr/>
        </p:nvSpPr>
        <p:spPr>
          <a:xfrm>
            <a:off x="4736632" y="3184033"/>
            <a:ext cx="1360442" cy="553998"/>
          </a:xfrm>
          <a:prstGeom prst="rect">
            <a:avLst/>
          </a:prstGeom>
        </p:spPr>
        <p:txBody>
          <a:bodyPr wrap="square">
            <a:spAutoFit/>
          </a:bodyPr>
          <a:lstStyle/>
          <a:p>
            <a:pPr algn="ctr"/>
            <a:r>
              <a:rPr lang="en-US" sz="1000" dirty="0"/>
              <a:t>Insult to Modesty/Attempt to Rape</a:t>
            </a:r>
            <a:endParaRPr lang="en-IN" sz="1000" dirty="0"/>
          </a:p>
        </p:txBody>
      </p:sp>
      <p:sp>
        <p:nvSpPr>
          <p:cNvPr id="85" name="TextBox 84">
            <a:extLst>
              <a:ext uri="{FF2B5EF4-FFF2-40B4-BE49-F238E27FC236}">
                <a16:creationId xmlns:a16="http://schemas.microsoft.com/office/drawing/2014/main" id="{7A2D5151-4566-4B6C-930D-12E0DB9550A8}"/>
              </a:ext>
            </a:extLst>
          </p:cNvPr>
          <p:cNvSpPr txBox="1"/>
          <p:nvPr/>
        </p:nvSpPr>
        <p:spPr>
          <a:xfrm>
            <a:off x="5090984" y="5144186"/>
            <a:ext cx="729105" cy="230832"/>
          </a:xfrm>
          <a:prstGeom prst="rect">
            <a:avLst/>
          </a:prstGeom>
          <a:noFill/>
        </p:spPr>
        <p:txBody>
          <a:bodyPr wrap="square" rtlCol="0">
            <a:spAutoFit/>
          </a:bodyPr>
          <a:lstStyle/>
          <a:p>
            <a:r>
              <a:rPr lang="en-US" sz="900" dirty="0"/>
              <a:t>Assault</a:t>
            </a:r>
            <a:endParaRPr lang="en-IN" sz="900" dirty="0"/>
          </a:p>
        </p:txBody>
      </p:sp>
      <p:sp>
        <p:nvSpPr>
          <p:cNvPr id="86" name="Rectangle 85">
            <a:extLst>
              <a:ext uri="{FF2B5EF4-FFF2-40B4-BE49-F238E27FC236}">
                <a16:creationId xmlns:a16="http://schemas.microsoft.com/office/drawing/2014/main" id="{FA5DBDF2-D6CD-4FA0-9294-D4B86CBBFE9A}"/>
              </a:ext>
            </a:extLst>
          </p:cNvPr>
          <p:cNvSpPr/>
          <p:nvPr/>
        </p:nvSpPr>
        <p:spPr>
          <a:xfrm>
            <a:off x="5000209" y="4354503"/>
            <a:ext cx="1856598" cy="230832"/>
          </a:xfrm>
          <a:prstGeom prst="rect">
            <a:avLst/>
          </a:prstGeom>
        </p:spPr>
        <p:txBody>
          <a:bodyPr wrap="none">
            <a:spAutoFit/>
          </a:bodyPr>
          <a:lstStyle/>
          <a:p>
            <a:r>
              <a:rPr lang="en-US" sz="900" dirty="0"/>
              <a:t>Escalation to physical violence</a:t>
            </a:r>
            <a:endParaRPr lang="en-IN" sz="900" dirty="0"/>
          </a:p>
        </p:txBody>
      </p:sp>
      <p:sp>
        <p:nvSpPr>
          <p:cNvPr id="87" name="TextBox 86">
            <a:extLst>
              <a:ext uri="{FF2B5EF4-FFF2-40B4-BE49-F238E27FC236}">
                <a16:creationId xmlns:a16="http://schemas.microsoft.com/office/drawing/2014/main" id="{A3AE2BAA-F6D6-4222-AF65-17EAF2B3E40C}"/>
              </a:ext>
            </a:extLst>
          </p:cNvPr>
          <p:cNvSpPr txBox="1"/>
          <p:nvPr/>
        </p:nvSpPr>
        <p:spPr>
          <a:xfrm>
            <a:off x="5928508" y="3314914"/>
            <a:ext cx="1725092" cy="707886"/>
          </a:xfrm>
          <a:prstGeom prst="rect">
            <a:avLst/>
          </a:prstGeom>
          <a:noFill/>
        </p:spPr>
        <p:txBody>
          <a:bodyPr wrap="square" rtlCol="0">
            <a:spAutoFit/>
          </a:bodyPr>
          <a:lstStyle/>
          <a:p>
            <a:pPr algn="ctr"/>
            <a:r>
              <a:rPr lang="en-US" sz="800" dirty="0"/>
              <a:t>A combination of pepper spray and </a:t>
            </a:r>
            <a:r>
              <a:rPr lang="en-US" sz="800" dirty="0" err="1"/>
              <a:t>gps</a:t>
            </a:r>
            <a:r>
              <a:rPr lang="en-US" sz="800" dirty="0"/>
              <a:t> enabled camera system. That will give women time to ward of the assailant and provide proof of crime</a:t>
            </a:r>
            <a:endParaRPr lang="en-IN" sz="800" dirty="0"/>
          </a:p>
        </p:txBody>
      </p:sp>
      <p:sp>
        <p:nvSpPr>
          <p:cNvPr id="88" name="Rectangle 87">
            <a:extLst>
              <a:ext uri="{FF2B5EF4-FFF2-40B4-BE49-F238E27FC236}">
                <a16:creationId xmlns:a16="http://schemas.microsoft.com/office/drawing/2014/main" id="{1597FAD4-CEAF-4636-8AC2-1053ACB8CBFE}"/>
              </a:ext>
            </a:extLst>
          </p:cNvPr>
          <p:cNvSpPr/>
          <p:nvPr/>
        </p:nvSpPr>
        <p:spPr>
          <a:xfrm>
            <a:off x="5968654" y="5101112"/>
            <a:ext cx="1572229" cy="584775"/>
          </a:xfrm>
          <a:prstGeom prst="rect">
            <a:avLst/>
          </a:prstGeom>
        </p:spPr>
        <p:txBody>
          <a:bodyPr wrap="square">
            <a:spAutoFit/>
          </a:bodyPr>
          <a:lstStyle/>
          <a:p>
            <a:pPr algn="ctr"/>
            <a:r>
              <a:rPr lang="en-US" sz="800" dirty="0"/>
              <a:t>A High Voltage low Amp Stun Gun to immobilize the assailant to suppress violent behavior</a:t>
            </a:r>
            <a:endParaRPr lang="en-IN" sz="800" dirty="0"/>
          </a:p>
        </p:txBody>
      </p:sp>
      <p:sp>
        <p:nvSpPr>
          <p:cNvPr id="90" name="Arrow: Right 89">
            <a:extLst>
              <a:ext uri="{FF2B5EF4-FFF2-40B4-BE49-F238E27FC236}">
                <a16:creationId xmlns:a16="http://schemas.microsoft.com/office/drawing/2014/main" id="{975EA466-B8A3-411E-8C42-CDBDA3BE6718}"/>
              </a:ext>
            </a:extLst>
          </p:cNvPr>
          <p:cNvSpPr/>
          <p:nvPr/>
        </p:nvSpPr>
        <p:spPr>
          <a:xfrm>
            <a:off x="7892497" y="3176961"/>
            <a:ext cx="1138498" cy="664850"/>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1106A095-3920-42B0-B3F4-1A0843FF4F3E}"/>
              </a:ext>
            </a:extLst>
          </p:cNvPr>
          <p:cNvSpPr/>
          <p:nvPr/>
        </p:nvSpPr>
        <p:spPr>
          <a:xfrm>
            <a:off x="7753336" y="3347708"/>
            <a:ext cx="45719" cy="3421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a:extLst>
              <a:ext uri="{FF2B5EF4-FFF2-40B4-BE49-F238E27FC236}">
                <a16:creationId xmlns:a16="http://schemas.microsoft.com/office/drawing/2014/main" id="{15F3F4C1-A0C6-4753-9150-8D554DBCBD6C}"/>
              </a:ext>
            </a:extLst>
          </p:cNvPr>
          <p:cNvSpPr/>
          <p:nvPr/>
        </p:nvSpPr>
        <p:spPr>
          <a:xfrm>
            <a:off x="7629468" y="3338384"/>
            <a:ext cx="46837" cy="3421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E6B4CBCB-3ECC-457F-A3FE-3CD0A58F24A3}"/>
              </a:ext>
            </a:extLst>
          </p:cNvPr>
          <p:cNvSpPr txBox="1"/>
          <p:nvPr/>
        </p:nvSpPr>
        <p:spPr>
          <a:xfrm>
            <a:off x="7814718" y="3324720"/>
            <a:ext cx="977380" cy="369332"/>
          </a:xfrm>
          <a:prstGeom prst="rect">
            <a:avLst/>
          </a:prstGeom>
          <a:noFill/>
        </p:spPr>
        <p:txBody>
          <a:bodyPr wrap="square" rtlCol="0">
            <a:spAutoFit/>
          </a:bodyPr>
          <a:lstStyle/>
          <a:p>
            <a:pPr algn="ctr"/>
            <a:r>
              <a:rPr lang="en-US" sz="600" dirty="0"/>
              <a:t>UPLOADS IMAGE AND LOCATION ON GOOGLE CLOUD</a:t>
            </a:r>
            <a:endParaRPr lang="en-IN" sz="600" dirty="0"/>
          </a:p>
        </p:txBody>
      </p:sp>
      <p:pic>
        <p:nvPicPr>
          <p:cNvPr id="98" name="Picture 97">
            <a:extLst>
              <a:ext uri="{FF2B5EF4-FFF2-40B4-BE49-F238E27FC236}">
                <a16:creationId xmlns:a16="http://schemas.microsoft.com/office/drawing/2014/main" id="{987BFE36-9F84-40FB-B754-4A09CE19B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5184" y="1287782"/>
            <a:ext cx="1443547" cy="779472"/>
          </a:xfrm>
          <a:prstGeom prst="rect">
            <a:avLst/>
          </a:prstGeom>
        </p:spPr>
      </p:pic>
      <p:sp>
        <p:nvSpPr>
          <p:cNvPr id="99" name="TextBox 98">
            <a:extLst>
              <a:ext uri="{FF2B5EF4-FFF2-40B4-BE49-F238E27FC236}">
                <a16:creationId xmlns:a16="http://schemas.microsoft.com/office/drawing/2014/main" id="{52A32E05-D510-4523-B52F-7EB1E7FED3AA}"/>
              </a:ext>
            </a:extLst>
          </p:cNvPr>
          <p:cNvSpPr txBox="1"/>
          <p:nvPr/>
        </p:nvSpPr>
        <p:spPr>
          <a:xfrm>
            <a:off x="9855441" y="2064575"/>
            <a:ext cx="1637980" cy="215444"/>
          </a:xfrm>
          <a:prstGeom prst="rect">
            <a:avLst/>
          </a:prstGeom>
          <a:noFill/>
        </p:spPr>
        <p:txBody>
          <a:bodyPr wrap="square" rtlCol="0">
            <a:spAutoFit/>
          </a:bodyPr>
          <a:lstStyle/>
          <a:p>
            <a:pPr algn="ctr"/>
            <a:r>
              <a:rPr lang="en-US" sz="800" dirty="0"/>
              <a:t>Near and Dear of the Affected</a:t>
            </a:r>
            <a:endParaRPr lang="en-IN" sz="800" dirty="0"/>
          </a:p>
        </p:txBody>
      </p:sp>
      <p:pic>
        <p:nvPicPr>
          <p:cNvPr id="1026" name="Picture 2" descr="Image result for jaipur police logo">
            <a:extLst>
              <a:ext uri="{FF2B5EF4-FFF2-40B4-BE49-F238E27FC236}">
                <a16:creationId xmlns:a16="http://schemas.microsoft.com/office/drawing/2014/main" id="{040B8CC3-C479-43B5-9C19-44DD611B0F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922" b="10305"/>
          <a:stretch/>
        </p:blipFill>
        <p:spPr bwMode="auto">
          <a:xfrm>
            <a:off x="10202300" y="5117675"/>
            <a:ext cx="944261" cy="724930"/>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8499E614-E8C1-41E0-892E-404C929C8CFA}"/>
              </a:ext>
            </a:extLst>
          </p:cNvPr>
          <p:cNvSpPr txBox="1"/>
          <p:nvPr/>
        </p:nvSpPr>
        <p:spPr>
          <a:xfrm>
            <a:off x="9887731" y="5745095"/>
            <a:ext cx="1573404" cy="430887"/>
          </a:xfrm>
          <a:prstGeom prst="rect">
            <a:avLst/>
          </a:prstGeom>
          <a:noFill/>
        </p:spPr>
        <p:txBody>
          <a:bodyPr wrap="square" rtlCol="0">
            <a:spAutoFit/>
          </a:bodyPr>
          <a:lstStyle/>
          <a:p>
            <a:pPr algn="ctr"/>
            <a:r>
              <a:rPr lang="en-US" sz="1100" dirty="0"/>
              <a:t>Police stations in vicinity of the crime</a:t>
            </a:r>
            <a:endParaRPr lang="en-IN" sz="1100" dirty="0"/>
          </a:p>
        </p:txBody>
      </p:sp>
      <p:sp>
        <p:nvSpPr>
          <p:cNvPr id="102" name="TextBox 101">
            <a:extLst>
              <a:ext uri="{FF2B5EF4-FFF2-40B4-BE49-F238E27FC236}">
                <a16:creationId xmlns:a16="http://schemas.microsoft.com/office/drawing/2014/main" id="{A20140D6-D067-40FD-80ED-E6B8D19FD36C}"/>
              </a:ext>
            </a:extLst>
          </p:cNvPr>
          <p:cNvSpPr txBox="1"/>
          <p:nvPr/>
        </p:nvSpPr>
        <p:spPr>
          <a:xfrm>
            <a:off x="7517081" y="4289226"/>
            <a:ext cx="444798" cy="369332"/>
          </a:xfrm>
          <a:prstGeom prst="rect">
            <a:avLst/>
          </a:prstGeom>
          <a:noFill/>
        </p:spPr>
        <p:txBody>
          <a:bodyPr wrap="square" rtlCol="0">
            <a:spAutoFit/>
          </a:bodyPr>
          <a:lstStyle/>
          <a:p>
            <a:pPr algn="ctr"/>
            <a:r>
              <a:rPr lang="en-US" sz="600" dirty="0"/>
              <a:t>To Send image</a:t>
            </a:r>
            <a:endParaRPr lang="en-IN" sz="600" dirty="0"/>
          </a:p>
        </p:txBody>
      </p:sp>
      <p:sp>
        <p:nvSpPr>
          <p:cNvPr id="103" name="TextBox 102">
            <a:extLst>
              <a:ext uri="{FF2B5EF4-FFF2-40B4-BE49-F238E27FC236}">
                <a16:creationId xmlns:a16="http://schemas.microsoft.com/office/drawing/2014/main" id="{5EFB6432-CCDF-4B39-9F75-5B0B030A8FCF}"/>
              </a:ext>
            </a:extLst>
          </p:cNvPr>
          <p:cNvSpPr txBox="1"/>
          <p:nvPr/>
        </p:nvSpPr>
        <p:spPr>
          <a:xfrm>
            <a:off x="10609663" y="3338384"/>
            <a:ext cx="851472" cy="430887"/>
          </a:xfrm>
          <a:prstGeom prst="rect">
            <a:avLst/>
          </a:prstGeom>
          <a:noFill/>
        </p:spPr>
        <p:txBody>
          <a:bodyPr wrap="square" rtlCol="0">
            <a:spAutoFit/>
          </a:bodyPr>
          <a:lstStyle/>
          <a:p>
            <a:r>
              <a:rPr lang="en-US" sz="1100" dirty="0"/>
              <a:t>WILL CONTACT</a:t>
            </a:r>
            <a:endParaRPr lang="en-IN" sz="1100" dirty="0"/>
          </a:p>
        </p:txBody>
      </p:sp>
    </p:spTree>
    <p:extLst>
      <p:ext uri="{BB962C8B-B14F-4D97-AF65-F5344CB8AC3E}">
        <p14:creationId xmlns:p14="http://schemas.microsoft.com/office/powerpoint/2010/main" val="3338773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fade">
                                      <p:cBhvr>
                                        <p:cTn id="69" dur="500"/>
                                        <p:tgtEl>
                                          <p:spTgt spid="8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fade">
                                      <p:cBhvr>
                                        <p:cTn id="86" dur="500"/>
                                        <p:tgtEl>
                                          <p:spTgt spid="8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86"/>
                                        </p:tgtEl>
                                        <p:attrNameLst>
                                          <p:attrName>style.visibility</p:attrName>
                                        </p:attrNameLst>
                                      </p:cBhvr>
                                      <p:to>
                                        <p:strVal val="visible"/>
                                      </p:to>
                                    </p:set>
                                    <p:animEffect transition="in" filter="fade">
                                      <p:cBhvr>
                                        <p:cTn id="92" dur="500"/>
                                        <p:tgtEl>
                                          <p:spTgt spid="86"/>
                                        </p:tgtEl>
                                      </p:cBhvr>
                                    </p:animEffect>
                                  </p:childTnLst>
                                </p:cTn>
                              </p:par>
                              <p:par>
                                <p:cTn id="93" presetID="10" presetClass="entr" presetSubtype="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fade">
                                      <p:cBhvr>
                                        <p:cTn id="95" dur="500"/>
                                        <p:tgtEl>
                                          <p:spTgt spid="6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fade">
                                      <p:cBhvr>
                                        <p:cTn id="98" dur="500"/>
                                        <p:tgtEl>
                                          <p:spTgt spid="10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fade">
                                      <p:cBhvr>
                                        <p:cTn id="101" dur="500"/>
                                        <p:tgtEl>
                                          <p:spTgt spid="10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92"/>
                                        </p:tgtEl>
                                        <p:attrNameLst>
                                          <p:attrName>style.visibility</p:attrName>
                                        </p:attrNameLst>
                                      </p:cBhvr>
                                      <p:to>
                                        <p:strVal val="visible"/>
                                      </p:to>
                                    </p:set>
                                    <p:animEffect transition="in" filter="fade">
                                      <p:cBhvr>
                                        <p:cTn id="106" dur="500"/>
                                        <p:tgtEl>
                                          <p:spTgt spid="9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91"/>
                                        </p:tgtEl>
                                        <p:attrNameLst>
                                          <p:attrName>style.visibility</p:attrName>
                                        </p:attrNameLst>
                                      </p:cBhvr>
                                      <p:to>
                                        <p:strVal val="visible"/>
                                      </p:to>
                                    </p:set>
                                    <p:animEffect transition="in" filter="fade">
                                      <p:cBhvr>
                                        <p:cTn id="111" dur="500"/>
                                        <p:tgtEl>
                                          <p:spTgt spid="9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93"/>
                                        </p:tgtEl>
                                        <p:attrNameLst>
                                          <p:attrName>style.visibility</p:attrName>
                                        </p:attrNameLst>
                                      </p:cBhvr>
                                      <p:to>
                                        <p:strVal val="visible"/>
                                      </p:to>
                                    </p:set>
                                    <p:animEffect transition="in" filter="fade">
                                      <p:cBhvr>
                                        <p:cTn id="116" dur="500"/>
                                        <p:tgtEl>
                                          <p:spTgt spid="9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fade">
                                      <p:cBhvr>
                                        <p:cTn id="119" dur="500"/>
                                        <p:tgtEl>
                                          <p:spTgt spid="9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96"/>
                                        </p:tgtEl>
                                        <p:attrNameLst>
                                          <p:attrName>style.visibility</p:attrName>
                                        </p:attrNameLst>
                                      </p:cBhvr>
                                      <p:to>
                                        <p:strVal val="visible"/>
                                      </p:to>
                                    </p:set>
                                    <p:animEffect transition="in" filter="fade">
                                      <p:cBhvr>
                                        <p:cTn id="124" dur="500"/>
                                        <p:tgtEl>
                                          <p:spTgt spid="9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fade">
                                      <p:cBhvr>
                                        <p:cTn id="127" dur="500"/>
                                        <p:tgtEl>
                                          <p:spTgt spid="9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99"/>
                                        </p:tgtEl>
                                        <p:attrNameLst>
                                          <p:attrName>style.visibility</p:attrName>
                                        </p:attrNameLst>
                                      </p:cBhvr>
                                      <p:to>
                                        <p:strVal val="visible"/>
                                      </p:to>
                                    </p:set>
                                    <p:animEffect transition="in" filter="fade">
                                      <p:cBhvr>
                                        <p:cTn id="130" dur="500"/>
                                        <p:tgtEl>
                                          <p:spTgt spid="99"/>
                                        </p:tgtEl>
                                      </p:cBhvr>
                                    </p:animEffect>
                                  </p:childTnLst>
                                </p:cTn>
                              </p:par>
                              <p:par>
                                <p:cTn id="131" presetID="10" presetClass="entr" presetSubtype="0" fill="hold" nodeType="with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fade">
                                      <p:cBhvr>
                                        <p:cTn id="133" dur="500"/>
                                        <p:tgtEl>
                                          <p:spTgt spid="9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00"/>
                                        </p:tgtEl>
                                        <p:attrNameLst>
                                          <p:attrName>style.visibility</p:attrName>
                                        </p:attrNameLst>
                                      </p:cBhvr>
                                      <p:to>
                                        <p:strVal val="visible"/>
                                      </p:to>
                                    </p:set>
                                    <p:animEffect transition="in" filter="fade">
                                      <p:cBhvr>
                                        <p:cTn id="136" dur="500"/>
                                        <p:tgtEl>
                                          <p:spTgt spid="100"/>
                                        </p:tgtEl>
                                      </p:cBhvr>
                                    </p:animEffect>
                                  </p:childTnLst>
                                </p:cTn>
                              </p:par>
                              <p:par>
                                <p:cTn id="137" presetID="10" presetClass="entr" presetSubtype="0" fill="hold" nodeType="withEffect">
                                  <p:stCondLst>
                                    <p:cond delay="0"/>
                                  </p:stCondLst>
                                  <p:childTnLst>
                                    <p:set>
                                      <p:cBhvr>
                                        <p:cTn id="138" dur="1" fill="hold">
                                          <p:stCondLst>
                                            <p:cond delay="0"/>
                                          </p:stCondLst>
                                        </p:cTn>
                                        <p:tgtEl>
                                          <p:spTgt spid="1026"/>
                                        </p:tgtEl>
                                        <p:attrNameLst>
                                          <p:attrName>style.visibility</p:attrName>
                                        </p:attrNameLst>
                                      </p:cBhvr>
                                      <p:to>
                                        <p:strVal val="visible"/>
                                      </p:to>
                                    </p:set>
                                    <p:animEffect transition="in" filter="fade">
                                      <p:cBhvr>
                                        <p:cTn id="139" dur="500"/>
                                        <p:tgtEl>
                                          <p:spTgt spid="1026"/>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fade">
                                      <p:cBhvr>
                                        <p:cTn id="144" dur="500"/>
                                        <p:tgtEl>
                                          <p:spTgt spid="108"/>
                                        </p:tgtEl>
                                      </p:cBhvr>
                                    </p:animEffect>
                                  </p:childTnLst>
                                </p:cTn>
                              </p:par>
                              <p:par>
                                <p:cTn id="145" presetID="10" presetClass="entr" presetSubtype="0" fill="hold" nodeType="withEffect">
                                  <p:stCondLst>
                                    <p:cond delay="0"/>
                                  </p:stCondLst>
                                  <p:childTnLst>
                                    <p:set>
                                      <p:cBhvr>
                                        <p:cTn id="146" dur="1" fill="hold">
                                          <p:stCondLst>
                                            <p:cond delay="0"/>
                                          </p:stCondLst>
                                        </p:cTn>
                                        <p:tgtEl>
                                          <p:spTgt spid="105"/>
                                        </p:tgtEl>
                                        <p:attrNameLst>
                                          <p:attrName>style.visibility</p:attrName>
                                        </p:attrNameLst>
                                      </p:cBhvr>
                                      <p:to>
                                        <p:strVal val="visible"/>
                                      </p:to>
                                    </p:set>
                                    <p:animEffect transition="in" filter="fade">
                                      <p:cBhvr>
                                        <p:cTn id="147" dur="500"/>
                                        <p:tgtEl>
                                          <p:spTgt spid="105"/>
                                        </p:tgtEl>
                                      </p:cBhvr>
                                    </p:animEffect>
                                  </p:childTnLst>
                                </p:cTn>
                              </p:par>
                              <p:par>
                                <p:cTn id="148" presetID="10" presetClass="entr" presetSubtype="0" fill="hold" nodeType="withEffect">
                                  <p:stCondLst>
                                    <p:cond delay="0"/>
                                  </p:stCondLst>
                                  <p:childTnLst>
                                    <p:set>
                                      <p:cBhvr>
                                        <p:cTn id="149" dur="1" fill="hold">
                                          <p:stCondLst>
                                            <p:cond delay="0"/>
                                          </p:stCondLst>
                                        </p:cTn>
                                        <p:tgtEl>
                                          <p:spTgt spid="1028"/>
                                        </p:tgtEl>
                                        <p:attrNameLst>
                                          <p:attrName>style.visibility</p:attrName>
                                        </p:attrNameLst>
                                      </p:cBhvr>
                                      <p:to>
                                        <p:strVal val="visible"/>
                                      </p:to>
                                    </p:set>
                                    <p:animEffect transition="in" filter="fade">
                                      <p:cBhvr>
                                        <p:cTn id="150" dur="500"/>
                                        <p:tgtEl>
                                          <p:spTgt spid="1028"/>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animEffect transition="in" filter="fade">
                                      <p:cBhvr>
                                        <p:cTn id="15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96" grpId="0" animBg="1"/>
      <p:bldP spid="94" grpId="0" animBg="1"/>
      <p:bldP spid="31" grpId="0" animBg="1"/>
      <p:bldP spid="10" grpId="0" animBg="1"/>
      <p:bldP spid="9" grpId="0" animBg="1"/>
      <p:bldP spid="7" grpId="0" animBg="1"/>
      <p:bldP spid="8" grpId="0"/>
      <p:bldP spid="11" grpId="0"/>
      <p:bldP spid="16" grpId="0"/>
      <p:bldP spid="17" grpId="0" animBg="1"/>
      <p:bldP spid="18" grpId="0" animBg="1"/>
      <p:bldP spid="19" grpId="0" animBg="1"/>
      <p:bldP spid="36" grpId="0"/>
      <p:bldP spid="37" grpId="0"/>
      <p:bldP spid="38" grpId="0"/>
      <p:bldP spid="63" grpId="0"/>
      <p:bldP spid="82" grpId="0"/>
      <p:bldP spid="83" grpId="0"/>
      <p:bldP spid="84" grpId="0"/>
      <p:bldP spid="85" grpId="0"/>
      <p:bldP spid="86" grpId="0"/>
      <p:bldP spid="87" grpId="0"/>
      <p:bldP spid="88" grpId="0"/>
      <p:bldP spid="90" grpId="0" animBg="1"/>
      <p:bldP spid="91" grpId="0" animBg="1"/>
      <p:bldP spid="92" grpId="0" animBg="1"/>
      <p:bldP spid="93" grpId="0"/>
      <p:bldP spid="99" grpId="0"/>
      <p:bldP spid="100" grpId="0"/>
      <p:bldP spid="102" grpId="0"/>
      <p:bldP spid="1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14AAFBA-A9E4-4C79-9994-8D5CDEB72A36}"/>
              </a:ext>
            </a:extLst>
          </p:cNvPr>
          <p:cNvCxnSpPr>
            <a:cxnSpLocks/>
          </p:cNvCxnSpPr>
          <p:nvPr/>
        </p:nvCxnSpPr>
        <p:spPr>
          <a:xfrm>
            <a:off x="5921405" y="1338878"/>
            <a:ext cx="0" cy="3461722"/>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CBDCFF5-2349-4AD5-8A49-5A78E1B62B36}"/>
              </a:ext>
            </a:extLst>
          </p:cNvPr>
          <p:cNvSpPr/>
          <p:nvPr/>
        </p:nvSpPr>
        <p:spPr>
          <a:xfrm>
            <a:off x="2483152" y="655935"/>
            <a:ext cx="7225696" cy="461665"/>
          </a:xfrm>
          <a:prstGeom prst="rect">
            <a:avLst/>
          </a:prstGeom>
          <a:noFill/>
        </p:spPr>
        <p:txBody>
          <a:bodyPr wrap="non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COST OF PROJECT VS BULK PURCHASE COST</a:t>
            </a:r>
          </a:p>
        </p:txBody>
      </p:sp>
      <p:graphicFrame>
        <p:nvGraphicFramePr>
          <p:cNvPr id="6" name="Table 6">
            <a:extLst>
              <a:ext uri="{FF2B5EF4-FFF2-40B4-BE49-F238E27FC236}">
                <a16:creationId xmlns:a16="http://schemas.microsoft.com/office/drawing/2014/main" id="{BFEBAE20-2119-4E0D-A7E9-E2C1D6688A92}"/>
              </a:ext>
            </a:extLst>
          </p:cNvPr>
          <p:cNvGraphicFramePr>
            <a:graphicFrameLocks noGrp="1"/>
          </p:cNvGraphicFramePr>
          <p:nvPr>
            <p:extLst>
              <p:ext uri="{D42A27DB-BD31-4B8C-83A1-F6EECF244321}">
                <p14:modId xmlns:p14="http://schemas.microsoft.com/office/powerpoint/2010/main" val="227048756"/>
              </p:ext>
            </p:extLst>
          </p:nvPr>
        </p:nvGraphicFramePr>
        <p:xfrm>
          <a:off x="762001" y="2148840"/>
          <a:ext cx="4064001" cy="2537581"/>
        </p:xfrm>
        <a:graphic>
          <a:graphicData uri="http://schemas.openxmlformats.org/drawingml/2006/table">
            <a:tbl>
              <a:tblPr firstRow="1" bandRow="1">
                <a:tableStyleId>{5C22544A-7EE6-4342-B048-85BDC9FD1C3A}</a:tableStyleId>
              </a:tblPr>
              <a:tblGrid>
                <a:gridCol w="364066">
                  <a:extLst>
                    <a:ext uri="{9D8B030D-6E8A-4147-A177-3AD203B41FA5}">
                      <a16:colId xmlns:a16="http://schemas.microsoft.com/office/drawing/2014/main" val="3456997259"/>
                    </a:ext>
                  </a:extLst>
                </a:gridCol>
                <a:gridCol w="2345268">
                  <a:extLst>
                    <a:ext uri="{9D8B030D-6E8A-4147-A177-3AD203B41FA5}">
                      <a16:colId xmlns:a16="http://schemas.microsoft.com/office/drawing/2014/main" val="2750958771"/>
                    </a:ext>
                  </a:extLst>
                </a:gridCol>
                <a:gridCol w="1354667">
                  <a:extLst>
                    <a:ext uri="{9D8B030D-6E8A-4147-A177-3AD203B41FA5}">
                      <a16:colId xmlns:a16="http://schemas.microsoft.com/office/drawing/2014/main" val="2419279021"/>
                    </a:ext>
                  </a:extLst>
                </a:gridCol>
              </a:tblGrid>
              <a:tr h="343021">
                <a:tc>
                  <a:txBody>
                    <a:bodyPr/>
                    <a:lstStyle/>
                    <a:p>
                      <a:r>
                        <a:rPr lang="en-US" sz="700" dirty="0" err="1"/>
                        <a:t>Sno</a:t>
                      </a:r>
                      <a:endParaRPr lang="en-IN" dirty="0"/>
                    </a:p>
                  </a:txBody>
                  <a:tcPr/>
                </a:tc>
                <a:tc>
                  <a:txBody>
                    <a:bodyPr/>
                    <a:lstStyle/>
                    <a:p>
                      <a:pPr algn="ctr"/>
                      <a:r>
                        <a:rPr lang="en-US" sz="1100" dirty="0"/>
                        <a:t>Equipment</a:t>
                      </a:r>
                      <a:endParaRPr lang="en-IN" sz="1100" dirty="0"/>
                    </a:p>
                  </a:txBody>
                  <a:tcPr/>
                </a:tc>
                <a:tc>
                  <a:txBody>
                    <a:bodyPr/>
                    <a:lstStyle/>
                    <a:p>
                      <a:pPr algn="ctr"/>
                      <a:r>
                        <a:rPr lang="en-US" sz="1050" dirty="0"/>
                        <a:t>Cost(</a:t>
                      </a:r>
                      <a:r>
                        <a:rPr lang="en-US" sz="1050" dirty="0" err="1"/>
                        <a:t>inr</a:t>
                      </a:r>
                      <a:r>
                        <a:rPr lang="en-US" sz="1050" dirty="0"/>
                        <a:t>)</a:t>
                      </a:r>
                      <a:endParaRPr lang="en-IN" dirty="0"/>
                    </a:p>
                  </a:txBody>
                  <a:tcPr/>
                </a:tc>
                <a:extLst>
                  <a:ext uri="{0D108BD9-81ED-4DB2-BD59-A6C34878D82A}">
                    <a16:rowId xmlns:a16="http://schemas.microsoft.com/office/drawing/2014/main" val="352756547"/>
                  </a:ext>
                </a:extLst>
              </a:tr>
              <a:tr h="343021">
                <a:tc>
                  <a:txBody>
                    <a:bodyPr/>
                    <a:lstStyle/>
                    <a:p>
                      <a:r>
                        <a:rPr lang="en-US" dirty="0"/>
                        <a:t>1</a:t>
                      </a:r>
                      <a:endParaRPr lang="en-IN" dirty="0"/>
                    </a:p>
                  </a:txBody>
                  <a:tcPr/>
                </a:tc>
                <a:tc>
                  <a:txBody>
                    <a:bodyPr/>
                    <a:lstStyle/>
                    <a:p>
                      <a:r>
                        <a:rPr lang="en-US" dirty="0"/>
                        <a:t>Microcontroller</a:t>
                      </a:r>
                      <a:endParaRPr lang="en-IN" dirty="0"/>
                    </a:p>
                  </a:txBody>
                  <a:tcPr/>
                </a:tc>
                <a:tc>
                  <a:txBody>
                    <a:bodyPr/>
                    <a:lstStyle/>
                    <a:p>
                      <a:pPr algn="ctr"/>
                      <a:r>
                        <a:rPr lang="en-US" sz="1100" dirty="0"/>
                        <a:t>1000</a:t>
                      </a:r>
                      <a:endParaRPr lang="en-IN" sz="1100" dirty="0"/>
                    </a:p>
                  </a:txBody>
                  <a:tcPr/>
                </a:tc>
                <a:extLst>
                  <a:ext uri="{0D108BD9-81ED-4DB2-BD59-A6C34878D82A}">
                    <a16:rowId xmlns:a16="http://schemas.microsoft.com/office/drawing/2014/main" val="4248676873"/>
                  </a:ext>
                </a:extLst>
              </a:tr>
              <a:tr h="343021">
                <a:tc>
                  <a:txBody>
                    <a:bodyPr/>
                    <a:lstStyle/>
                    <a:p>
                      <a:r>
                        <a:rPr lang="en-US" dirty="0"/>
                        <a:t>2</a:t>
                      </a:r>
                      <a:endParaRPr lang="en-IN" dirty="0"/>
                    </a:p>
                  </a:txBody>
                  <a:tcPr/>
                </a:tc>
                <a:tc>
                  <a:txBody>
                    <a:bodyPr/>
                    <a:lstStyle/>
                    <a:p>
                      <a:r>
                        <a:rPr lang="en-US" dirty="0"/>
                        <a:t>Sim Module</a:t>
                      </a:r>
                      <a:endParaRPr lang="en-IN" dirty="0"/>
                    </a:p>
                  </a:txBody>
                  <a:tcPr/>
                </a:tc>
                <a:tc>
                  <a:txBody>
                    <a:bodyPr/>
                    <a:lstStyle/>
                    <a:p>
                      <a:pPr algn="ctr"/>
                      <a:r>
                        <a:rPr lang="en-US" sz="1100" dirty="0"/>
                        <a:t>500</a:t>
                      </a:r>
                      <a:endParaRPr lang="en-IN" sz="1100" dirty="0"/>
                    </a:p>
                  </a:txBody>
                  <a:tcPr/>
                </a:tc>
                <a:extLst>
                  <a:ext uri="{0D108BD9-81ED-4DB2-BD59-A6C34878D82A}">
                    <a16:rowId xmlns:a16="http://schemas.microsoft.com/office/drawing/2014/main" val="26128407"/>
                  </a:ext>
                </a:extLst>
              </a:tr>
              <a:tr h="343021">
                <a:tc>
                  <a:txBody>
                    <a:bodyPr/>
                    <a:lstStyle/>
                    <a:p>
                      <a:r>
                        <a:rPr lang="en-US" dirty="0"/>
                        <a:t>3</a:t>
                      </a:r>
                      <a:endParaRPr lang="en-IN" dirty="0"/>
                    </a:p>
                  </a:txBody>
                  <a:tcPr/>
                </a:tc>
                <a:tc>
                  <a:txBody>
                    <a:bodyPr/>
                    <a:lstStyle/>
                    <a:p>
                      <a:r>
                        <a:rPr lang="en-US" dirty="0"/>
                        <a:t>Camera</a:t>
                      </a:r>
                      <a:endParaRPr lang="en-IN" dirty="0"/>
                    </a:p>
                  </a:txBody>
                  <a:tcPr/>
                </a:tc>
                <a:tc>
                  <a:txBody>
                    <a:bodyPr/>
                    <a:lstStyle/>
                    <a:p>
                      <a:pPr algn="ctr"/>
                      <a:r>
                        <a:rPr lang="en-US" sz="1100" dirty="0"/>
                        <a:t>400</a:t>
                      </a:r>
                      <a:endParaRPr lang="en-IN" sz="1100" dirty="0"/>
                    </a:p>
                  </a:txBody>
                  <a:tcPr/>
                </a:tc>
                <a:extLst>
                  <a:ext uri="{0D108BD9-81ED-4DB2-BD59-A6C34878D82A}">
                    <a16:rowId xmlns:a16="http://schemas.microsoft.com/office/drawing/2014/main" val="2657302340"/>
                  </a:ext>
                </a:extLst>
              </a:tr>
              <a:tr h="343021">
                <a:tc>
                  <a:txBody>
                    <a:bodyPr/>
                    <a:lstStyle/>
                    <a:p>
                      <a:r>
                        <a:rPr lang="en-US" dirty="0"/>
                        <a:t>4</a:t>
                      </a:r>
                      <a:endParaRPr lang="en-IN" dirty="0"/>
                    </a:p>
                  </a:txBody>
                  <a:tcPr/>
                </a:tc>
                <a:tc>
                  <a:txBody>
                    <a:bodyPr/>
                    <a:lstStyle/>
                    <a:p>
                      <a:r>
                        <a:rPr lang="en-US" dirty="0"/>
                        <a:t>Pepper Spray</a:t>
                      </a:r>
                      <a:endParaRPr lang="en-IN" dirty="0"/>
                    </a:p>
                  </a:txBody>
                  <a:tcPr/>
                </a:tc>
                <a:tc>
                  <a:txBody>
                    <a:bodyPr/>
                    <a:lstStyle/>
                    <a:p>
                      <a:pPr algn="ctr"/>
                      <a:r>
                        <a:rPr lang="en-US" sz="1100" dirty="0"/>
                        <a:t>500</a:t>
                      </a:r>
                      <a:endParaRPr lang="en-IN" sz="1100" dirty="0"/>
                    </a:p>
                  </a:txBody>
                  <a:tcPr/>
                </a:tc>
                <a:extLst>
                  <a:ext uri="{0D108BD9-81ED-4DB2-BD59-A6C34878D82A}">
                    <a16:rowId xmlns:a16="http://schemas.microsoft.com/office/drawing/2014/main" val="2118105714"/>
                  </a:ext>
                </a:extLst>
              </a:tr>
              <a:tr h="343021">
                <a:tc>
                  <a:txBody>
                    <a:bodyPr/>
                    <a:lstStyle/>
                    <a:p>
                      <a:r>
                        <a:rPr lang="en-US" dirty="0"/>
                        <a:t>5</a:t>
                      </a:r>
                      <a:endParaRPr lang="en-IN" dirty="0"/>
                    </a:p>
                  </a:txBody>
                  <a:tcPr/>
                </a:tc>
                <a:tc>
                  <a:txBody>
                    <a:bodyPr/>
                    <a:lstStyle/>
                    <a:p>
                      <a:r>
                        <a:rPr lang="en-US" sz="1600" dirty="0"/>
                        <a:t>Stun Gun Apparatus</a:t>
                      </a:r>
                      <a:endParaRPr lang="en-IN" dirty="0"/>
                    </a:p>
                  </a:txBody>
                  <a:tcPr/>
                </a:tc>
                <a:tc>
                  <a:txBody>
                    <a:bodyPr/>
                    <a:lstStyle/>
                    <a:p>
                      <a:pPr algn="ctr"/>
                      <a:r>
                        <a:rPr lang="en-US" sz="1100" dirty="0"/>
                        <a:t>200</a:t>
                      </a:r>
                      <a:endParaRPr lang="en-IN" sz="1100" dirty="0"/>
                    </a:p>
                  </a:txBody>
                  <a:tcPr/>
                </a:tc>
                <a:extLst>
                  <a:ext uri="{0D108BD9-81ED-4DB2-BD59-A6C34878D82A}">
                    <a16:rowId xmlns:a16="http://schemas.microsoft.com/office/drawing/2014/main" val="3471099466"/>
                  </a:ext>
                </a:extLst>
              </a:tr>
              <a:tr h="343021">
                <a:tc>
                  <a:txBody>
                    <a:bodyPr/>
                    <a:lstStyle/>
                    <a:p>
                      <a:endParaRPr lang="en-IN"/>
                    </a:p>
                  </a:txBody>
                  <a:tcPr/>
                </a:tc>
                <a:tc>
                  <a:txBody>
                    <a:bodyPr/>
                    <a:lstStyle/>
                    <a:p>
                      <a:pPr algn="r"/>
                      <a:r>
                        <a:rPr lang="en-US" dirty="0"/>
                        <a:t>TOTAL</a:t>
                      </a:r>
                      <a:endParaRPr lang="en-IN" dirty="0"/>
                    </a:p>
                  </a:txBody>
                  <a:tcPr/>
                </a:tc>
                <a:tc>
                  <a:txBody>
                    <a:bodyPr/>
                    <a:lstStyle/>
                    <a:p>
                      <a:pPr algn="ctr"/>
                      <a:r>
                        <a:rPr lang="en-US" sz="1100" dirty="0"/>
                        <a:t>2600/-</a:t>
                      </a:r>
                      <a:endParaRPr lang="en-IN" sz="1100" dirty="0"/>
                    </a:p>
                  </a:txBody>
                  <a:tcPr/>
                </a:tc>
                <a:extLst>
                  <a:ext uri="{0D108BD9-81ED-4DB2-BD59-A6C34878D82A}">
                    <a16:rowId xmlns:a16="http://schemas.microsoft.com/office/drawing/2014/main" val="34040664"/>
                  </a:ext>
                </a:extLst>
              </a:tr>
            </a:tbl>
          </a:graphicData>
        </a:graphic>
      </p:graphicFrame>
      <p:graphicFrame>
        <p:nvGraphicFramePr>
          <p:cNvPr id="9" name="Table 6">
            <a:extLst>
              <a:ext uri="{FF2B5EF4-FFF2-40B4-BE49-F238E27FC236}">
                <a16:creationId xmlns:a16="http://schemas.microsoft.com/office/drawing/2014/main" id="{EA304D97-D3D8-4785-9253-5F7C48A00949}"/>
              </a:ext>
            </a:extLst>
          </p:cNvPr>
          <p:cNvGraphicFramePr>
            <a:graphicFrameLocks noGrp="1"/>
          </p:cNvGraphicFramePr>
          <p:nvPr>
            <p:extLst>
              <p:ext uri="{D42A27DB-BD31-4B8C-83A1-F6EECF244321}">
                <p14:modId xmlns:p14="http://schemas.microsoft.com/office/powerpoint/2010/main" val="1225017995"/>
              </p:ext>
            </p:extLst>
          </p:nvPr>
        </p:nvGraphicFramePr>
        <p:xfrm>
          <a:off x="7145867" y="2148839"/>
          <a:ext cx="4064001" cy="2537581"/>
        </p:xfrm>
        <a:graphic>
          <a:graphicData uri="http://schemas.openxmlformats.org/drawingml/2006/table">
            <a:tbl>
              <a:tblPr firstRow="1" bandRow="1">
                <a:tableStyleId>{5C22544A-7EE6-4342-B048-85BDC9FD1C3A}</a:tableStyleId>
              </a:tblPr>
              <a:tblGrid>
                <a:gridCol w="364066">
                  <a:extLst>
                    <a:ext uri="{9D8B030D-6E8A-4147-A177-3AD203B41FA5}">
                      <a16:colId xmlns:a16="http://schemas.microsoft.com/office/drawing/2014/main" val="3456997259"/>
                    </a:ext>
                  </a:extLst>
                </a:gridCol>
                <a:gridCol w="2345268">
                  <a:extLst>
                    <a:ext uri="{9D8B030D-6E8A-4147-A177-3AD203B41FA5}">
                      <a16:colId xmlns:a16="http://schemas.microsoft.com/office/drawing/2014/main" val="2750958771"/>
                    </a:ext>
                  </a:extLst>
                </a:gridCol>
                <a:gridCol w="1354667">
                  <a:extLst>
                    <a:ext uri="{9D8B030D-6E8A-4147-A177-3AD203B41FA5}">
                      <a16:colId xmlns:a16="http://schemas.microsoft.com/office/drawing/2014/main" val="2419279021"/>
                    </a:ext>
                  </a:extLst>
                </a:gridCol>
              </a:tblGrid>
              <a:tr h="343021">
                <a:tc>
                  <a:txBody>
                    <a:bodyPr/>
                    <a:lstStyle/>
                    <a:p>
                      <a:r>
                        <a:rPr lang="en-US" sz="700" dirty="0" err="1"/>
                        <a:t>Sno</a:t>
                      </a:r>
                      <a:endParaRPr lang="en-IN" dirty="0"/>
                    </a:p>
                  </a:txBody>
                  <a:tcPr/>
                </a:tc>
                <a:tc>
                  <a:txBody>
                    <a:bodyPr/>
                    <a:lstStyle/>
                    <a:p>
                      <a:pPr algn="ctr"/>
                      <a:r>
                        <a:rPr lang="en-US" sz="1100" dirty="0"/>
                        <a:t>Equipment</a:t>
                      </a:r>
                      <a:endParaRPr lang="en-IN" sz="1100" dirty="0"/>
                    </a:p>
                  </a:txBody>
                  <a:tcPr/>
                </a:tc>
                <a:tc>
                  <a:txBody>
                    <a:bodyPr/>
                    <a:lstStyle/>
                    <a:p>
                      <a:pPr algn="ctr"/>
                      <a:r>
                        <a:rPr lang="en-US" sz="1050" dirty="0"/>
                        <a:t>Cost(</a:t>
                      </a:r>
                      <a:r>
                        <a:rPr lang="en-US" sz="1050" dirty="0" err="1"/>
                        <a:t>inr</a:t>
                      </a:r>
                      <a:r>
                        <a:rPr lang="en-US" sz="1050" dirty="0"/>
                        <a:t>)</a:t>
                      </a:r>
                      <a:endParaRPr lang="en-IN" dirty="0"/>
                    </a:p>
                  </a:txBody>
                  <a:tcPr/>
                </a:tc>
                <a:extLst>
                  <a:ext uri="{0D108BD9-81ED-4DB2-BD59-A6C34878D82A}">
                    <a16:rowId xmlns:a16="http://schemas.microsoft.com/office/drawing/2014/main" val="352756547"/>
                  </a:ext>
                </a:extLst>
              </a:tr>
              <a:tr h="343021">
                <a:tc>
                  <a:txBody>
                    <a:bodyPr/>
                    <a:lstStyle/>
                    <a:p>
                      <a:r>
                        <a:rPr lang="en-US" dirty="0"/>
                        <a:t>1</a:t>
                      </a:r>
                      <a:endParaRPr lang="en-IN" dirty="0"/>
                    </a:p>
                  </a:txBody>
                  <a:tcPr/>
                </a:tc>
                <a:tc>
                  <a:txBody>
                    <a:bodyPr/>
                    <a:lstStyle/>
                    <a:p>
                      <a:r>
                        <a:rPr lang="en-US" dirty="0"/>
                        <a:t>Microcontroller</a:t>
                      </a:r>
                      <a:endParaRPr lang="en-IN" dirty="0"/>
                    </a:p>
                  </a:txBody>
                  <a:tcPr/>
                </a:tc>
                <a:tc>
                  <a:txBody>
                    <a:bodyPr/>
                    <a:lstStyle/>
                    <a:p>
                      <a:pPr algn="ctr"/>
                      <a:r>
                        <a:rPr lang="en-US" sz="900" dirty="0"/>
                        <a:t>300/per 100 pc.</a:t>
                      </a:r>
                      <a:endParaRPr lang="en-IN" sz="900" dirty="0"/>
                    </a:p>
                  </a:txBody>
                  <a:tcPr/>
                </a:tc>
                <a:extLst>
                  <a:ext uri="{0D108BD9-81ED-4DB2-BD59-A6C34878D82A}">
                    <a16:rowId xmlns:a16="http://schemas.microsoft.com/office/drawing/2014/main" val="4248676873"/>
                  </a:ext>
                </a:extLst>
              </a:tr>
              <a:tr h="343021">
                <a:tc>
                  <a:txBody>
                    <a:bodyPr/>
                    <a:lstStyle/>
                    <a:p>
                      <a:r>
                        <a:rPr lang="en-US" dirty="0"/>
                        <a:t>2</a:t>
                      </a:r>
                      <a:endParaRPr lang="en-IN" dirty="0"/>
                    </a:p>
                  </a:txBody>
                  <a:tcPr/>
                </a:tc>
                <a:tc>
                  <a:txBody>
                    <a:bodyPr/>
                    <a:lstStyle/>
                    <a:p>
                      <a:r>
                        <a:rPr lang="en-US" dirty="0"/>
                        <a:t>Sim Module</a:t>
                      </a:r>
                      <a:endParaRPr lang="en-IN" dirty="0"/>
                    </a:p>
                  </a:txBody>
                  <a:tcPr/>
                </a:tc>
                <a:tc>
                  <a:txBody>
                    <a:bodyPr/>
                    <a:lstStyle/>
                    <a:p>
                      <a:pPr algn="ctr"/>
                      <a:r>
                        <a:rPr lang="en-US" sz="900" dirty="0"/>
                        <a:t>215-240/per 100 pc</a:t>
                      </a:r>
                      <a:endParaRPr lang="en-IN" dirty="0"/>
                    </a:p>
                  </a:txBody>
                  <a:tcPr/>
                </a:tc>
                <a:extLst>
                  <a:ext uri="{0D108BD9-81ED-4DB2-BD59-A6C34878D82A}">
                    <a16:rowId xmlns:a16="http://schemas.microsoft.com/office/drawing/2014/main" val="26128407"/>
                  </a:ext>
                </a:extLst>
              </a:tr>
              <a:tr h="343021">
                <a:tc>
                  <a:txBody>
                    <a:bodyPr/>
                    <a:lstStyle/>
                    <a:p>
                      <a:r>
                        <a:rPr lang="en-US" dirty="0"/>
                        <a:t>3</a:t>
                      </a:r>
                      <a:endParaRPr lang="en-IN" dirty="0"/>
                    </a:p>
                  </a:txBody>
                  <a:tcPr/>
                </a:tc>
                <a:tc>
                  <a:txBody>
                    <a:bodyPr/>
                    <a:lstStyle/>
                    <a:p>
                      <a:r>
                        <a:rPr lang="en-US" dirty="0"/>
                        <a:t>Camera</a:t>
                      </a:r>
                      <a:endParaRPr lang="en-IN" dirty="0"/>
                    </a:p>
                  </a:txBody>
                  <a:tcPr/>
                </a:tc>
                <a:tc>
                  <a:txBody>
                    <a:bodyPr/>
                    <a:lstStyle/>
                    <a:p>
                      <a:pPr algn="ctr"/>
                      <a:r>
                        <a:rPr lang="en-US" sz="900" dirty="0"/>
                        <a:t>120-150/per 1000 pc</a:t>
                      </a:r>
                      <a:endParaRPr lang="en-IN" dirty="0"/>
                    </a:p>
                  </a:txBody>
                  <a:tcPr/>
                </a:tc>
                <a:extLst>
                  <a:ext uri="{0D108BD9-81ED-4DB2-BD59-A6C34878D82A}">
                    <a16:rowId xmlns:a16="http://schemas.microsoft.com/office/drawing/2014/main" val="2657302340"/>
                  </a:ext>
                </a:extLst>
              </a:tr>
              <a:tr h="343021">
                <a:tc>
                  <a:txBody>
                    <a:bodyPr/>
                    <a:lstStyle/>
                    <a:p>
                      <a:r>
                        <a:rPr lang="en-US" dirty="0"/>
                        <a:t>4</a:t>
                      </a:r>
                      <a:endParaRPr lang="en-IN" dirty="0"/>
                    </a:p>
                  </a:txBody>
                  <a:tcPr/>
                </a:tc>
                <a:tc>
                  <a:txBody>
                    <a:bodyPr/>
                    <a:lstStyle/>
                    <a:p>
                      <a:r>
                        <a:rPr lang="en-US" dirty="0"/>
                        <a:t>Pepper Spray</a:t>
                      </a:r>
                      <a:endParaRPr lang="en-IN" dirty="0"/>
                    </a:p>
                  </a:txBody>
                  <a:tcPr/>
                </a:tc>
                <a:tc>
                  <a:txBody>
                    <a:bodyPr/>
                    <a:lstStyle/>
                    <a:p>
                      <a:pPr algn="ctr"/>
                      <a:r>
                        <a:rPr lang="en-US" sz="900" dirty="0"/>
                        <a:t>45-70/per 1000 pc</a:t>
                      </a:r>
                      <a:endParaRPr lang="en-IN" sz="900" dirty="0"/>
                    </a:p>
                  </a:txBody>
                  <a:tcPr/>
                </a:tc>
                <a:extLst>
                  <a:ext uri="{0D108BD9-81ED-4DB2-BD59-A6C34878D82A}">
                    <a16:rowId xmlns:a16="http://schemas.microsoft.com/office/drawing/2014/main" val="2118105714"/>
                  </a:ext>
                </a:extLst>
              </a:tr>
              <a:tr h="343021">
                <a:tc>
                  <a:txBody>
                    <a:bodyPr/>
                    <a:lstStyle/>
                    <a:p>
                      <a:r>
                        <a:rPr lang="en-US" dirty="0"/>
                        <a:t>5</a:t>
                      </a:r>
                      <a:endParaRPr lang="en-IN" dirty="0"/>
                    </a:p>
                  </a:txBody>
                  <a:tcPr/>
                </a:tc>
                <a:tc>
                  <a:txBody>
                    <a:bodyPr/>
                    <a:lstStyle/>
                    <a:p>
                      <a:r>
                        <a:rPr lang="en-US" sz="1600" dirty="0"/>
                        <a:t>Stun Gun Apparatus</a:t>
                      </a:r>
                      <a:endParaRPr lang="en-IN" dirty="0"/>
                    </a:p>
                  </a:txBody>
                  <a:tcPr/>
                </a:tc>
                <a:tc>
                  <a:txBody>
                    <a:bodyPr/>
                    <a:lstStyle/>
                    <a:p>
                      <a:pPr algn="ctr"/>
                      <a:r>
                        <a:rPr lang="en-US" sz="900" dirty="0"/>
                        <a:t>75-100/per pc</a:t>
                      </a:r>
                      <a:endParaRPr lang="en-IN" dirty="0"/>
                    </a:p>
                  </a:txBody>
                  <a:tcPr/>
                </a:tc>
                <a:extLst>
                  <a:ext uri="{0D108BD9-81ED-4DB2-BD59-A6C34878D82A}">
                    <a16:rowId xmlns:a16="http://schemas.microsoft.com/office/drawing/2014/main" val="3471099466"/>
                  </a:ext>
                </a:extLst>
              </a:tr>
              <a:tr h="343021">
                <a:tc>
                  <a:txBody>
                    <a:bodyPr/>
                    <a:lstStyle/>
                    <a:p>
                      <a:endParaRPr lang="en-IN"/>
                    </a:p>
                  </a:txBody>
                  <a:tcPr/>
                </a:tc>
                <a:tc>
                  <a:txBody>
                    <a:bodyPr/>
                    <a:lstStyle/>
                    <a:p>
                      <a:pPr algn="r"/>
                      <a:r>
                        <a:rPr lang="en-US" dirty="0"/>
                        <a:t>TOTAL</a:t>
                      </a:r>
                      <a:endParaRPr lang="en-IN" dirty="0"/>
                    </a:p>
                  </a:txBody>
                  <a:tcPr/>
                </a:tc>
                <a:tc>
                  <a:txBody>
                    <a:bodyPr/>
                    <a:lstStyle/>
                    <a:p>
                      <a:pPr algn="ctr"/>
                      <a:r>
                        <a:rPr lang="en-US" sz="900" dirty="0"/>
                        <a:t>755-790/-</a:t>
                      </a:r>
                      <a:endParaRPr lang="en-IN" sz="900" dirty="0"/>
                    </a:p>
                  </a:txBody>
                  <a:tcPr/>
                </a:tc>
                <a:extLst>
                  <a:ext uri="{0D108BD9-81ED-4DB2-BD59-A6C34878D82A}">
                    <a16:rowId xmlns:a16="http://schemas.microsoft.com/office/drawing/2014/main" val="34040664"/>
                  </a:ext>
                </a:extLst>
              </a:tr>
            </a:tbl>
          </a:graphicData>
        </a:graphic>
      </p:graphicFrame>
      <p:sp>
        <p:nvSpPr>
          <p:cNvPr id="10" name="Rectangle 9">
            <a:extLst>
              <a:ext uri="{FF2B5EF4-FFF2-40B4-BE49-F238E27FC236}">
                <a16:creationId xmlns:a16="http://schemas.microsoft.com/office/drawing/2014/main" id="{993871C8-983C-45D6-B0FA-C1F827BF62FF}"/>
              </a:ext>
            </a:extLst>
          </p:cNvPr>
          <p:cNvSpPr/>
          <p:nvPr/>
        </p:nvSpPr>
        <p:spPr>
          <a:xfrm>
            <a:off x="3668706" y="5293230"/>
            <a:ext cx="4676221" cy="1077218"/>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Our contraption if made wholesale components is already at a comparable price point to normal pepper spray. And Mass production will only further reduce the cost.</a:t>
            </a:r>
            <a:endParaRPr lang="en-IN"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223420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6DE800-18C3-443C-B80F-21B61E6BA394}"/>
              </a:ext>
            </a:extLst>
          </p:cNvPr>
          <p:cNvSpPr/>
          <p:nvPr/>
        </p:nvSpPr>
        <p:spPr>
          <a:xfrm>
            <a:off x="2650890" y="2327255"/>
            <a:ext cx="6890220" cy="2800767"/>
          </a:xfrm>
          <a:prstGeom prst="rect">
            <a:avLst/>
          </a:prstGeom>
          <a:noFill/>
        </p:spPr>
        <p:txBody>
          <a:bodyPr wrap="non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a:p>
            <a:pPr algn="ctr"/>
            <a:endPar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AJAX</a:t>
            </a:r>
            <a:endPar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1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Yash Chauhan</a:t>
            </a:r>
          </a:p>
          <a:p>
            <a:r>
              <a:rPr lang="en-US" sz="1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-Rohan Mujoo</a:t>
            </a:r>
          </a:p>
          <a:p>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-Mahima Kothari</a:t>
            </a:r>
            <a:endParaRPr lang="en-US" sz="1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260490978"/>
      </p:ext>
    </p:extLst>
  </p:cSld>
  <p:clrMapOvr>
    <a:masterClrMapping/>
  </p:clrMapOvr>
  <p:transition>
    <p:fade/>
  </p:transition>
</p:sld>
</file>

<file path=ppt/theme/theme1.xml><?xml version="1.0" encoding="utf-8"?>
<a:theme xmlns:a="http://schemas.openxmlformats.org/drawingml/2006/main" name="DividendVTI">
  <a:themeElements>
    <a:clrScheme nam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509</Words>
  <Application>Microsoft Office PowerPoint</Application>
  <PresentationFormat>Widescreen</PresentationFormat>
  <Paragraphs>104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Bahnschrift</vt:lpstr>
      <vt:lpstr>Calibri</vt:lpstr>
      <vt:lpstr>News Gothic MT</vt:lpstr>
      <vt:lpstr>Times New Roman</vt:lpstr>
      <vt:lpstr>Wingdings 2</vt:lpstr>
      <vt:lpstr>DividendVTI</vt:lpstr>
      <vt:lpstr>REACT; NOW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DEVICE</dc:title>
  <dc:creator>Rohan Mujoo</dc:creator>
  <cp:lastModifiedBy>Rohan Mujoo</cp:lastModifiedBy>
  <cp:revision>40</cp:revision>
  <dcterms:created xsi:type="dcterms:W3CDTF">2019-09-27T07:18:43Z</dcterms:created>
  <dcterms:modified xsi:type="dcterms:W3CDTF">2019-09-29T06:44:55Z</dcterms:modified>
</cp:coreProperties>
</file>