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Lst>
  <p:sldSz cx="21599525" cy="30240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90" userDrawn="1">
          <p15:clr>
            <a:srgbClr val="A4A3A4"/>
          </p15:clr>
        </p15:guide>
        <p15:guide id="3" pos="13494" userDrawn="1">
          <p15:clr>
            <a:srgbClr val="A4A3A4"/>
          </p15:clr>
        </p15:guide>
        <p15:guide id="4" orient="horz" pos="67" userDrawn="1">
          <p15:clr>
            <a:srgbClr val="A4A3A4"/>
          </p15:clr>
        </p15:guide>
        <p15:guide id="5" orient="horz" pos="18959" userDrawn="1">
          <p15:clr>
            <a:srgbClr val="A4A3A4"/>
          </p15:clr>
        </p15:guide>
        <p15:guide id="6" pos="4603" userDrawn="1">
          <p15:clr>
            <a:srgbClr val="A4A3A4"/>
          </p15:clr>
        </p15:guide>
        <p15:guide id="8" pos="9071" userDrawn="1">
          <p15:clr>
            <a:srgbClr val="A4A3A4"/>
          </p15:clr>
        </p15:guide>
        <p15:guide id="9" orient="horz" pos="1768" userDrawn="1">
          <p15:clr>
            <a:srgbClr val="A4A3A4"/>
          </p15:clr>
        </p15:guide>
        <p15:guide id="12" orient="horz" pos="2789" userDrawn="1">
          <p15:clr>
            <a:srgbClr val="A4A3A4"/>
          </p15:clr>
        </p15:guide>
        <p15:guide id="14" orient="horz" pos="3333" userDrawn="1">
          <p15:clr>
            <a:srgbClr val="A4A3A4"/>
          </p15:clr>
        </p15:guide>
        <p15:guide id="15" orient="horz" pos="2902" userDrawn="1">
          <p15:clr>
            <a:srgbClr val="A4A3A4"/>
          </p15:clr>
        </p15:guide>
        <p15:guide id="19" orient="horz" pos="180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odore Hirt Madden (tdhm1g20)" initials="THM(" lastIdx="1" clrIdx="0">
    <p:extLst>
      <p:ext uri="{19B8F6BF-5375-455C-9EA6-DF929625EA0E}">
        <p15:presenceInfo xmlns:p15="http://schemas.microsoft.com/office/powerpoint/2012/main" userId="Theodore Hirt Madden (tdhm1g2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25" d="100"/>
          <a:sy n="25" d="100"/>
        </p:scale>
        <p:origin x="3048" y="66"/>
      </p:cViewPr>
      <p:guideLst>
        <p:guide pos="90"/>
        <p:guide pos="13494"/>
        <p:guide orient="horz" pos="67"/>
        <p:guide orient="horz" pos="18959"/>
        <p:guide pos="4603"/>
        <p:guide pos="9071"/>
        <p:guide orient="horz" pos="1768"/>
        <p:guide orient="horz" pos="2789"/>
        <p:guide orient="horz" pos="3333"/>
        <p:guide orient="horz" pos="2902"/>
        <p:guide orient="horz" pos="180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949049"/>
            <a:ext cx="18359596" cy="10528100"/>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5883154"/>
            <a:ext cx="16199644" cy="7301067"/>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CBBE0-0882-40EE-B658-195E028CE60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336148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BBE0-0882-40EE-B658-195E028CE60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396800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610015"/>
            <a:ext cx="4657398" cy="25627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610015"/>
            <a:ext cx="13702199" cy="25627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BBE0-0882-40EE-B658-195E028CE60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182499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BBE0-0882-40EE-B658-195E028CE60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416384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7539080"/>
            <a:ext cx="18629590" cy="12579118"/>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0237201"/>
            <a:ext cx="18629590" cy="661506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CBBE0-0882-40EE-B658-195E028CE60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218092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050077"/>
            <a:ext cx="9179798"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050077"/>
            <a:ext cx="9179798"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CBBE0-0882-40EE-B658-195E028CE601}"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85563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610022"/>
            <a:ext cx="18629590" cy="584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413073"/>
            <a:ext cx="9137610" cy="363303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046105"/>
            <a:ext cx="9137610"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413073"/>
            <a:ext cx="9182611" cy="363303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046105"/>
            <a:ext cx="9182611"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CBBE0-0882-40EE-B658-195E028CE601}" type="datetimeFigureOut">
              <a:rPr lang="en-GB" smtClean="0"/>
              <a:t>11/08/2022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228119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CBBE0-0882-40EE-B658-195E028CE601}" type="datetimeFigureOut">
              <a:rPr lang="en-GB" smtClean="0"/>
              <a:t>11/08/2022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280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CBBE0-0882-40EE-B658-195E028CE601}" type="datetimeFigureOut">
              <a:rPr lang="en-GB" smtClean="0"/>
              <a:t>11/08/2022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422717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16019"/>
            <a:ext cx="6966409" cy="7056067"/>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354048"/>
            <a:ext cx="10934760" cy="2149020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072087"/>
            <a:ext cx="6966409" cy="16807162"/>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7BCBBE0-0882-40EE-B658-195E028CE601}"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132303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16019"/>
            <a:ext cx="6966409" cy="7056067"/>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354048"/>
            <a:ext cx="10934760" cy="2149020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072087"/>
            <a:ext cx="6966409" cy="16807162"/>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7BCBBE0-0882-40EE-B658-195E028CE601}"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3EE7CA-8A52-4F1B-AEDF-C03710AFBB04}" type="slidenum">
              <a:rPr lang="en-GB" smtClean="0"/>
              <a:t>‹#›</a:t>
            </a:fld>
            <a:endParaRPr lang="en-GB"/>
          </a:p>
        </p:txBody>
      </p:sp>
    </p:spTree>
    <p:extLst>
      <p:ext uri="{BB962C8B-B14F-4D97-AF65-F5344CB8AC3E}">
        <p14:creationId xmlns:p14="http://schemas.microsoft.com/office/powerpoint/2010/main" val="214289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610022"/>
            <a:ext cx="18629590" cy="584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050077"/>
            <a:ext cx="18629590" cy="19187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28028274"/>
            <a:ext cx="4859893" cy="1610015"/>
          </a:xfrm>
          <a:prstGeom prst="rect">
            <a:avLst/>
          </a:prstGeom>
        </p:spPr>
        <p:txBody>
          <a:bodyPr vert="horz" lIns="91440" tIns="45720" rIns="91440" bIns="45720" rtlCol="0" anchor="ctr"/>
          <a:lstStyle>
            <a:lvl1pPr algn="l">
              <a:defRPr sz="2835">
                <a:solidFill>
                  <a:schemeClr val="tx1">
                    <a:tint val="75000"/>
                  </a:schemeClr>
                </a:solidFill>
              </a:defRPr>
            </a:lvl1pPr>
          </a:lstStyle>
          <a:p>
            <a:fld id="{37BCBBE0-0882-40EE-B658-195E028CE601}" type="datetimeFigureOut">
              <a:rPr lang="en-GB" smtClean="0"/>
              <a:t>11/08/2022</a:t>
            </a:fld>
            <a:endParaRPr lang="en-GB"/>
          </a:p>
        </p:txBody>
      </p:sp>
      <p:sp>
        <p:nvSpPr>
          <p:cNvPr id="5" name="Footer Placeholder 4"/>
          <p:cNvSpPr>
            <a:spLocks noGrp="1"/>
          </p:cNvSpPr>
          <p:nvPr>
            <p:ph type="ftr" sz="quarter" idx="3"/>
          </p:nvPr>
        </p:nvSpPr>
        <p:spPr>
          <a:xfrm>
            <a:off x="7154843" y="28028274"/>
            <a:ext cx="7289840" cy="1610015"/>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254665" y="28028274"/>
            <a:ext cx="4859893" cy="1610015"/>
          </a:xfrm>
          <a:prstGeom prst="rect">
            <a:avLst/>
          </a:prstGeom>
        </p:spPr>
        <p:txBody>
          <a:bodyPr vert="horz" lIns="91440" tIns="45720" rIns="91440" bIns="45720" rtlCol="0" anchor="ctr"/>
          <a:lstStyle>
            <a:lvl1pPr algn="r">
              <a:defRPr sz="2835">
                <a:solidFill>
                  <a:schemeClr val="tx1">
                    <a:tint val="75000"/>
                  </a:schemeClr>
                </a:solidFill>
              </a:defRPr>
            </a:lvl1pPr>
          </a:lstStyle>
          <a:p>
            <a:fld id="{EB3EE7CA-8A52-4F1B-AEDF-C03710AFBB04}" type="slidenum">
              <a:rPr lang="en-GB" smtClean="0"/>
              <a:t>‹#›</a:t>
            </a:fld>
            <a:endParaRPr lang="en-GB"/>
          </a:p>
        </p:txBody>
      </p:sp>
    </p:spTree>
    <p:extLst>
      <p:ext uri="{BB962C8B-B14F-4D97-AF65-F5344CB8AC3E}">
        <p14:creationId xmlns:p14="http://schemas.microsoft.com/office/powerpoint/2010/main" val="23659211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2.jpeg"/><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mailto:info@optomel.com" TargetMode="External"/><Relationship Id="rId11" Type="http://schemas.openxmlformats.org/officeDocument/2006/relationships/hyperlink" Target="http://berreman4x4.github.io/Berreman4x4" TargetMode="External"/><Relationship Id="rId5" Type="http://schemas.openxmlformats.org/officeDocument/2006/relationships/hyperlink" Target="mailto:tdhm1g20@soton.ac.uk" TargetMode="External"/><Relationship Id="rId15" Type="http://schemas.openxmlformats.org/officeDocument/2006/relationships/image" Target="../media/image10.png"/><Relationship Id="rId10" Type="http://schemas.openxmlformats.org/officeDocument/2006/relationships/hyperlink" Target="https://www.optomel.com/technology" TargetMode="External"/><Relationship Id="rId4" Type="http://schemas.openxmlformats.org/officeDocument/2006/relationships/image" Target="../media/image3.png"/><Relationship Id="rId9" Type="http://schemas.openxmlformats.org/officeDocument/2006/relationships/image" Target="../media/image6.jpe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586A0A-41A4-4E1D-AEF4-83FBBAAA3B34}"/>
              </a:ext>
            </a:extLst>
          </p:cNvPr>
          <p:cNvSpPr txBox="1"/>
          <p:nvPr/>
        </p:nvSpPr>
        <p:spPr>
          <a:xfrm>
            <a:off x="142876" y="106363"/>
            <a:ext cx="21278849" cy="2677656"/>
          </a:xfrm>
          <a:prstGeom prst="rect">
            <a:avLst/>
          </a:prstGeom>
          <a:noFill/>
        </p:spPr>
        <p:txBody>
          <a:bodyPr wrap="square" rtlCol="0">
            <a:spAutoFit/>
          </a:bodyPr>
          <a:lstStyle/>
          <a:p>
            <a:pPr algn="ctr"/>
            <a:r>
              <a:rPr lang="en-GB" sz="8400" b="1" u="sng" dirty="0"/>
              <a:t>Modelling Optical Transmission and Reflection Through Chiral Nematic Liquid Crystals</a:t>
            </a:r>
          </a:p>
        </p:txBody>
      </p:sp>
      <p:sp>
        <p:nvSpPr>
          <p:cNvPr id="20" name="TextBox 19">
            <a:extLst>
              <a:ext uri="{FF2B5EF4-FFF2-40B4-BE49-F238E27FC236}">
                <a16:creationId xmlns:a16="http://schemas.microsoft.com/office/drawing/2014/main" id="{B0B58A79-FAFF-4CF5-8C36-C23EBFA84164}"/>
              </a:ext>
            </a:extLst>
          </p:cNvPr>
          <p:cNvSpPr txBox="1"/>
          <p:nvPr/>
        </p:nvSpPr>
        <p:spPr>
          <a:xfrm>
            <a:off x="142876" y="2802275"/>
            <a:ext cx="14250354" cy="1384995"/>
          </a:xfrm>
          <a:prstGeom prst="rect">
            <a:avLst/>
          </a:prstGeom>
          <a:noFill/>
        </p:spPr>
        <p:txBody>
          <a:bodyPr wrap="square" rtlCol="0">
            <a:spAutoFit/>
          </a:bodyPr>
          <a:lstStyle/>
          <a:p>
            <a:r>
              <a:rPr lang="en-GB" sz="3600" b="1" dirty="0"/>
              <a:t>Theodore Hirt Madden </a:t>
            </a:r>
          </a:p>
          <a:p>
            <a:r>
              <a:rPr lang="en-GB" sz="2400" dirty="0"/>
              <a:t>2</a:t>
            </a:r>
            <a:r>
              <a:rPr lang="en-GB" sz="2400" baseline="30000" dirty="0"/>
              <a:t>nd</a:t>
            </a:r>
            <a:r>
              <a:rPr lang="en-GB" sz="2400" dirty="0"/>
              <a:t> Year Mphys at University of Southampton, </a:t>
            </a:r>
            <a:r>
              <a:rPr lang="en-US" sz="2400" dirty="0"/>
              <a:t>University Rd, </a:t>
            </a:r>
            <a:r>
              <a:rPr lang="en-US" sz="2400" dirty="0" err="1"/>
              <a:t>Highfield</a:t>
            </a:r>
            <a:r>
              <a:rPr lang="en-US" sz="2400" dirty="0"/>
              <a:t>, Southampton SO17 1BJ</a:t>
            </a:r>
            <a:r>
              <a:rPr lang="en-GB" sz="2400" dirty="0"/>
              <a:t> </a:t>
            </a:r>
          </a:p>
          <a:p>
            <a:r>
              <a:rPr lang="en-GB" sz="2400" dirty="0"/>
              <a:t>Placement: Optomel Ltd, 1 Venture Road, University of Southampton Science Park Southampton, UK, SO16 7NP</a:t>
            </a:r>
          </a:p>
        </p:txBody>
      </p:sp>
      <p:grpSp>
        <p:nvGrpSpPr>
          <p:cNvPr id="47" name="Group 46">
            <a:extLst>
              <a:ext uri="{FF2B5EF4-FFF2-40B4-BE49-F238E27FC236}">
                <a16:creationId xmlns:a16="http://schemas.microsoft.com/office/drawing/2014/main" id="{41929017-EC2F-4D94-993E-0A021257EBC0}"/>
              </a:ext>
            </a:extLst>
          </p:cNvPr>
          <p:cNvGrpSpPr/>
          <p:nvPr/>
        </p:nvGrpSpPr>
        <p:grpSpPr>
          <a:xfrm>
            <a:off x="142876" y="4595432"/>
            <a:ext cx="7556290" cy="4127866"/>
            <a:chOff x="142876" y="4595432"/>
            <a:chExt cx="7556290" cy="4127866"/>
          </a:xfrm>
        </p:grpSpPr>
        <p:sp>
          <p:nvSpPr>
            <p:cNvPr id="15" name="TextBox 14">
              <a:extLst>
                <a:ext uri="{FF2B5EF4-FFF2-40B4-BE49-F238E27FC236}">
                  <a16:creationId xmlns:a16="http://schemas.microsoft.com/office/drawing/2014/main" id="{9E09C081-5B10-4F89-A2C1-EEBF65AF3E07}"/>
                </a:ext>
              </a:extLst>
            </p:cNvPr>
            <p:cNvSpPr txBox="1"/>
            <p:nvPr/>
          </p:nvSpPr>
          <p:spPr>
            <a:xfrm>
              <a:off x="154196" y="4595432"/>
              <a:ext cx="7544970" cy="646331"/>
            </a:xfrm>
            <a:prstGeom prst="rect">
              <a:avLst/>
            </a:prstGeom>
            <a:noFill/>
          </p:spPr>
          <p:txBody>
            <a:bodyPr wrap="square" rtlCol="0">
              <a:spAutoFit/>
            </a:bodyPr>
            <a:lstStyle/>
            <a:p>
              <a:r>
                <a:rPr lang="en-GB" sz="3600" b="1" u="sng" dirty="0"/>
                <a:t>Introduction</a:t>
              </a:r>
              <a:endParaRPr lang="en-GB" sz="5040" b="1" u="sng" dirty="0"/>
            </a:p>
          </p:txBody>
        </p:sp>
        <p:sp>
          <p:nvSpPr>
            <p:cNvPr id="22" name="TextBox 21">
              <a:extLst>
                <a:ext uri="{FF2B5EF4-FFF2-40B4-BE49-F238E27FC236}">
                  <a16:creationId xmlns:a16="http://schemas.microsoft.com/office/drawing/2014/main" id="{E3CBECA4-2644-4EDF-9A2D-853EBDFE46A3}"/>
                </a:ext>
              </a:extLst>
            </p:cNvPr>
            <p:cNvSpPr txBox="1"/>
            <p:nvPr/>
          </p:nvSpPr>
          <p:spPr>
            <a:xfrm>
              <a:off x="142876" y="5306978"/>
              <a:ext cx="6993097" cy="3416320"/>
            </a:xfrm>
            <a:prstGeom prst="rect">
              <a:avLst/>
            </a:prstGeom>
            <a:noFill/>
          </p:spPr>
          <p:txBody>
            <a:bodyPr wrap="square" rtlCol="0">
              <a:spAutoFit/>
            </a:bodyPr>
            <a:lstStyle/>
            <a:p>
              <a:r>
                <a:rPr lang="en-GB" sz="2400" dirty="0"/>
                <a:t>Liquid crystals have a plethora of uses in the modern world. Used in all kinds of display devices, LCDs. The unique optical effects of liquid crystals make them versatile as optical filters.</a:t>
              </a:r>
            </a:p>
            <a:p>
              <a:endParaRPr lang="en-GB" sz="2400" dirty="0"/>
            </a:p>
            <a:p>
              <a:r>
                <a:rPr lang="en-GB" sz="2400" dirty="0"/>
                <a:t>The project aimed to create a working python model of the propagation of light through thin films consisting of liquid crystals and Homogeneous isotropic and anisotropic materials.</a:t>
              </a:r>
            </a:p>
          </p:txBody>
        </p:sp>
      </p:grpSp>
      <p:grpSp>
        <p:nvGrpSpPr>
          <p:cNvPr id="26" name="Group 25">
            <a:extLst>
              <a:ext uri="{FF2B5EF4-FFF2-40B4-BE49-F238E27FC236}">
                <a16:creationId xmlns:a16="http://schemas.microsoft.com/office/drawing/2014/main" id="{9FBC2744-C171-43C0-8A31-247E2571ABCB}"/>
              </a:ext>
            </a:extLst>
          </p:cNvPr>
          <p:cNvGrpSpPr/>
          <p:nvPr/>
        </p:nvGrpSpPr>
        <p:grpSpPr>
          <a:xfrm>
            <a:off x="120437" y="28642449"/>
            <a:ext cx="11378866" cy="1428750"/>
            <a:chOff x="539750" y="28359100"/>
            <a:chExt cx="11378866" cy="1428750"/>
          </a:xfrm>
        </p:grpSpPr>
        <p:pic>
          <p:nvPicPr>
            <p:cNvPr id="25" name="Picture 24">
              <a:extLst>
                <a:ext uri="{FF2B5EF4-FFF2-40B4-BE49-F238E27FC236}">
                  <a16:creationId xmlns:a16="http://schemas.microsoft.com/office/drawing/2014/main" id="{C232DDB9-9174-4C26-82CA-C1DBE166B882}"/>
                </a:ext>
              </a:extLst>
            </p:cNvPr>
            <p:cNvPicPr>
              <a:picLocks noChangeAspect="1"/>
            </p:cNvPicPr>
            <p:nvPr/>
          </p:nvPicPr>
          <p:blipFill>
            <a:blip r:embed="rId2"/>
            <a:stretch>
              <a:fillRect/>
            </a:stretch>
          </p:blipFill>
          <p:spPr>
            <a:xfrm>
              <a:off x="4119395" y="28573412"/>
              <a:ext cx="4581525" cy="1000125"/>
            </a:xfrm>
            <a:prstGeom prst="rect">
              <a:avLst/>
            </a:prstGeom>
          </p:spPr>
        </p:pic>
        <p:pic>
          <p:nvPicPr>
            <p:cNvPr id="1026" name="Picture 2" descr="SEPnet Outreach is looking for a Workshop Developer for Physics: What, Why,  How? - SEPnet">
              <a:extLst>
                <a:ext uri="{FF2B5EF4-FFF2-40B4-BE49-F238E27FC236}">
                  <a16:creationId xmlns:a16="http://schemas.microsoft.com/office/drawing/2014/main" id="{AB071AF6-E057-42FB-9F16-9B742B3C4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835910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tomel">
              <a:extLst>
                <a:ext uri="{FF2B5EF4-FFF2-40B4-BE49-F238E27FC236}">
                  <a16:creationId xmlns:a16="http://schemas.microsoft.com/office/drawing/2014/main" id="{72CF631F-071B-4E9F-BD3F-4992E871F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166" y="28359100"/>
              <a:ext cx="2838450" cy="1428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Group 49">
            <a:extLst>
              <a:ext uri="{FF2B5EF4-FFF2-40B4-BE49-F238E27FC236}">
                <a16:creationId xmlns:a16="http://schemas.microsoft.com/office/drawing/2014/main" id="{FC7B1243-F69C-402E-BAE9-374AAC98FB6A}"/>
              </a:ext>
            </a:extLst>
          </p:cNvPr>
          <p:cNvGrpSpPr/>
          <p:nvPr/>
        </p:nvGrpSpPr>
        <p:grpSpPr>
          <a:xfrm>
            <a:off x="14393230" y="19093507"/>
            <a:ext cx="7014862" cy="5170646"/>
            <a:chOff x="14400213" y="20265707"/>
            <a:chExt cx="6659562" cy="5170646"/>
          </a:xfrm>
        </p:grpSpPr>
        <p:sp>
          <p:nvSpPr>
            <p:cNvPr id="43" name="TextBox 42">
              <a:extLst>
                <a:ext uri="{FF2B5EF4-FFF2-40B4-BE49-F238E27FC236}">
                  <a16:creationId xmlns:a16="http://schemas.microsoft.com/office/drawing/2014/main" id="{FF31C729-DDE7-4F46-B8B0-FE9E70EEE967}"/>
                </a:ext>
              </a:extLst>
            </p:cNvPr>
            <p:cNvSpPr txBox="1"/>
            <p:nvPr/>
          </p:nvSpPr>
          <p:spPr>
            <a:xfrm>
              <a:off x="14400213" y="20265707"/>
              <a:ext cx="6659562" cy="646331"/>
            </a:xfrm>
            <a:prstGeom prst="rect">
              <a:avLst/>
            </a:prstGeom>
            <a:noFill/>
          </p:spPr>
          <p:txBody>
            <a:bodyPr wrap="square" rtlCol="0">
              <a:spAutoFit/>
            </a:bodyPr>
            <a:lstStyle/>
            <a:p>
              <a:r>
                <a:rPr lang="en-GB" sz="3600" b="1" u="sng" dirty="0"/>
                <a:t>Conclusion</a:t>
              </a:r>
            </a:p>
          </p:txBody>
        </p:sp>
        <p:sp>
          <p:nvSpPr>
            <p:cNvPr id="49" name="TextBox 48">
              <a:extLst>
                <a:ext uri="{FF2B5EF4-FFF2-40B4-BE49-F238E27FC236}">
                  <a16:creationId xmlns:a16="http://schemas.microsoft.com/office/drawing/2014/main" id="{6FDB3585-F688-416E-B152-2D6D4C530338}"/>
                </a:ext>
              </a:extLst>
            </p:cNvPr>
            <p:cNvSpPr txBox="1"/>
            <p:nvPr/>
          </p:nvSpPr>
          <p:spPr>
            <a:xfrm>
              <a:off x="14400213" y="20912038"/>
              <a:ext cx="6659562" cy="4524315"/>
            </a:xfrm>
            <a:prstGeom prst="rect">
              <a:avLst/>
            </a:prstGeom>
            <a:noFill/>
          </p:spPr>
          <p:txBody>
            <a:bodyPr wrap="square" rtlCol="0">
              <a:spAutoFit/>
            </a:bodyPr>
            <a:lstStyle/>
            <a:p>
              <a:r>
                <a:rPr lang="en-GB" sz="2400" dirty="0"/>
                <a:t>The created modelling program gives a tool to model the reflection and transmission of light through multilayer structures.</a:t>
              </a:r>
            </a:p>
            <a:p>
              <a:endParaRPr lang="en-GB" sz="2400" dirty="0"/>
            </a:p>
            <a:p>
              <a:r>
                <a:rPr lang="en-GB" sz="2400" dirty="0"/>
                <a:t>Future work on the model would look to add,</a:t>
              </a:r>
            </a:p>
            <a:p>
              <a:pPr marL="342900" indent="-342900">
                <a:buFont typeface="Arial" panose="020B0604020202020204" pitchFamily="34" charset="0"/>
                <a:buChar char="•"/>
              </a:pPr>
              <a:r>
                <a:rPr lang="en-GB" sz="2400" dirty="0"/>
                <a:t> statistical nature of the director’s direction into the model</a:t>
              </a:r>
            </a:p>
            <a:p>
              <a:pPr marL="342900" indent="-342900">
                <a:buFont typeface="Arial" panose="020B0604020202020204" pitchFamily="34" charset="0"/>
                <a:buChar char="•"/>
              </a:pPr>
              <a:r>
                <a:rPr lang="en-GB" sz="2400" dirty="0"/>
                <a:t> domain based modelling for 3D modelling of the liquid crystal</a:t>
              </a:r>
            </a:p>
            <a:p>
              <a:pPr marL="342900" indent="-342900">
                <a:buFont typeface="Arial" panose="020B0604020202020204" pitchFamily="34" charset="0"/>
                <a:buChar char="•"/>
              </a:pPr>
              <a:r>
                <a:rPr lang="en-GB" sz="2400" dirty="0"/>
                <a:t>variation of the pitch through the liquid crystal.</a:t>
              </a:r>
            </a:p>
            <a:p>
              <a:pPr marL="342900" indent="-342900">
                <a:buFont typeface="Arial" panose="020B0604020202020204" pitchFamily="34" charset="0"/>
                <a:buChar char="•"/>
              </a:pPr>
              <a:r>
                <a:rPr lang="en-GB" sz="2400" dirty="0"/>
                <a:t>The model acts as a fitting function for fitting parameters to experimental data.</a:t>
              </a:r>
            </a:p>
          </p:txBody>
        </p:sp>
      </p:grpSp>
      <p:sp>
        <p:nvSpPr>
          <p:cNvPr id="2" name="TextBox 1">
            <a:extLst>
              <a:ext uri="{FF2B5EF4-FFF2-40B4-BE49-F238E27FC236}">
                <a16:creationId xmlns:a16="http://schemas.microsoft.com/office/drawing/2014/main" id="{FCD010DB-CB31-4E35-8B7E-0C6094F2B1A6}"/>
              </a:ext>
            </a:extLst>
          </p:cNvPr>
          <p:cNvSpPr txBox="1"/>
          <p:nvPr/>
        </p:nvSpPr>
        <p:spPr>
          <a:xfrm>
            <a:off x="14406863" y="2770749"/>
            <a:ext cx="7014862" cy="1107996"/>
          </a:xfrm>
          <a:prstGeom prst="rect">
            <a:avLst/>
          </a:prstGeom>
          <a:noFill/>
        </p:spPr>
        <p:txBody>
          <a:bodyPr wrap="square" rtlCol="0">
            <a:spAutoFit/>
          </a:bodyPr>
          <a:lstStyle/>
          <a:p>
            <a:r>
              <a:rPr lang="en-GB" sz="2400" dirty="0"/>
              <a:t>Email: </a:t>
            </a:r>
            <a:r>
              <a:rPr lang="en-GB" sz="2400" dirty="0">
                <a:hlinkClick r:id="rId5"/>
              </a:rPr>
              <a:t>tdhm1g20@soton.ac.uk</a:t>
            </a:r>
            <a:endParaRPr lang="en-GB" sz="2400" dirty="0"/>
          </a:p>
          <a:p>
            <a:r>
              <a:rPr lang="en-GB" sz="2400" dirty="0"/>
              <a:t>Optomel email: </a:t>
            </a:r>
            <a:r>
              <a:rPr lang="en-GB" sz="2400" dirty="0">
                <a:hlinkClick r:id="rId6"/>
              </a:rPr>
              <a:t>info@optomel.com</a:t>
            </a:r>
            <a:endParaRPr lang="en-GB" sz="2400" dirty="0"/>
          </a:p>
          <a:p>
            <a:endParaRPr lang="en-GB" dirty="0"/>
          </a:p>
        </p:txBody>
      </p:sp>
      <p:grpSp>
        <p:nvGrpSpPr>
          <p:cNvPr id="6" name="Group 5">
            <a:extLst>
              <a:ext uri="{FF2B5EF4-FFF2-40B4-BE49-F238E27FC236}">
                <a16:creationId xmlns:a16="http://schemas.microsoft.com/office/drawing/2014/main" id="{D87277D1-2503-4BC8-963A-D76DC4B2172C}"/>
              </a:ext>
            </a:extLst>
          </p:cNvPr>
          <p:cNvGrpSpPr/>
          <p:nvPr/>
        </p:nvGrpSpPr>
        <p:grpSpPr>
          <a:xfrm>
            <a:off x="7307097" y="21621063"/>
            <a:ext cx="7099766" cy="6692727"/>
            <a:chOff x="7687846" y="21271367"/>
            <a:chExt cx="7099766" cy="6692727"/>
          </a:xfrm>
        </p:grpSpPr>
        <p:pic>
          <p:nvPicPr>
            <p:cNvPr id="3" name="Picture 2">
              <a:extLst>
                <a:ext uri="{FF2B5EF4-FFF2-40B4-BE49-F238E27FC236}">
                  <a16:creationId xmlns:a16="http://schemas.microsoft.com/office/drawing/2014/main" id="{10E579A7-7156-435F-A7C6-67809ABD284E}"/>
                </a:ext>
              </a:extLst>
            </p:cNvPr>
            <p:cNvPicPr>
              <a:picLocks noChangeAspect="1"/>
            </p:cNvPicPr>
            <p:nvPr/>
          </p:nvPicPr>
          <p:blipFill>
            <a:blip r:embed="rId7"/>
            <a:stretch>
              <a:fillRect/>
            </a:stretch>
          </p:blipFill>
          <p:spPr>
            <a:xfrm>
              <a:off x="7699165" y="23273322"/>
              <a:ext cx="6659562" cy="4690772"/>
            </a:xfrm>
            <a:prstGeom prst="rect">
              <a:avLst/>
            </a:prstGeom>
          </p:spPr>
        </p:pic>
        <p:grpSp>
          <p:nvGrpSpPr>
            <p:cNvPr id="45" name="Group 44">
              <a:extLst>
                <a:ext uri="{FF2B5EF4-FFF2-40B4-BE49-F238E27FC236}">
                  <a16:creationId xmlns:a16="http://schemas.microsoft.com/office/drawing/2014/main" id="{EE9F6578-57F1-4316-AC05-E0824014E1D6}"/>
                </a:ext>
              </a:extLst>
            </p:cNvPr>
            <p:cNvGrpSpPr/>
            <p:nvPr/>
          </p:nvGrpSpPr>
          <p:grpSpPr>
            <a:xfrm>
              <a:off x="7687846" y="21271367"/>
              <a:ext cx="7099766" cy="1846660"/>
              <a:chOff x="14449126" y="5255919"/>
              <a:chExt cx="7099766" cy="1846660"/>
            </a:xfrm>
          </p:grpSpPr>
          <p:sp>
            <p:nvSpPr>
              <p:cNvPr id="35" name="TextBox 34">
                <a:extLst>
                  <a:ext uri="{FF2B5EF4-FFF2-40B4-BE49-F238E27FC236}">
                    <a16:creationId xmlns:a16="http://schemas.microsoft.com/office/drawing/2014/main" id="{FC90D0BA-3B80-40C0-8048-DD1C7763453C}"/>
                  </a:ext>
                </a:extLst>
              </p:cNvPr>
              <p:cNvSpPr txBox="1"/>
              <p:nvPr/>
            </p:nvSpPr>
            <p:spPr>
              <a:xfrm>
                <a:off x="14469645" y="5255919"/>
                <a:ext cx="6661645" cy="646331"/>
              </a:xfrm>
              <a:prstGeom prst="rect">
                <a:avLst/>
              </a:prstGeom>
              <a:noFill/>
            </p:spPr>
            <p:txBody>
              <a:bodyPr wrap="square" rtlCol="0">
                <a:spAutoFit/>
              </a:bodyPr>
              <a:lstStyle/>
              <a:p>
                <a:r>
                  <a:rPr lang="en-GB" sz="3600" b="1" u="sng" dirty="0"/>
                  <a:t>GUI </a:t>
                </a:r>
              </a:p>
            </p:txBody>
          </p:sp>
          <p:sp>
            <p:nvSpPr>
              <p:cNvPr id="42" name="TextBox 41">
                <a:extLst>
                  <a:ext uri="{FF2B5EF4-FFF2-40B4-BE49-F238E27FC236}">
                    <a16:creationId xmlns:a16="http://schemas.microsoft.com/office/drawing/2014/main" id="{5908E572-CEB6-46C1-B9E5-BC28EA720A78}"/>
                  </a:ext>
                </a:extLst>
              </p:cNvPr>
              <p:cNvSpPr txBox="1"/>
              <p:nvPr/>
            </p:nvSpPr>
            <p:spPr>
              <a:xfrm>
                <a:off x="14449126" y="5902250"/>
                <a:ext cx="7099766" cy="1200329"/>
              </a:xfrm>
              <a:prstGeom prst="rect">
                <a:avLst/>
              </a:prstGeom>
              <a:noFill/>
            </p:spPr>
            <p:txBody>
              <a:bodyPr wrap="square" rtlCol="0">
                <a:spAutoFit/>
              </a:bodyPr>
              <a:lstStyle/>
              <a:p>
                <a:r>
                  <a:rPr lang="en-GB" sz="2400" dirty="0"/>
                  <a:t>The GUI allows creation of optically active materials which can then be modelled across a chosen wavelength range and incident angle. </a:t>
                </a:r>
              </a:p>
            </p:txBody>
          </p:sp>
        </p:grpSp>
      </p:grpSp>
      <p:grpSp>
        <p:nvGrpSpPr>
          <p:cNvPr id="8" name="Group 7">
            <a:extLst>
              <a:ext uri="{FF2B5EF4-FFF2-40B4-BE49-F238E27FC236}">
                <a16:creationId xmlns:a16="http://schemas.microsoft.com/office/drawing/2014/main" id="{B6A0229D-A899-4F18-A830-68FAEDDBA22E}"/>
              </a:ext>
            </a:extLst>
          </p:cNvPr>
          <p:cNvGrpSpPr/>
          <p:nvPr/>
        </p:nvGrpSpPr>
        <p:grpSpPr>
          <a:xfrm>
            <a:off x="7311854" y="9329704"/>
            <a:ext cx="6774023" cy="12282627"/>
            <a:chOff x="7660975" y="7098231"/>
            <a:chExt cx="6774023" cy="12282627"/>
          </a:xfrm>
        </p:grpSpPr>
        <p:grpSp>
          <p:nvGrpSpPr>
            <p:cNvPr id="48" name="Group 47">
              <a:extLst>
                <a:ext uri="{FF2B5EF4-FFF2-40B4-BE49-F238E27FC236}">
                  <a16:creationId xmlns:a16="http://schemas.microsoft.com/office/drawing/2014/main" id="{09D2BFCA-6727-4465-A1FB-9D1C5ACF6550}"/>
                </a:ext>
              </a:extLst>
            </p:cNvPr>
            <p:cNvGrpSpPr/>
            <p:nvPr/>
          </p:nvGrpSpPr>
          <p:grpSpPr>
            <a:xfrm>
              <a:off x="7660975" y="7098231"/>
              <a:ext cx="6745888" cy="10677547"/>
              <a:chOff x="7695405" y="4606925"/>
              <a:chExt cx="6745888" cy="10677547"/>
            </a:xfrm>
          </p:grpSpPr>
          <p:pic>
            <p:nvPicPr>
              <p:cNvPr id="19" name="Picture 18">
                <a:extLst>
                  <a:ext uri="{FF2B5EF4-FFF2-40B4-BE49-F238E27FC236}">
                    <a16:creationId xmlns:a16="http://schemas.microsoft.com/office/drawing/2014/main" id="{E12271E1-8099-4D97-836A-FCBDA5519C6F}"/>
                  </a:ext>
                </a:extLst>
              </p:cNvPr>
              <p:cNvPicPr>
                <a:picLocks noChangeAspect="1"/>
              </p:cNvPicPr>
              <p:nvPr/>
            </p:nvPicPr>
            <p:blipFill>
              <a:blip r:embed="rId8"/>
              <a:stretch>
                <a:fillRect/>
              </a:stretch>
            </p:blipFill>
            <p:spPr>
              <a:xfrm>
                <a:off x="7740650" y="5318571"/>
                <a:ext cx="5247107" cy="9965901"/>
              </a:xfrm>
              <a:prstGeom prst="rect">
                <a:avLst/>
              </a:prstGeom>
            </p:spPr>
          </p:pic>
          <p:sp>
            <p:nvSpPr>
              <p:cNvPr id="40" name="TextBox 39">
                <a:extLst>
                  <a:ext uri="{FF2B5EF4-FFF2-40B4-BE49-F238E27FC236}">
                    <a16:creationId xmlns:a16="http://schemas.microsoft.com/office/drawing/2014/main" id="{9B29D22F-6137-4FA1-A0BB-1C14195497F5}"/>
                  </a:ext>
                </a:extLst>
              </p:cNvPr>
              <p:cNvSpPr txBox="1"/>
              <p:nvPr/>
            </p:nvSpPr>
            <p:spPr>
              <a:xfrm>
                <a:off x="7695405" y="4606925"/>
                <a:ext cx="6745888" cy="707886"/>
              </a:xfrm>
              <a:prstGeom prst="rect">
                <a:avLst/>
              </a:prstGeom>
              <a:noFill/>
            </p:spPr>
            <p:txBody>
              <a:bodyPr wrap="square" rtlCol="0">
                <a:spAutoFit/>
              </a:bodyPr>
              <a:lstStyle/>
              <a:p>
                <a:r>
                  <a:rPr lang="en-GB" sz="4000" b="1" u="sng" dirty="0"/>
                  <a:t>Computation Flow Diagram</a:t>
                </a:r>
              </a:p>
            </p:txBody>
          </p:sp>
        </p:grpSp>
        <p:sp>
          <p:nvSpPr>
            <p:cNvPr id="4" name="TextBox 3">
              <a:extLst>
                <a:ext uri="{FF2B5EF4-FFF2-40B4-BE49-F238E27FC236}">
                  <a16:creationId xmlns:a16="http://schemas.microsoft.com/office/drawing/2014/main" id="{72450D05-0EB6-4703-BFD5-D44D00CE2F5A}"/>
                </a:ext>
              </a:extLst>
            </p:cNvPr>
            <p:cNvSpPr txBox="1"/>
            <p:nvPr/>
          </p:nvSpPr>
          <p:spPr>
            <a:xfrm>
              <a:off x="7730190" y="17811198"/>
              <a:ext cx="6704808" cy="1569660"/>
            </a:xfrm>
            <a:prstGeom prst="rect">
              <a:avLst/>
            </a:prstGeom>
            <a:noFill/>
          </p:spPr>
          <p:txBody>
            <a:bodyPr wrap="square" rtlCol="0">
              <a:spAutoFit/>
            </a:bodyPr>
            <a:lstStyle/>
            <a:p>
              <a:r>
                <a:rPr lang="en-GB" sz="2400" dirty="0"/>
                <a:t>This flow diagram was implemented in python in an open source project [3]. The code was then optimised obtaining a 35x efficiency boost for non-dispersive systems and 8x for dispersive systems.</a:t>
              </a:r>
            </a:p>
          </p:txBody>
        </p:sp>
      </p:grpSp>
      <p:grpSp>
        <p:nvGrpSpPr>
          <p:cNvPr id="14" name="Group 13">
            <a:extLst>
              <a:ext uri="{FF2B5EF4-FFF2-40B4-BE49-F238E27FC236}">
                <a16:creationId xmlns:a16="http://schemas.microsoft.com/office/drawing/2014/main" id="{4EF182DE-ABED-4437-BE81-ADE119EC0DD4}"/>
              </a:ext>
            </a:extLst>
          </p:cNvPr>
          <p:cNvGrpSpPr/>
          <p:nvPr/>
        </p:nvGrpSpPr>
        <p:grpSpPr>
          <a:xfrm>
            <a:off x="394241" y="17057973"/>
            <a:ext cx="7126994" cy="4470026"/>
            <a:chOff x="595092" y="20593289"/>
            <a:chExt cx="7145557" cy="4314769"/>
          </a:xfrm>
        </p:grpSpPr>
        <p:pic>
          <p:nvPicPr>
            <p:cNvPr id="11" name="Picture 2">
              <a:extLst>
                <a:ext uri="{FF2B5EF4-FFF2-40B4-BE49-F238E27FC236}">
                  <a16:creationId xmlns:a16="http://schemas.microsoft.com/office/drawing/2014/main" id="{B92D6CAF-7BBC-4974-8864-BEB733813A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6125" y="20593289"/>
              <a:ext cx="4315144" cy="377338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53B4E39-9BCB-4373-B023-A3E8D85A0C4D}"/>
                </a:ext>
              </a:extLst>
            </p:cNvPr>
            <p:cNvSpPr txBox="1"/>
            <p:nvPr/>
          </p:nvSpPr>
          <p:spPr>
            <a:xfrm>
              <a:off x="595092" y="24462428"/>
              <a:ext cx="7145557" cy="445630"/>
            </a:xfrm>
            <a:prstGeom prst="rect">
              <a:avLst/>
            </a:prstGeom>
            <a:noFill/>
          </p:spPr>
          <p:txBody>
            <a:bodyPr wrap="square" rtlCol="0">
              <a:spAutoFit/>
            </a:bodyPr>
            <a:lstStyle/>
            <a:p>
              <a:r>
                <a:rPr lang="en-GB" sz="2400" dirty="0"/>
                <a:t>A liquid crystal thin film created by Optomel [2].</a:t>
              </a:r>
            </a:p>
          </p:txBody>
        </p:sp>
      </p:grpSp>
      <p:sp>
        <p:nvSpPr>
          <p:cNvPr id="16" name="TextBox 15">
            <a:extLst>
              <a:ext uri="{FF2B5EF4-FFF2-40B4-BE49-F238E27FC236}">
                <a16:creationId xmlns:a16="http://schemas.microsoft.com/office/drawing/2014/main" id="{B426567D-22C7-445F-BD4A-D71F3633790A}"/>
              </a:ext>
            </a:extLst>
          </p:cNvPr>
          <p:cNvSpPr txBox="1"/>
          <p:nvPr/>
        </p:nvSpPr>
        <p:spPr>
          <a:xfrm>
            <a:off x="14400213" y="24703002"/>
            <a:ext cx="7014862" cy="3785652"/>
          </a:xfrm>
          <a:prstGeom prst="rect">
            <a:avLst/>
          </a:prstGeom>
          <a:noFill/>
        </p:spPr>
        <p:txBody>
          <a:bodyPr wrap="square" rtlCol="0">
            <a:spAutoFit/>
          </a:bodyPr>
          <a:lstStyle/>
          <a:p>
            <a:r>
              <a:rPr lang="en-GB" sz="2400" dirty="0"/>
              <a:t>References:</a:t>
            </a:r>
          </a:p>
          <a:p>
            <a:pPr marL="342900" indent="-342900">
              <a:buFont typeface="+mj-lt"/>
              <a:buAutoNum type="arabicPeriod"/>
            </a:pPr>
            <a:r>
              <a:rPr lang="en-US" sz="2400" dirty="0" err="1"/>
              <a:t>Demus</a:t>
            </a:r>
            <a:r>
              <a:rPr lang="en-US" sz="2400" dirty="0"/>
              <a:t>, D., </a:t>
            </a:r>
            <a:r>
              <a:rPr lang="en-US" sz="2400" dirty="0" err="1"/>
              <a:t>Goodby</a:t>
            </a:r>
            <a:r>
              <a:rPr lang="en-US" sz="2400" dirty="0"/>
              <a:t>, J., Gray, G.W., </a:t>
            </a:r>
            <a:r>
              <a:rPr lang="en-US" sz="2400" dirty="0" err="1"/>
              <a:t>Spiess</a:t>
            </a:r>
            <a:r>
              <a:rPr lang="en-US" sz="2400" dirty="0"/>
              <a:t>, H.-W., </a:t>
            </a:r>
            <a:r>
              <a:rPr lang="en-US" sz="2400" dirty="0" err="1"/>
              <a:t>Vill</a:t>
            </a:r>
            <a:r>
              <a:rPr lang="en-US" sz="2400" dirty="0"/>
              <a:t>, V. and Coles, H. (1998). Chiral Nematic Liquid Crystals: Chiral </a:t>
            </a:r>
            <a:r>
              <a:rPr lang="en-US" sz="2400" dirty="0" err="1"/>
              <a:t>Nematics</a:t>
            </a:r>
            <a:r>
              <a:rPr lang="en-US" sz="2400" dirty="0"/>
              <a:t>: Physical Properties and Applications. In Handbook of Liquid Crystals (eds D. </a:t>
            </a:r>
            <a:r>
              <a:rPr lang="en-US" sz="2400" dirty="0" err="1"/>
              <a:t>Demus</a:t>
            </a:r>
            <a:r>
              <a:rPr lang="en-US" sz="2400" dirty="0"/>
              <a:t>, J. </a:t>
            </a:r>
            <a:r>
              <a:rPr lang="en-US" sz="2400" dirty="0" err="1"/>
              <a:t>Goodby</a:t>
            </a:r>
            <a:r>
              <a:rPr lang="en-US" sz="2400" dirty="0"/>
              <a:t>, G.W. Gray, H.-W. </a:t>
            </a:r>
            <a:r>
              <a:rPr lang="en-US" sz="2400" dirty="0" err="1"/>
              <a:t>Spiess</a:t>
            </a:r>
            <a:r>
              <a:rPr lang="en-US" sz="2400" dirty="0"/>
              <a:t> and V. </a:t>
            </a:r>
            <a:r>
              <a:rPr lang="en-US" sz="2400" dirty="0" err="1"/>
              <a:t>Vill</a:t>
            </a:r>
            <a:r>
              <a:rPr lang="en-US" sz="2400" dirty="0"/>
              <a:t>)</a:t>
            </a:r>
          </a:p>
          <a:p>
            <a:pPr marL="342900" indent="-342900">
              <a:buFont typeface="+mj-lt"/>
              <a:buAutoNum type="arabicPeriod"/>
            </a:pPr>
            <a:r>
              <a:rPr lang="en-GB" sz="2400" dirty="0"/>
              <a:t>Optomel Ltd, </a:t>
            </a:r>
            <a:r>
              <a:rPr lang="en-GB" sz="2400" dirty="0">
                <a:hlinkClick r:id="rId10"/>
              </a:rPr>
              <a:t>https://www.optomel.com/technology</a:t>
            </a:r>
            <a:endParaRPr lang="en-GB" sz="2400" dirty="0"/>
          </a:p>
          <a:p>
            <a:pPr marL="342900" indent="-342900">
              <a:buFont typeface="+mj-lt"/>
              <a:buAutoNum type="arabicPeriod"/>
            </a:pPr>
            <a:r>
              <a:rPr lang="en-GB" sz="2400" dirty="0"/>
              <a:t>Berreman4x4, Olivier </a:t>
            </a:r>
            <a:r>
              <a:rPr lang="en-GB" sz="2400" dirty="0" err="1"/>
              <a:t>Castany</a:t>
            </a:r>
            <a:r>
              <a:rPr lang="en-GB" sz="2400" dirty="0"/>
              <a:t>, </a:t>
            </a:r>
            <a:r>
              <a:rPr lang="en-GB" sz="2400" dirty="0">
                <a:hlinkClick r:id="rId11"/>
              </a:rPr>
              <a:t>http://berreman4x4.github.io/Berreman4x4</a:t>
            </a:r>
            <a:r>
              <a:rPr lang="en-GB" sz="2400" dirty="0"/>
              <a:t> </a:t>
            </a:r>
          </a:p>
        </p:txBody>
      </p:sp>
      <p:grpSp>
        <p:nvGrpSpPr>
          <p:cNvPr id="31" name="Group 30">
            <a:extLst>
              <a:ext uri="{FF2B5EF4-FFF2-40B4-BE49-F238E27FC236}">
                <a16:creationId xmlns:a16="http://schemas.microsoft.com/office/drawing/2014/main" id="{36AD9963-DDA2-427D-A053-BAEAD1F5D2E6}"/>
              </a:ext>
            </a:extLst>
          </p:cNvPr>
          <p:cNvGrpSpPr/>
          <p:nvPr/>
        </p:nvGrpSpPr>
        <p:grpSpPr>
          <a:xfrm>
            <a:off x="142876" y="8747584"/>
            <a:ext cx="7545879" cy="7879843"/>
            <a:chOff x="142876" y="8747584"/>
            <a:chExt cx="7545879" cy="7879843"/>
          </a:xfrm>
        </p:grpSpPr>
        <p:grpSp>
          <p:nvGrpSpPr>
            <p:cNvPr id="46" name="Group 45">
              <a:extLst>
                <a:ext uri="{FF2B5EF4-FFF2-40B4-BE49-F238E27FC236}">
                  <a16:creationId xmlns:a16="http://schemas.microsoft.com/office/drawing/2014/main" id="{D650D6EA-1A1E-47E0-B6DF-470300DCDF0D}"/>
                </a:ext>
              </a:extLst>
            </p:cNvPr>
            <p:cNvGrpSpPr/>
            <p:nvPr/>
          </p:nvGrpSpPr>
          <p:grpSpPr>
            <a:xfrm>
              <a:off x="142876" y="8747584"/>
              <a:ext cx="7545879" cy="3639552"/>
              <a:chOff x="149526" y="9239724"/>
              <a:chExt cx="7545879" cy="3639552"/>
            </a:xfrm>
          </p:grpSpPr>
          <p:sp>
            <p:nvSpPr>
              <p:cNvPr id="30" name="TextBox 29">
                <a:extLst>
                  <a:ext uri="{FF2B5EF4-FFF2-40B4-BE49-F238E27FC236}">
                    <a16:creationId xmlns:a16="http://schemas.microsoft.com/office/drawing/2014/main" id="{F4AAC7BE-BBBD-401B-87F5-3990D028E885}"/>
                  </a:ext>
                </a:extLst>
              </p:cNvPr>
              <p:cNvSpPr txBox="1"/>
              <p:nvPr/>
            </p:nvSpPr>
            <p:spPr>
              <a:xfrm>
                <a:off x="160846" y="9239724"/>
                <a:ext cx="6981777" cy="646331"/>
              </a:xfrm>
              <a:prstGeom prst="rect">
                <a:avLst/>
              </a:prstGeom>
              <a:noFill/>
            </p:spPr>
            <p:txBody>
              <a:bodyPr wrap="square" rtlCol="0">
                <a:spAutoFit/>
              </a:bodyPr>
              <a:lstStyle/>
              <a:p>
                <a:r>
                  <a:rPr lang="en-GB" sz="3600" b="1" u="sng" dirty="0"/>
                  <a:t>Chiral Nematic Liquid Crystals</a:t>
                </a:r>
              </a:p>
            </p:txBody>
          </p:sp>
          <p:sp>
            <p:nvSpPr>
              <p:cNvPr id="37" name="TextBox 36">
                <a:extLst>
                  <a:ext uri="{FF2B5EF4-FFF2-40B4-BE49-F238E27FC236}">
                    <a16:creationId xmlns:a16="http://schemas.microsoft.com/office/drawing/2014/main" id="{461AA6BD-3C13-4A86-9450-A815EE9BD740}"/>
                  </a:ext>
                </a:extLst>
              </p:cNvPr>
              <p:cNvSpPr txBox="1"/>
              <p:nvPr/>
            </p:nvSpPr>
            <p:spPr>
              <a:xfrm>
                <a:off x="149526" y="9832288"/>
                <a:ext cx="7545879" cy="3046988"/>
              </a:xfrm>
              <a:prstGeom prst="rect">
                <a:avLst/>
              </a:prstGeom>
              <a:noFill/>
            </p:spPr>
            <p:txBody>
              <a:bodyPr wrap="square" rtlCol="0">
                <a:spAutoFit/>
              </a:bodyPr>
              <a:lstStyle/>
              <a:p>
                <a:r>
                  <a:rPr lang="en-GB" sz="2400" dirty="0"/>
                  <a:t>Liquid crystals are a phase of matter between solid and liquid where the molecules are slightly polarised and maintain some order comparatively to the liquid phase. </a:t>
                </a:r>
              </a:p>
              <a:p>
                <a:endParaRPr lang="en-GB" sz="2400" dirty="0"/>
              </a:p>
              <a:p>
                <a:r>
                  <a:rPr lang="en-GB" sz="2400" dirty="0"/>
                  <a:t>Chiral nematic liquid crystals have interesting optical properties due to high reflectance in a wavelength band. The molecules twist in each layer of the liquid crystals which contributes to their unique interaction with light.</a:t>
                </a:r>
              </a:p>
            </p:txBody>
          </p:sp>
        </p:grpSp>
        <p:grpSp>
          <p:nvGrpSpPr>
            <p:cNvPr id="28" name="Group 27">
              <a:extLst>
                <a:ext uri="{FF2B5EF4-FFF2-40B4-BE49-F238E27FC236}">
                  <a16:creationId xmlns:a16="http://schemas.microsoft.com/office/drawing/2014/main" id="{8319B0BA-CB35-4C03-99CA-78E2B69E9E19}"/>
                </a:ext>
              </a:extLst>
            </p:cNvPr>
            <p:cNvGrpSpPr/>
            <p:nvPr/>
          </p:nvGrpSpPr>
          <p:grpSpPr>
            <a:xfrm>
              <a:off x="165147" y="12387136"/>
              <a:ext cx="7363649" cy="4240291"/>
              <a:chOff x="145536" y="12676418"/>
              <a:chExt cx="7363649" cy="4240291"/>
            </a:xfrm>
          </p:grpSpPr>
          <p:pic>
            <p:nvPicPr>
              <p:cNvPr id="34" name="Picture 33">
                <a:extLst>
                  <a:ext uri="{FF2B5EF4-FFF2-40B4-BE49-F238E27FC236}">
                    <a16:creationId xmlns:a16="http://schemas.microsoft.com/office/drawing/2014/main" id="{EA28FF0F-3A4A-4EF8-81C8-F02299ACEB96}"/>
                  </a:ext>
                </a:extLst>
              </p:cNvPr>
              <p:cNvPicPr>
                <a:picLocks noChangeAspect="1"/>
              </p:cNvPicPr>
              <p:nvPr/>
            </p:nvPicPr>
            <p:blipFill>
              <a:blip r:embed="rId12"/>
              <a:stretch>
                <a:fillRect/>
              </a:stretch>
            </p:blipFill>
            <p:spPr>
              <a:xfrm>
                <a:off x="145536" y="12676418"/>
                <a:ext cx="7143294" cy="3993639"/>
              </a:xfrm>
              <a:prstGeom prst="rect">
                <a:avLst/>
              </a:prstGeom>
            </p:spPr>
          </p:pic>
          <p:sp>
            <p:nvSpPr>
              <p:cNvPr id="18" name="TextBox 17">
                <a:extLst>
                  <a:ext uri="{FF2B5EF4-FFF2-40B4-BE49-F238E27FC236}">
                    <a16:creationId xmlns:a16="http://schemas.microsoft.com/office/drawing/2014/main" id="{9612BCF9-15A5-4E3B-8C34-EE90284D5F64}"/>
                  </a:ext>
                </a:extLst>
              </p:cNvPr>
              <p:cNvSpPr txBox="1"/>
              <p:nvPr/>
            </p:nvSpPr>
            <p:spPr>
              <a:xfrm>
                <a:off x="367069" y="16455044"/>
                <a:ext cx="7142116" cy="461665"/>
              </a:xfrm>
              <a:prstGeom prst="rect">
                <a:avLst/>
              </a:prstGeom>
              <a:noFill/>
            </p:spPr>
            <p:txBody>
              <a:bodyPr wrap="square" rtlCol="0">
                <a:spAutoFit/>
              </a:bodyPr>
              <a:lstStyle/>
              <a:p>
                <a:r>
                  <a:rPr lang="en-GB" sz="2400" dirty="0"/>
                  <a:t>Schematic of a chiral Nematic liquid crystal [1].</a:t>
                </a:r>
              </a:p>
            </p:txBody>
          </p:sp>
        </p:grpSp>
      </p:grpSp>
      <p:grpSp>
        <p:nvGrpSpPr>
          <p:cNvPr id="21" name="Group 20">
            <a:extLst>
              <a:ext uri="{FF2B5EF4-FFF2-40B4-BE49-F238E27FC236}">
                <a16:creationId xmlns:a16="http://schemas.microsoft.com/office/drawing/2014/main" id="{F33BB3C5-1B07-47C9-9672-85262FD8EE27}"/>
              </a:ext>
            </a:extLst>
          </p:cNvPr>
          <p:cNvGrpSpPr/>
          <p:nvPr/>
        </p:nvGrpSpPr>
        <p:grpSpPr>
          <a:xfrm>
            <a:off x="113620" y="21527999"/>
            <a:ext cx="7223371" cy="3460760"/>
            <a:chOff x="113620" y="21527999"/>
            <a:chExt cx="7223371" cy="3460760"/>
          </a:xfrm>
        </p:grpSpPr>
        <p:sp>
          <p:nvSpPr>
            <p:cNvPr id="23" name="TextBox 22">
              <a:extLst>
                <a:ext uri="{FF2B5EF4-FFF2-40B4-BE49-F238E27FC236}">
                  <a16:creationId xmlns:a16="http://schemas.microsoft.com/office/drawing/2014/main" id="{0073819E-A578-4707-94FE-04458C092786}"/>
                </a:ext>
              </a:extLst>
            </p:cNvPr>
            <p:cNvSpPr txBox="1"/>
            <p:nvPr/>
          </p:nvSpPr>
          <p:spPr>
            <a:xfrm>
              <a:off x="144468" y="21527999"/>
              <a:ext cx="7192523" cy="646331"/>
            </a:xfrm>
            <a:prstGeom prst="rect">
              <a:avLst/>
            </a:prstGeom>
            <a:noFill/>
          </p:spPr>
          <p:txBody>
            <a:bodyPr wrap="square" rtlCol="0">
              <a:spAutoFit/>
            </a:bodyPr>
            <a:lstStyle/>
            <a:p>
              <a:r>
                <a:rPr lang="en-GB" sz="3600" b="1" u="sng" dirty="0"/>
                <a:t>Berreman 4x4</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ED55703-E373-4B32-9F60-E09D722F1ADE}"/>
                    </a:ext>
                  </a:extLst>
                </p:cNvPr>
                <p:cNvSpPr txBox="1"/>
                <p:nvPr/>
              </p:nvSpPr>
              <p:spPr>
                <a:xfrm>
                  <a:off x="113620" y="22186197"/>
                  <a:ext cx="7099600" cy="2802562"/>
                </a:xfrm>
                <a:prstGeom prst="rect">
                  <a:avLst/>
                </a:prstGeom>
                <a:noFill/>
              </p:spPr>
              <p:txBody>
                <a:bodyPr wrap="square" rtlCol="0">
                  <a:spAutoFit/>
                </a:bodyPr>
                <a:lstStyle/>
                <a:p>
                  <a:r>
                    <a:rPr lang="en-GB" sz="2400" dirty="0"/>
                    <a:t>The method uses Maxwell’s equations in matrix form to describe the light propagation, </a:t>
                  </a:r>
                </a:p>
                <a:p>
                  <a:pPr/>
                  <a14:m>
                    <m:oMathPara xmlns:m="http://schemas.openxmlformats.org/officeDocument/2006/math">
                      <m:oMathParaPr>
                        <m:jc m:val="centerGroup"/>
                      </m:oMathParaPr>
                      <m:oMath xmlns:m="http://schemas.openxmlformats.org/officeDocument/2006/math">
                        <m:f>
                          <m:fPr>
                            <m:ctrlPr>
                              <a:rPr lang="en-GB" sz="3200" i="1" smtClean="0">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Times New Roman" panose="02020603050405020304" pitchFamily="18" charset="0"/>
                              </a:rPr>
                              <m:t>𝜕𝜓</m:t>
                            </m:r>
                          </m:num>
                          <m:den>
                            <m:r>
                              <a:rPr lang="en-GB" sz="2400" i="1">
                                <a:effectLst/>
                                <a:latin typeface="Cambria Math" panose="02040503050406030204" pitchFamily="18" charset="0"/>
                                <a:ea typeface="Calibri" panose="020F0502020204030204" pitchFamily="34" charset="0"/>
                                <a:cs typeface="Times New Roman" panose="02020603050405020304" pitchFamily="18" charset="0"/>
                              </a:rPr>
                              <m:t>𝜕</m:t>
                            </m:r>
                            <m:r>
                              <a:rPr lang="en-GB" sz="2400" i="1">
                                <a:effectLst/>
                                <a:latin typeface="Cambria Math" panose="02040503050406030204" pitchFamily="18" charset="0"/>
                                <a:ea typeface="Calibri" panose="020F0502020204030204" pitchFamily="34" charset="0"/>
                                <a:cs typeface="Times New Roman" panose="02020603050405020304" pitchFamily="18" charset="0"/>
                              </a:rPr>
                              <m:t>𝑧</m:t>
                            </m:r>
                          </m:den>
                        </m:f>
                        <m:r>
                          <a:rPr lang="en-GB" sz="2400" i="1">
                            <a:effectLst/>
                            <a:latin typeface="Cambria Math" panose="02040503050406030204" pitchFamily="18" charset="0"/>
                            <a:ea typeface="Calibri" panose="020F0502020204030204" pitchFamily="34" charset="0"/>
                            <a:cs typeface="Times New Roman" panose="02020603050405020304" pitchFamily="18" charset="0"/>
                          </a:rPr>
                          <m:t>=</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GB" sz="3200" i="1">
                                <a:effectLst/>
                                <a:latin typeface="Cambria Math" panose="02040503050406030204" pitchFamily="18" charset="0"/>
                                <a:ea typeface="Times New Roman" panose="02020603050405020304" pitchFamily="18" charset="0"/>
                              </a:rPr>
                            </m:ctrlPr>
                          </m:sSubPr>
                          <m:e>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0</m:t>
                            </m:r>
                          </m:sub>
                        </m:sSub>
                        <m:r>
                          <m:rPr>
                            <m:sty m:val="p"/>
                          </m:rPr>
                          <a:rPr lang="en-GB" sz="2400">
                            <a:effectLst/>
                            <a:latin typeface="Cambria Math" panose="02040503050406030204" pitchFamily="18" charset="0"/>
                            <a:ea typeface="Times New Roman" panose="02020603050405020304" pitchFamily="18" charset="0"/>
                            <a:cs typeface="Times New Roman" panose="02020603050405020304" pitchFamily="18" charset="0"/>
                          </a:rPr>
                          <m:t>Δ</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𝜓</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GB" sz="24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The differential equation has a solution as an exponential of a matrix. The delta matrix is of the form [3]:</a:t>
                  </a:r>
                </a:p>
              </p:txBody>
            </p:sp>
          </mc:Choice>
          <mc:Fallback xmlns="">
            <p:sp>
              <p:nvSpPr>
                <p:cNvPr id="27" name="TextBox 26">
                  <a:extLst>
                    <a:ext uri="{FF2B5EF4-FFF2-40B4-BE49-F238E27FC236}">
                      <a16:creationId xmlns:a16="http://schemas.microsoft.com/office/drawing/2014/main" id="{9ED55703-E373-4B32-9F60-E09D722F1ADE}"/>
                    </a:ext>
                  </a:extLst>
                </p:cNvPr>
                <p:cNvSpPr txBox="1">
                  <a:spLocks noRot="1" noChangeAspect="1" noMove="1" noResize="1" noEditPoints="1" noAdjustHandles="1" noChangeArrowheads="1" noChangeShapeType="1" noTextEdit="1"/>
                </p:cNvSpPr>
                <p:nvPr/>
              </p:nvSpPr>
              <p:spPr>
                <a:xfrm>
                  <a:off x="113620" y="22186197"/>
                  <a:ext cx="7099600" cy="2802562"/>
                </a:xfrm>
                <a:prstGeom prst="rect">
                  <a:avLst/>
                </a:prstGeom>
                <a:blipFill>
                  <a:blip r:embed="rId13"/>
                  <a:stretch>
                    <a:fillRect l="-1375" t="-1739" r="-1546" b="-391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5F8E657-0985-48DA-8A1E-DABE7E3B8D2C}"/>
                  </a:ext>
                </a:extLst>
              </p:cNvPr>
              <p:cNvSpPr txBox="1"/>
              <p:nvPr/>
            </p:nvSpPr>
            <p:spPr>
              <a:xfrm>
                <a:off x="7310891" y="5302770"/>
                <a:ext cx="7085965" cy="3991414"/>
              </a:xfrm>
              <a:prstGeom prst="rect">
                <a:avLst/>
              </a:prstGeom>
              <a:noFill/>
            </p:spPr>
            <p:txBody>
              <a:bodyPr wrap="square">
                <a:spAutoFit/>
              </a:bodyPr>
              <a:lstStyle/>
              <a:p>
                <a:r>
                  <a:rPr lang="en-GB" sz="2400" dirty="0"/>
                  <a:t>Where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𝐾</m:t>
                        </m:r>
                      </m:e>
                      <m:sub>
                        <m:r>
                          <a:rPr lang="en-GB" sz="2400" b="0" i="1" smtClean="0">
                            <a:latin typeface="Cambria Math" panose="02040503050406030204" pitchFamily="18" charset="0"/>
                          </a:rPr>
                          <m:t>𝑥</m:t>
                        </m:r>
                      </m:sub>
                    </m:sSub>
                  </m:oMath>
                </a14:m>
                <a:r>
                  <a:rPr lang="en-GB" sz="2400" dirty="0"/>
                  <a:t> corresponds to the reduced momenta of the light orthogonal to the optical axis and the epsilons correspond to the index in the permittivity matrix of the medium in the laboratory reference frame:</a:t>
                </a:r>
              </a:p>
              <a:p>
                <a:endParaRPr lang="en-GB"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𝜺</m:t>
                      </m:r>
                      <m:r>
                        <a:rPr lang="en-GB" sz="2400" i="1">
                          <a:latin typeface="Cambria Math" panose="02040503050406030204" pitchFamily="18" charset="0"/>
                        </a:rPr>
                        <m:t>=</m:t>
                      </m:r>
                      <m:d>
                        <m:dPr>
                          <m:ctrlPr>
                            <a:rPr lang="en-GB" sz="2400" i="1">
                              <a:latin typeface="Cambria Math" panose="02040503050406030204" pitchFamily="18" charset="0"/>
                            </a:rPr>
                          </m:ctrlPr>
                        </m:dPr>
                        <m:e>
                          <m:m>
                            <m:mPr>
                              <m:mcs>
                                <m:mc>
                                  <m:mcPr>
                                    <m:count m:val="3"/>
                                    <m:mcJc m:val="center"/>
                                  </m:mcPr>
                                </m:mc>
                              </m:mcs>
                              <m:ctrlPr>
                                <a:rPr lang="en-GB" sz="2400" i="1">
                                  <a:latin typeface="Cambria Math" panose="02040503050406030204" pitchFamily="18" charset="0"/>
                                </a:rPr>
                              </m:ctrlPr>
                            </m:mPr>
                            <m:mr>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1,1</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1,2</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1,3</m:t>
                                    </m:r>
                                  </m:sub>
                                </m:sSub>
                              </m:e>
                            </m:mr>
                            <m:mr>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2,1</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2,2</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2,3</m:t>
                                    </m:r>
                                  </m:sub>
                                </m:sSub>
                              </m:e>
                            </m:mr>
                            <m:mr>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3,1</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3,2</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𝜀</m:t>
                                    </m:r>
                                  </m:e>
                                  <m:sub>
                                    <m:r>
                                      <a:rPr lang="en-GB" sz="2400" i="1">
                                        <a:latin typeface="Cambria Math" panose="02040503050406030204" pitchFamily="18" charset="0"/>
                                      </a:rPr>
                                      <m:t>3,3</m:t>
                                    </m:r>
                                  </m:sub>
                                </m:sSub>
                              </m:e>
                            </m:mr>
                          </m:m>
                        </m:e>
                      </m:d>
                    </m:oMath>
                  </m:oMathPara>
                </a14:m>
                <a:endParaRPr lang="en-GB" sz="2000" dirty="0"/>
              </a:p>
              <a:p>
                <a:endParaRPr lang="en-GB" sz="2000" dirty="0"/>
              </a:p>
              <a:p>
                <a:r>
                  <a:rPr lang="en-GB" sz="2400" dirty="0"/>
                  <a:t>For Inhomogeneous Media transmission is approximated at the centre of a slice.</a:t>
                </a:r>
              </a:p>
            </p:txBody>
          </p:sp>
        </mc:Choice>
        <mc:Fallback xmlns="">
          <p:sp>
            <p:nvSpPr>
              <p:cNvPr id="39" name="TextBox 38">
                <a:extLst>
                  <a:ext uri="{FF2B5EF4-FFF2-40B4-BE49-F238E27FC236}">
                    <a16:creationId xmlns:a16="http://schemas.microsoft.com/office/drawing/2014/main" id="{85F8E657-0985-48DA-8A1E-DABE7E3B8D2C}"/>
                  </a:ext>
                </a:extLst>
              </p:cNvPr>
              <p:cNvSpPr txBox="1">
                <a:spLocks noRot="1" noChangeAspect="1" noMove="1" noResize="1" noEditPoints="1" noAdjustHandles="1" noChangeArrowheads="1" noChangeShapeType="1" noTextEdit="1"/>
              </p:cNvSpPr>
              <p:nvPr/>
            </p:nvSpPr>
            <p:spPr>
              <a:xfrm>
                <a:off x="7310891" y="5302770"/>
                <a:ext cx="7085965" cy="3991414"/>
              </a:xfrm>
              <a:prstGeom prst="rect">
                <a:avLst/>
              </a:prstGeom>
              <a:blipFill>
                <a:blip r:embed="rId14"/>
                <a:stretch>
                  <a:fillRect l="-1290" t="-1221" r="-1032" b="-24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FE088DB-6E32-4E35-BFF1-4BF4CA8AFB27}"/>
                  </a:ext>
                </a:extLst>
              </p:cNvPr>
              <p:cNvSpPr txBox="1"/>
              <p:nvPr/>
            </p:nvSpPr>
            <p:spPr>
              <a:xfrm>
                <a:off x="120437" y="25029914"/>
                <a:ext cx="7085965" cy="23357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z="2000" i="0" dirty="0" smtClean="0">
                          <a:latin typeface="Cambria Math" panose="02040503050406030204" pitchFamily="18" charset="0"/>
                        </a:rPr>
                        <m:t>Δ</m:t>
                      </m:r>
                      <m:d>
                        <m:dPr>
                          <m:ctrlPr>
                            <a:rPr lang="en-GB" sz="2000" b="0" i="1" dirty="0" smtClean="0">
                              <a:latin typeface="Cambria Math" panose="02040503050406030204" pitchFamily="18" charset="0"/>
                            </a:rPr>
                          </m:ctrlPr>
                        </m:dPr>
                        <m:e>
                          <m:r>
                            <a:rPr lang="en-GB" sz="2000" b="0" i="1" dirty="0" smtClean="0">
                              <a:latin typeface="Cambria Math" panose="02040503050406030204" pitchFamily="18" charset="0"/>
                            </a:rPr>
                            <m:t>𝑧</m:t>
                          </m:r>
                        </m:e>
                      </m:d>
                      <m:r>
                        <a:rPr lang="en-GB" sz="2000" b="0" i="1" dirty="0" smtClean="0">
                          <a:latin typeface="Cambria Math" panose="02040503050406030204" pitchFamily="18" charset="0"/>
                        </a:rPr>
                        <m:t>=</m:t>
                      </m:r>
                      <m:d>
                        <m:dPr>
                          <m:ctrlPr>
                            <a:rPr lang="en-GB" sz="2000" i="1" smtClean="0">
                              <a:latin typeface="Cambria Math" panose="02040503050406030204" pitchFamily="18" charset="0"/>
                            </a:rPr>
                          </m:ctrlPr>
                        </m:dPr>
                        <m:e>
                          <m:m>
                            <m:mPr>
                              <m:mcs>
                                <m:mc>
                                  <m:mcPr>
                                    <m:count m:val="4"/>
                                    <m:mcJc m:val="center"/>
                                  </m:mcPr>
                                </m:mc>
                              </m:mcs>
                              <m:ctrlPr>
                                <a:rPr lang="en-GB" sz="2000" i="1" smtClean="0">
                                  <a:latin typeface="Cambria Math" panose="02040503050406030204" pitchFamily="18" charset="0"/>
                                </a:rPr>
                              </m:ctrlPr>
                            </m:mPr>
                            <m:mr>
                              <m:e>
                                <m:r>
                                  <m:rPr>
                                    <m:brk m:alnAt="7"/>
                                  </m:rP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m:rPr>
                                        <m:brk m:alnAt="7"/>
                                      </m:rPr>
                                      <a:rPr lang="en-GB" sz="2000" b="0" i="1" smtClean="0">
                                        <a:latin typeface="Cambria Math" panose="02040503050406030204" pitchFamily="18" charset="0"/>
                                      </a:rPr>
                                      <m:t>𝐾</m:t>
                                    </m:r>
                                  </m:e>
                                  <m:sub>
                                    <m:r>
                                      <m:rPr>
                                        <m:brk m:alnAt="7"/>
                                      </m:rPr>
                                      <a:rPr lang="en-GB" sz="2000" b="0" i="1" smtClean="0">
                                        <a:latin typeface="Cambria Math" panose="02040503050406030204" pitchFamily="18" charset="0"/>
                                      </a:rPr>
                                      <m:t>𝑥</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𝜀</m:t>
                                        </m:r>
                                      </m:e>
                                      <m:sub>
                                        <m:r>
                                          <a:rPr lang="en-GB" sz="2000" b="0" i="1" smtClean="0">
                                            <a:latin typeface="Cambria Math" panose="02040503050406030204" pitchFamily="18" charset="0"/>
                                          </a:rPr>
                                          <m:t>3,1</m:t>
                                        </m:r>
                                      </m:sub>
                                    </m:sSub>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𝜀</m:t>
                                        </m:r>
                                      </m:e>
                                      <m:sub>
                                        <m:r>
                                          <a:rPr lang="en-GB" sz="2000" b="0" i="1" smtClean="0">
                                            <a:latin typeface="Cambria Math" panose="02040503050406030204" pitchFamily="18" charset="0"/>
                                          </a:rPr>
                                          <m:t>3,3</m:t>
                                        </m:r>
                                      </m:sub>
                                    </m:sSub>
                                  </m:den>
                                </m:f>
                              </m:e>
                              <m:e>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𝐾</m:t>
                                    </m:r>
                                  </m:e>
                                  <m:sub>
                                    <m:r>
                                      <a:rPr lang="en-GB" sz="2000" b="0" i="1" smtClean="0">
                                        <a:latin typeface="Cambria Math" panose="02040503050406030204" pitchFamily="18" charset="0"/>
                                      </a:rPr>
                                      <m:t>𝑥</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3,2</m:t>
                                        </m:r>
                                      </m:sub>
                                    </m:sSub>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e>
                              <m:e>
                                <m:r>
                                  <a:rPr lang="en-GB" sz="2000" b="0" i="1" smtClean="0">
                                    <a:latin typeface="Cambria Math" panose="02040503050406030204" pitchFamily="18" charset="0"/>
                                  </a:rPr>
                                  <m:t>0</m:t>
                                </m:r>
                              </m:e>
                              <m:e>
                                <m:r>
                                  <a:rPr lang="en-GB" sz="2000" b="0" i="1" smtClean="0">
                                    <a:latin typeface="Cambria Math" panose="02040503050406030204" pitchFamily="18" charset="0"/>
                                  </a:rPr>
                                  <m:t>1−</m:t>
                                </m:r>
                                <m:f>
                                  <m:fPr>
                                    <m:ctrlPr>
                                      <a:rPr lang="en-GB" sz="2000" b="0" i="1" smtClean="0">
                                        <a:latin typeface="Cambria Math" panose="02040503050406030204" pitchFamily="18" charset="0"/>
                                      </a:rPr>
                                    </m:ctrlPr>
                                  </m:fPr>
                                  <m:num>
                                    <m:sSubSup>
                                      <m:sSubSupPr>
                                        <m:ctrlPr>
                                          <a:rPr lang="en-GB" sz="2000" b="0" i="1" smtClean="0">
                                            <a:latin typeface="Cambria Math" panose="02040503050406030204" pitchFamily="18" charset="0"/>
                                          </a:rPr>
                                        </m:ctrlPr>
                                      </m:sSubSupPr>
                                      <m:e>
                                        <m:r>
                                          <a:rPr lang="en-GB" sz="2000" b="0" i="1" smtClean="0">
                                            <a:latin typeface="Cambria Math" panose="02040503050406030204" pitchFamily="18" charset="0"/>
                                          </a:rPr>
                                          <m:t>𝐾</m:t>
                                        </m:r>
                                      </m:e>
                                      <m:sub>
                                        <m:r>
                                          <a:rPr lang="en-GB" sz="2000" b="0" i="1" smtClean="0">
                                            <a:latin typeface="Cambria Math" panose="02040503050406030204" pitchFamily="18" charset="0"/>
                                          </a:rPr>
                                          <m:t>𝑥</m:t>
                                        </m:r>
                                      </m:sub>
                                      <m:sup>
                                        <m:r>
                                          <a:rPr lang="en-GB" sz="2000" b="0" i="1" smtClean="0">
                                            <a:latin typeface="Cambria Math" panose="02040503050406030204" pitchFamily="18" charset="0"/>
                                          </a:rPr>
                                          <m:t>2</m:t>
                                        </m:r>
                                      </m:sup>
                                    </m:sSubSup>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e>
                            </m:mr>
                            <m:mr>
                              <m:e>
                                <m:r>
                                  <a:rPr lang="en-GB" sz="2000" b="0" i="1" smtClean="0">
                                    <a:latin typeface="Cambria Math" panose="02040503050406030204" pitchFamily="18" charset="0"/>
                                  </a:rPr>
                                  <m:t>0</m:t>
                                </m:r>
                              </m:e>
                              <m:e>
                                <m:r>
                                  <a:rPr lang="en-GB" sz="2000" b="0" i="1" smtClean="0">
                                    <a:latin typeface="Cambria Math" panose="02040503050406030204" pitchFamily="18" charset="0"/>
                                  </a:rPr>
                                  <m:t>0</m:t>
                                </m:r>
                              </m:e>
                              <m:e>
                                <m:r>
                                  <a:rPr lang="en-GB" sz="2000" b="0" i="1" smtClean="0">
                                    <a:latin typeface="Cambria Math" panose="02040503050406030204" pitchFamily="18" charset="0"/>
                                  </a:rPr>
                                  <m:t>−1</m:t>
                                </m:r>
                              </m:e>
                              <m:e>
                                <m:r>
                                  <a:rPr lang="en-GB" sz="2000" b="0" i="1" smtClean="0">
                                    <a:latin typeface="Cambria Math" panose="02040503050406030204" pitchFamily="18" charset="0"/>
                                  </a:rPr>
                                  <m:t>0</m:t>
                                </m:r>
                              </m:e>
                            </m:mr>
                            <m:mr>
                              <m:e>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2,3</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3,1</m:t>
                                        </m:r>
                                      </m:sub>
                                    </m:sSub>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2,1</m:t>
                                    </m:r>
                                  </m:sub>
                                </m:sSub>
                              </m:e>
                              <m:e>
                                <m:sSubSup>
                                  <m:sSubSupPr>
                                    <m:ctrlPr>
                                      <a:rPr lang="en-GB" sz="2000" b="0" i="1" smtClean="0">
                                        <a:latin typeface="Cambria Math" panose="02040503050406030204" pitchFamily="18" charset="0"/>
                                      </a:rPr>
                                    </m:ctrlPr>
                                  </m:sSubSupPr>
                                  <m:e>
                                    <m:r>
                                      <a:rPr lang="en-GB" sz="2000" b="0" i="1" smtClean="0">
                                        <a:latin typeface="Cambria Math" panose="02040503050406030204" pitchFamily="18" charset="0"/>
                                      </a:rPr>
                                      <m:t>𝐾</m:t>
                                    </m:r>
                                  </m:e>
                                  <m:sub>
                                    <m:r>
                                      <a:rPr lang="en-GB" sz="2000" b="0" i="1" smtClean="0">
                                        <a:latin typeface="Cambria Math" panose="02040503050406030204" pitchFamily="18" charset="0"/>
                                      </a:rPr>
                                      <m:t>𝑥</m:t>
                                    </m:r>
                                  </m:sub>
                                  <m:sup>
                                    <m:r>
                                      <a:rPr lang="en-GB" sz="2000" b="0" i="1" smtClean="0">
                                        <a:latin typeface="Cambria Math" panose="02040503050406030204" pitchFamily="18" charset="0"/>
                                      </a:rPr>
                                      <m:t>2</m:t>
                                    </m:r>
                                  </m:sup>
                                </m:sSubSup>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2,2</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2,3</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3,2</m:t>
                                        </m:r>
                                      </m:sub>
                                    </m:sSub>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e>
                              <m:e>
                                <m:r>
                                  <a:rPr lang="en-GB" sz="2000" b="0" i="1" smtClean="0">
                                    <a:latin typeface="Cambria Math" panose="02040503050406030204" pitchFamily="18" charset="0"/>
                                  </a:rPr>
                                  <m:t>0</m:t>
                                </m:r>
                              </m:e>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𝐾</m:t>
                                    </m:r>
                                  </m:e>
                                  <m:sub>
                                    <m:r>
                                      <a:rPr lang="en-GB" sz="2000" b="0" i="1" smtClean="0">
                                        <a:latin typeface="Cambria Math" panose="02040503050406030204" pitchFamily="18" charset="0"/>
                                      </a:rPr>
                                      <m:t>𝑥</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2,3</m:t>
                                        </m:r>
                                      </m:sub>
                                    </m:sSub>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e>
                            </m:mr>
                            <m:mr>
                              <m:e>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1,1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1,3</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3,1</m:t>
                                        </m:r>
                                      </m:sub>
                                    </m:sSub>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e>
                              <m:e>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1,2</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1,3</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3,2</m:t>
                                        </m:r>
                                      </m:sub>
                                    </m:sSub>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e>
                              <m:e>
                                <m:r>
                                  <a:rPr lang="en-GB" sz="2000" b="0" i="1" smtClean="0">
                                    <a:latin typeface="Cambria Math" panose="02040503050406030204" pitchFamily="18" charset="0"/>
                                  </a:rPr>
                                  <m:t>0</m:t>
                                </m:r>
                              </m:e>
                              <m:e>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𝐾</m:t>
                                    </m:r>
                                  </m:e>
                                  <m:sub>
                                    <m:r>
                                      <a:rPr lang="en-GB" sz="2000" b="0" i="1" smtClean="0">
                                        <a:latin typeface="Cambria Math" panose="02040503050406030204" pitchFamily="18" charset="0"/>
                                      </a:rPr>
                                      <m:t>𝑥</m:t>
                                    </m:r>
                                  </m:sub>
                                </m:sSub>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1,3</m:t>
                                        </m:r>
                                      </m:sub>
                                    </m:sSub>
                                  </m:num>
                                  <m:den>
                                    <m:sSub>
                                      <m:sSubPr>
                                        <m:ctrlPr>
                                          <a:rPr lang="en-GB" sz="2000" b="0" i="1" smtClean="0">
                                            <a:latin typeface="Cambria Math" panose="02040503050406030204" pitchFamily="18" charset="0"/>
                                          </a:rPr>
                                        </m:ctrlPr>
                                      </m:sSubPr>
                                      <m:e>
                                        <m:r>
                                          <a:rPr lang="en-GB" sz="2000" i="1">
                                            <a:latin typeface="Cambria Math" panose="02040503050406030204" pitchFamily="18" charset="0"/>
                                          </a:rPr>
                                          <m:t>𝜀</m:t>
                                        </m:r>
                                      </m:e>
                                      <m:sub>
                                        <m:r>
                                          <a:rPr lang="en-GB" sz="2000" b="0" i="1" smtClean="0">
                                            <a:latin typeface="Cambria Math" panose="02040503050406030204" pitchFamily="18" charset="0"/>
                                          </a:rPr>
                                          <m:t>3,3</m:t>
                                        </m:r>
                                      </m:sub>
                                    </m:sSub>
                                  </m:den>
                                </m:f>
                              </m:e>
                            </m:mr>
                          </m:m>
                        </m:e>
                      </m:d>
                    </m:oMath>
                  </m:oMathPara>
                </a14:m>
                <a:endParaRPr lang="en-GB" dirty="0"/>
              </a:p>
            </p:txBody>
          </p:sp>
        </mc:Choice>
        <mc:Fallback xmlns="">
          <p:sp>
            <p:nvSpPr>
              <p:cNvPr id="52" name="TextBox 51">
                <a:extLst>
                  <a:ext uri="{FF2B5EF4-FFF2-40B4-BE49-F238E27FC236}">
                    <a16:creationId xmlns:a16="http://schemas.microsoft.com/office/drawing/2014/main" id="{CFE088DB-6E32-4E35-BFF1-4BF4CA8AFB27}"/>
                  </a:ext>
                </a:extLst>
              </p:cNvPr>
              <p:cNvSpPr txBox="1">
                <a:spLocks noRot="1" noChangeAspect="1" noMove="1" noResize="1" noEditPoints="1" noAdjustHandles="1" noChangeArrowheads="1" noChangeShapeType="1" noTextEdit="1"/>
              </p:cNvSpPr>
              <p:nvPr/>
            </p:nvSpPr>
            <p:spPr>
              <a:xfrm>
                <a:off x="120437" y="25029914"/>
                <a:ext cx="7085965" cy="2335704"/>
              </a:xfrm>
              <a:prstGeom prst="rect">
                <a:avLst/>
              </a:prstGeom>
              <a:blipFill>
                <a:blip r:embed="rId15"/>
                <a:stretch>
                  <a:fillRect/>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5146A7BA-A7DB-4B96-B511-AF48D058664A}"/>
              </a:ext>
            </a:extLst>
          </p:cNvPr>
          <p:cNvGrpSpPr/>
          <p:nvPr/>
        </p:nvGrpSpPr>
        <p:grpSpPr>
          <a:xfrm>
            <a:off x="14522664" y="4595432"/>
            <a:ext cx="6673196" cy="5145672"/>
            <a:chOff x="14393229" y="5255923"/>
            <a:chExt cx="6673196" cy="5145672"/>
          </a:xfrm>
        </p:grpSpPr>
        <p:sp>
          <p:nvSpPr>
            <p:cNvPr id="51" name="TextBox 50">
              <a:extLst>
                <a:ext uri="{FF2B5EF4-FFF2-40B4-BE49-F238E27FC236}">
                  <a16:creationId xmlns:a16="http://schemas.microsoft.com/office/drawing/2014/main" id="{A8F4D223-5E9E-4C4D-BB77-AC76B5CC6FB4}"/>
                </a:ext>
              </a:extLst>
            </p:cNvPr>
            <p:cNvSpPr txBox="1"/>
            <p:nvPr/>
          </p:nvSpPr>
          <p:spPr>
            <a:xfrm>
              <a:off x="14400046" y="5255923"/>
              <a:ext cx="6659562" cy="646331"/>
            </a:xfrm>
            <a:prstGeom prst="rect">
              <a:avLst/>
            </a:prstGeom>
            <a:noFill/>
          </p:spPr>
          <p:txBody>
            <a:bodyPr wrap="square" rtlCol="0">
              <a:spAutoFit/>
            </a:bodyPr>
            <a:lstStyle/>
            <a:p>
              <a:r>
                <a:rPr lang="en-GB" sz="3600" b="1" u="sng" dirty="0"/>
                <a:t>Example Modelling Data</a:t>
              </a:r>
            </a:p>
          </p:txBody>
        </p:sp>
        <p:pic>
          <p:nvPicPr>
            <p:cNvPr id="54" name="Picture 53" descr="Chart&#10;&#10;Description automatically generated">
              <a:extLst>
                <a:ext uri="{FF2B5EF4-FFF2-40B4-BE49-F238E27FC236}">
                  <a16:creationId xmlns:a16="http://schemas.microsoft.com/office/drawing/2014/main" id="{4B183317-844C-4A0C-9CE8-874B7714163A}"/>
                </a:ext>
              </a:extLst>
            </p:cNvPr>
            <p:cNvPicPr>
              <a:picLocks noChangeAspect="1"/>
            </p:cNvPicPr>
            <p:nvPr/>
          </p:nvPicPr>
          <p:blipFill rotWithShape="1">
            <a:blip r:embed="rId16">
              <a:extLst>
                <a:ext uri="{28A0092B-C50C-407E-A947-70E740481C1C}">
                  <a14:useLocalDpi xmlns:a14="http://schemas.microsoft.com/office/drawing/2010/main" val="0"/>
                </a:ext>
              </a:extLst>
            </a:blip>
            <a:srcRect l="6242" t="3985" r="8652"/>
            <a:stretch/>
          </p:blipFill>
          <p:spPr>
            <a:xfrm>
              <a:off x="14393229" y="6166778"/>
              <a:ext cx="6673196" cy="4234817"/>
            </a:xfrm>
            <a:prstGeom prst="rect">
              <a:avLst/>
            </a:prstGeom>
          </p:spPr>
        </p:pic>
      </p:grpSp>
      <p:pic>
        <p:nvPicPr>
          <p:cNvPr id="10" name="Picture 9">
            <a:extLst>
              <a:ext uri="{FF2B5EF4-FFF2-40B4-BE49-F238E27FC236}">
                <a16:creationId xmlns:a16="http://schemas.microsoft.com/office/drawing/2014/main" id="{46C232FA-5A56-4500-810C-E772F242F4A2}"/>
              </a:ext>
            </a:extLst>
          </p:cNvPr>
          <p:cNvPicPr>
            <a:picLocks noChangeAspect="1"/>
          </p:cNvPicPr>
          <p:nvPr/>
        </p:nvPicPr>
        <p:blipFill>
          <a:blip r:embed="rId17"/>
          <a:stretch>
            <a:fillRect/>
          </a:stretch>
        </p:blipFill>
        <p:spPr>
          <a:xfrm>
            <a:off x="14332943" y="14619964"/>
            <a:ext cx="7058026" cy="4234816"/>
          </a:xfrm>
          <a:prstGeom prst="rect">
            <a:avLst/>
          </a:prstGeom>
        </p:spPr>
      </p:pic>
      <p:pic>
        <p:nvPicPr>
          <p:cNvPr id="12" name="Picture 11">
            <a:extLst>
              <a:ext uri="{FF2B5EF4-FFF2-40B4-BE49-F238E27FC236}">
                <a16:creationId xmlns:a16="http://schemas.microsoft.com/office/drawing/2014/main" id="{BB9D5D34-3E6F-49BB-8520-B7029D0687F8}"/>
              </a:ext>
            </a:extLst>
          </p:cNvPr>
          <p:cNvPicPr>
            <a:picLocks noChangeAspect="1"/>
          </p:cNvPicPr>
          <p:nvPr/>
        </p:nvPicPr>
        <p:blipFill>
          <a:blip r:embed="rId18"/>
          <a:stretch>
            <a:fillRect/>
          </a:stretch>
        </p:blipFill>
        <p:spPr>
          <a:xfrm>
            <a:off x="14376107" y="10231450"/>
            <a:ext cx="6966311" cy="4179787"/>
          </a:xfrm>
          <a:prstGeom prst="rect">
            <a:avLst/>
          </a:prstGeom>
        </p:spPr>
      </p:pic>
    </p:spTree>
    <p:extLst>
      <p:ext uri="{BB962C8B-B14F-4D97-AF65-F5344CB8AC3E}">
        <p14:creationId xmlns:p14="http://schemas.microsoft.com/office/powerpoint/2010/main" val="24312649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9CF84C46F25C40BEA0DE2395E426AA" ma:contentTypeVersion="14" ma:contentTypeDescription="Create a new document." ma:contentTypeScope="" ma:versionID="a2e16fddbff66066f554c9cdaed8c5b9">
  <xsd:schema xmlns:xsd="http://www.w3.org/2001/XMLSchema" xmlns:xs="http://www.w3.org/2001/XMLSchema" xmlns:p="http://schemas.microsoft.com/office/2006/metadata/properties" xmlns:ns3="54d0b473-e45c-4946-a634-14bd440e35b3" xmlns:ns4="38f01d0d-72fa-4603-83b9-f6995f0a8da1" targetNamespace="http://schemas.microsoft.com/office/2006/metadata/properties" ma:root="true" ma:fieldsID="8b78e508e343a39e3c33da51e2a3cf1f" ns3:_="" ns4:_="">
    <xsd:import namespace="54d0b473-e45c-4946-a634-14bd440e35b3"/>
    <xsd:import namespace="38f01d0d-72fa-4603-83b9-f6995f0a8da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d0b473-e45c-4946-a634-14bd440e3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8f01d0d-72fa-4603-83b9-f6995f0a8d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1F4487-3C42-4729-8155-7E97A3F71F7D}">
  <ds:schemaRefs>
    <ds:schemaRef ds:uri="http://schemas.microsoft.com/sharepoint/v3/contenttype/forms"/>
  </ds:schemaRefs>
</ds:datastoreItem>
</file>

<file path=customXml/itemProps2.xml><?xml version="1.0" encoding="utf-8"?>
<ds:datastoreItem xmlns:ds="http://schemas.openxmlformats.org/officeDocument/2006/customXml" ds:itemID="{EE8EF45C-1D4C-4F47-8C6A-FDEBBD0A9EEE}">
  <ds:schemaRefs>
    <ds:schemaRef ds:uri="http://www.w3.org/XML/1998/namespace"/>
    <ds:schemaRef ds:uri="http://purl.org/dc/dcmitype/"/>
    <ds:schemaRef ds:uri="38f01d0d-72fa-4603-83b9-f6995f0a8da1"/>
    <ds:schemaRef ds:uri="54d0b473-e45c-4946-a634-14bd440e35b3"/>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902D87C-D534-453A-9CCE-106FDD6BD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d0b473-e45c-4946-a634-14bd440e35b3"/>
    <ds:schemaRef ds:uri="38f01d0d-72fa-4603-83b9-f6995f0a8d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2245</TotalTime>
  <Words>566</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Theodore Hirt Madden (tdhm1g20)</dc:creator>
  <cp:lastModifiedBy>Theodore Hirt Madden (tdhm1g20)</cp:lastModifiedBy>
  <cp:revision>34</cp:revision>
  <dcterms:created xsi:type="dcterms:W3CDTF">2022-07-29T08:22:03Z</dcterms:created>
  <dcterms:modified xsi:type="dcterms:W3CDTF">2022-08-11T10:20:09Z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0x010100C59CF84C46F25C40BEA0DE2395E426AA</vt:lpwstr>
  </property>
</Properties>
</file>