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60" r:id="rId6"/>
    <p:sldId id="258" r:id="rId7"/>
    <p:sldId id="264" r:id="rId8"/>
    <p:sldId id="267"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C76E0-AA46-45C6-9A9D-D22D4EE0AAE0}" v="2" dt="2021-04-12T20:04:29.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126"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Mann" userId="a8d94e71b8818ec0" providerId="LiveId" clId="{CB6C76E0-AA46-45C6-9A9D-D22D4EE0AAE0}"/>
    <pc:docChg chg="custSel addSld delSld modSld">
      <pc:chgData name="Tyler Mann" userId="a8d94e71b8818ec0" providerId="LiveId" clId="{CB6C76E0-AA46-45C6-9A9D-D22D4EE0AAE0}" dt="2021-04-12T22:59:37.331" v="1534" actId="1076"/>
      <pc:docMkLst>
        <pc:docMk/>
      </pc:docMkLst>
      <pc:sldChg chg="addSp modSp mod">
        <pc:chgData name="Tyler Mann" userId="a8d94e71b8818ec0" providerId="LiveId" clId="{CB6C76E0-AA46-45C6-9A9D-D22D4EE0AAE0}" dt="2021-04-12T19:58:48.150" v="24" actId="1076"/>
        <pc:sldMkLst>
          <pc:docMk/>
          <pc:sldMk cId="2421623025" sldId="256"/>
        </pc:sldMkLst>
        <pc:spChg chg="mod">
          <ac:chgData name="Tyler Mann" userId="a8d94e71b8818ec0" providerId="LiveId" clId="{CB6C76E0-AA46-45C6-9A9D-D22D4EE0AAE0}" dt="2021-04-12T19:57:23.852" v="0" actId="20577"/>
          <ac:spMkLst>
            <pc:docMk/>
            <pc:sldMk cId="2421623025" sldId="256"/>
            <ac:spMk id="3" creationId="{9287B4D3-6928-402E-BA31-A2260D0F52E1}"/>
          </ac:spMkLst>
        </pc:spChg>
        <pc:spChg chg="add mod">
          <ac:chgData name="Tyler Mann" userId="a8d94e71b8818ec0" providerId="LiveId" clId="{CB6C76E0-AA46-45C6-9A9D-D22D4EE0AAE0}" dt="2021-04-12T19:58:48.150" v="24" actId="1076"/>
          <ac:spMkLst>
            <pc:docMk/>
            <pc:sldMk cId="2421623025" sldId="256"/>
            <ac:spMk id="4" creationId="{D6D9B516-99C8-419C-A50B-D40EF27E8AA9}"/>
          </ac:spMkLst>
        </pc:spChg>
      </pc:sldChg>
      <pc:sldChg chg="addSp delSp modSp mod">
        <pc:chgData name="Tyler Mann" userId="a8d94e71b8818ec0" providerId="LiveId" clId="{CB6C76E0-AA46-45C6-9A9D-D22D4EE0AAE0}" dt="2021-04-12T22:59:37.331" v="1534" actId="1076"/>
        <pc:sldMkLst>
          <pc:docMk/>
          <pc:sldMk cId="1123473914" sldId="258"/>
        </pc:sldMkLst>
        <pc:spChg chg="add del mod">
          <ac:chgData name="Tyler Mann" userId="a8d94e71b8818ec0" providerId="LiveId" clId="{CB6C76E0-AA46-45C6-9A9D-D22D4EE0AAE0}" dt="2021-04-12T22:59:00.704" v="1529" actId="478"/>
          <ac:spMkLst>
            <pc:docMk/>
            <pc:sldMk cId="1123473914" sldId="258"/>
            <ac:spMk id="14" creationId="{4D67FA70-3B65-4FC0-B87B-0E93E70437EF}"/>
          </ac:spMkLst>
        </pc:spChg>
        <pc:picChg chg="mod">
          <ac:chgData name="Tyler Mann" userId="a8d94e71b8818ec0" providerId="LiveId" clId="{CB6C76E0-AA46-45C6-9A9D-D22D4EE0AAE0}" dt="2021-04-12T22:59:37.331" v="1534" actId="1076"/>
          <ac:picMkLst>
            <pc:docMk/>
            <pc:sldMk cId="1123473914" sldId="258"/>
            <ac:picMk id="10" creationId="{ED1CC58D-9086-4374-96BC-0084591EC641}"/>
          </ac:picMkLst>
        </pc:picChg>
        <pc:picChg chg="del mod">
          <ac:chgData name="Tyler Mann" userId="a8d94e71b8818ec0" providerId="LiveId" clId="{CB6C76E0-AA46-45C6-9A9D-D22D4EE0AAE0}" dt="2021-04-12T22:58:54.513" v="1528" actId="478"/>
          <ac:picMkLst>
            <pc:docMk/>
            <pc:sldMk cId="1123473914" sldId="258"/>
            <ac:picMk id="12" creationId="{0D07C10E-72F0-4A27-8AF5-D2A072BE4B98}"/>
          </ac:picMkLst>
        </pc:picChg>
      </pc:sldChg>
      <pc:sldChg chg="del">
        <pc:chgData name="Tyler Mann" userId="a8d94e71b8818ec0" providerId="LiveId" clId="{CB6C76E0-AA46-45C6-9A9D-D22D4EE0AAE0}" dt="2021-04-12T21:14:55.086" v="1088" actId="47"/>
        <pc:sldMkLst>
          <pc:docMk/>
          <pc:sldMk cId="240607837" sldId="266"/>
        </pc:sldMkLst>
      </pc:sldChg>
      <pc:sldChg chg="modSp mod">
        <pc:chgData name="Tyler Mann" userId="a8d94e71b8818ec0" providerId="LiveId" clId="{CB6C76E0-AA46-45C6-9A9D-D22D4EE0AAE0}" dt="2021-04-12T22:58:30.161" v="1527" actId="20577"/>
        <pc:sldMkLst>
          <pc:docMk/>
          <pc:sldMk cId="1895894888" sldId="267"/>
        </pc:sldMkLst>
        <pc:spChg chg="mod">
          <ac:chgData name="Tyler Mann" userId="a8d94e71b8818ec0" providerId="LiveId" clId="{CB6C76E0-AA46-45C6-9A9D-D22D4EE0AAE0}" dt="2021-04-12T22:52:37.867" v="1129" actId="20577"/>
          <ac:spMkLst>
            <pc:docMk/>
            <pc:sldMk cId="1895894888" sldId="267"/>
            <ac:spMk id="2" creationId="{9FD6485D-D698-4DC1-AB8E-1C0197A4A453}"/>
          </ac:spMkLst>
        </pc:spChg>
        <pc:spChg chg="mod">
          <ac:chgData name="Tyler Mann" userId="a8d94e71b8818ec0" providerId="LiveId" clId="{CB6C76E0-AA46-45C6-9A9D-D22D4EE0AAE0}" dt="2021-04-12T22:58:30.161" v="1527" actId="20577"/>
          <ac:spMkLst>
            <pc:docMk/>
            <pc:sldMk cId="1895894888" sldId="267"/>
            <ac:spMk id="3" creationId="{AEB244AB-8E45-4236-8512-57F2E33DCC93}"/>
          </ac:spMkLst>
        </pc:spChg>
      </pc:sldChg>
      <pc:sldChg chg="modSp new mod">
        <pc:chgData name="Tyler Mann" userId="a8d94e71b8818ec0" providerId="LiveId" clId="{CB6C76E0-AA46-45C6-9A9D-D22D4EE0AAE0}" dt="2021-04-12T20:09:28.778" v="498" actId="20577"/>
        <pc:sldMkLst>
          <pc:docMk/>
          <pc:sldMk cId="3439954887" sldId="268"/>
        </pc:sldMkLst>
        <pc:spChg chg="mod">
          <ac:chgData name="Tyler Mann" userId="a8d94e71b8818ec0" providerId="LiveId" clId="{CB6C76E0-AA46-45C6-9A9D-D22D4EE0AAE0}" dt="2021-04-12T20:01:23.143" v="56" actId="255"/>
          <ac:spMkLst>
            <pc:docMk/>
            <pc:sldMk cId="3439954887" sldId="268"/>
            <ac:spMk id="2" creationId="{768F18F5-9C8C-4FA8-BC72-CA8738E94926}"/>
          </ac:spMkLst>
        </pc:spChg>
        <pc:spChg chg="mod">
          <ac:chgData name="Tyler Mann" userId="a8d94e71b8818ec0" providerId="LiveId" clId="{CB6C76E0-AA46-45C6-9A9D-D22D4EE0AAE0}" dt="2021-04-12T20:09:28.778" v="498" actId="20577"/>
          <ac:spMkLst>
            <pc:docMk/>
            <pc:sldMk cId="3439954887" sldId="268"/>
            <ac:spMk id="3" creationId="{65C2071F-4FCE-4303-B46F-42B6540E6E3F}"/>
          </ac:spMkLst>
        </pc:spChg>
      </pc:sldChg>
      <pc:sldChg chg="modSp new mod">
        <pc:chgData name="Tyler Mann" userId="a8d94e71b8818ec0" providerId="LiveId" clId="{CB6C76E0-AA46-45C6-9A9D-D22D4EE0AAE0}" dt="2021-04-12T20:21:59.041" v="1086" actId="20577"/>
        <pc:sldMkLst>
          <pc:docMk/>
          <pc:sldMk cId="2153357223" sldId="269"/>
        </pc:sldMkLst>
        <pc:spChg chg="mod">
          <ac:chgData name="Tyler Mann" userId="a8d94e71b8818ec0" providerId="LiveId" clId="{CB6C76E0-AA46-45C6-9A9D-D22D4EE0AAE0}" dt="2021-04-12T20:13:11.052" v="527" actId="20577"/>
          <ac:spMkLst>
            <pc:docMk/>
            <pc:sldMk cId="2153357223" sldId="269"/>
            <ac:spMk id="2" creationId="{8976941A-3C40-4AD7-8A7C-B4FA99252988}"/>
          </ac:spMkLst>
        </pc:spChg>
        <pc:spChg chg="mod">
          <ac:chgData name="Tyler Mann" userId="a8d94e71b8818ec0" providerId="LiveId" clId="{CB6C76E0-AA46-45C6-9A9D-D22D4EE0AAE0}" dt="2021-04-12T20:21:59.041" v="1086" actId="20577"/>
          <ac:spMkLst>
            <pc:docMk/>
            <pc:sldMk cId="2153357223" sldId="269"/>
            <ac:spMk id="3" creationId="{B7473FB4-D9EA-4732-960A-5A5E7A65E9DA}"/>
          </ac:spMkLst>
        </pc:spChg>
      </pc:sldChg>
      <pc:sldChg chg="modSp new mod">
        <pc:chgData name="Tyler Mann" userId="a8d94e71b8818ec0" providerId="LiveId" clId="{CB6C76E0-AA46-45C6-9A9D-D22D4EE0AAE0}" dt="2021-04-12T22:52:10.564" v="1117" actId="20577"/>
        <pc:sldMkLst>
          <pc:docMk/>
          <pc:sldMk cId="3215350803" sldId="270"/>
        </pc:sldMkLst>
        <pc:spChg chg="mod">
          <ac:chgData name="Tyler Mann" userId="a8d94e71b8818ec0" providerId="LiveId" clId="{CB6C76E0-AA46-45C6-9A9D-D22D4EE0AAE0}" dt="2021-04-12T22:52:10.564" v="1117" actId="20577"/>
          <ac:spMkLst>
            <pc:docMk/>
            <pc:sldMk cId="3215350803" sldId="270"/>
            <ac:spMk id="2" creationId="{EE6B4582-F741-4587-8053-3F25189D741D}"/>
          </ac:spMkLst>
        </pc:spChg>
        <pc:spChg chg="mod">
          <ac:chgData name="Tyler Mann" userId="a8d94e71b8818ec0" providerId="LiveId" clId="{CB6C76E0-AA46-45C6-9A9D-D22D4EE0AAE0}" dt="2021-04-12T22:51:52.308" v="1103" actId="14100"/>
          <ac:spMkLst>
            <pc:docMk/>
            <pc:sldMk cId="3215350803" sldId="270"/>
            <ac:spMk id="3" creationId="{FA68C5EE-DE54-4688-AD0D-7FAE9CE9B4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31FA-A075-4198-914C-1A80F8BFC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C123D2-4D7A-4303-8BDE-488515627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862E0-90CE-427A-A415-BEC57CF21714}"/>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EDA8C2E4-1A73-4983-8EA7-A4B1CB1CB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86E63-469E-49B5-8070-BDC7A0F36EB6}"/>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662679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43155-2D08-4295-B937-87553B242D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F22228-209B-4DDF-8241-C34447B2A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E096C-3341-46AA-9A2D-188A9C716B16}"/>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EAFB786F-9099-4816-A120-477EFB541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8640C-854A-4A45-840F-0243EB87F5A0}"/>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200360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2CC14-A07A-4010-9590-0AAA2D0F1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BE5BD-DB61-4971-86D1-AF9E7DEE09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7D7B6-B928-4F88-8816-061B4BAFD770}"/>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B85E41D6-0BF2-495D-8804-34566DA8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6CC17-DC1B-470C-91FE-E99E23D98F39}"/>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296271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A6-3728-4327-B446-B41572547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89ACD-71D1-4DBC-A756-9AE71BDF1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CFE25-DDC3-4688-A970-D3104548347A}"/>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F2A7C71D-2F01-4988-A6F8-322C45428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0FA74-17D7-4D0F-B93E-F5209869248F}"/>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141379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FE75-F7C1-4438-8599-74EFD6FF86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77A480-CCAC-41C8-B11E-61BDADAB3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5C287-4B0B-4E34-9A74-E2A82A95DFA9}"/>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C0CA38F8-B597-40B2-BD3F-DE7092976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228EA-75F4-4253-ADB2-72A9376B32B2}"/>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3419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B3F0-04B4-4C28-AC41-89F7736E94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B0DE5-6937-4771-A87E-9D61CF332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F653D-C6EC-465E-AA81-AB79A07FC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ECE76-3863-4896-9CF0-A193D14A5D27}"/>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6" name="Footer Placeholder 5">
            <a:extLst>
              <a:ext uri="{FF2B5EF4-FFF2-40B4-BE49-F238E27FC236}">
                <a16:creationId xmlns:a16="http://schemas.microsoft.com/office/drawing/2014/main" id="{BA40A729-8138-427C-BE86-F5DB7EAC35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C515E-8D0C-41CE-99BC-6389F227495C}"/>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28515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0784C-7887-4D37-93F4-83EDDA399C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0B8553-015E-4B08-9FA8-F1317254E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F9BDD-02EE-434F-98A0-ACBC8DFD0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C1C380-3BE5-4CB3-91D9-00438E744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F0027-785F-47BC-87E3-4A2622325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F60C0-0766-4EF2-B7DB-C29909364900}"/>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8" name="Footer Placeholder 7">
            <a:extLst>
              <a:ext uri="{FF2B5EF4-FFF2-40B4-BE49-F238E27FC236}">
                <a16:creationId xmlns:a16="http://schemas.microsoft.com/office/drawing/2014/main" id="{CCEADF49-5DB3-4A46-9E01-A452612549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0AE13-587E-4315-AA9C-6834564689B7}"/>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310364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3223-6978-46B6-8976-DD27DAE64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4DA7C1-2DFA-4A7A-9A6C-C6C4C4B0C752}"/>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4" name="Footer Placeholder 3">
            <a:extLst>
              <a:ext uri="{FF2B5EF4-FFF2-40B4-BE49-F238E27FC236}">
                <a16:creationId xmlns:a16="http://schemas.microsoft.com/office/drawing/2014/main" id="{38A6E743-AF30-445A-B663-E5E544C92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614937-9BD7-448A-BE26-2E49BDB0797F}"/>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425834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5F468-8855-4CF9-9EAE-ECCCC5CB302E}"/>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3" name="Footer Placeholder 2">
            <a:extLst>
              <a:ext uri="{FF2B5EF4-FFF2-40B4-BE49-F238E27FC236}">
                <a16:creationId xmlns:a16="http://schemas.microsoft.com/office/drawing/2014/main" id="{10DB8110-3595-46C3-B836-030BA4C23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57409E-3FF2-4C56-8EDD-B65D74FF4FF6}"/>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189330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A895-258F-4EB3-B064-7B84C3A9B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19F9EC-EC70-4CC6-A725-5A4B389E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CCB105-03DB-47E4-93AB-1CA40A3B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0151A-528E-4852-898D-ECF70BF552A1}"/>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6" name="Footer Placeholder 5">
            <a:extLst>
              <a:ext uri="{FF2B5EF4-FFF2-40B4-BE49-F238E27FC236}">
                <a16:creationId xmlns:a16="http://schemas.microsoft.com/office/drawing/2014/main" id="{988CF411-35E7-489F-BA16-716FE64EB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8CD9A-8D71-4C9E-844E-672B5933B5F7}"/>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343497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525A8-A6A1-4CEB-A573-20F8170E4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26952-3272-4486-9EEF-FE22D00D7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B9DD92-488C-46E4-9468-5708A2249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AA1F6-746D-4768-8655-4E31766E93D9}"/>
              </a:ext>
            </a:extLst>
          </p:cNvPr>
          <p:cNvSpPr>
            <a:spLocks noGrp="1"/>
          </p:cNvSpPr>
          <p:nvPr>
            <p:ph type="dt" sz="half" idx="10"/>
          </p:nvPr>
        </p:nvSpPr>
        <p:spPr/>
        <p:txBody>
          <a:bodyPr/>
          <a:lstStyle/>
          <a:p>
            <a:fld id="{38D32A97-9561-4E28-9A4D-1855E984C577}" type="datetimeFigureOut">
              <a:rPr lang="en-US" smtClean="0"/>
              <a:t>4/10/2021</a:t>
            </a:fld>
            <a:endParaRPr lang="en-US"/>
          </a:p>
        </p:txBody>
      </p:sp>
      <p:sp>
        <p:nvSpPr>
          <p:cNvPr id="6" name="Footer Placeholder 5">
            <a:extLst>
              <a:ext uri="{FF2B5EF4-FFF2-40B4-BE49-F238E27FC236}">
                <a16:creationId xmlns:a16="http://schemas.microsoft.com/office/drawing/2014/main" id="{9B88A4EF-8423-4A66-BBAA-3949B69DF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F324C-AF84-4FC2-B58C-93EBF70288F3}"/>
              </a:ext>
            </a:extLst>
          </p:cNvPr>
          <p:cNvSpPr>
            <a:spLocks noGrp="1"/>
          </p:cNvSpPr>
          <p:nvPr>
            <p:ph type="sldNum" sz="quarter" idx="12"/>
          </p:nvPr>
        </p:nvSpPr>
        <p:spPr/>
        <p:txBody>
          <a:bodyPr/>
          <a:lstStyle/>
          <a:p>
            <a:fld id="{32E146A9-F3EA-4827-B55D-7C4925E0763D}" type="slidenum">
              <a:rPr lang="en-US" smtClean="0"/>
              <a:t>‹#›</a:t>
            </a:fld>
            <a:endParaRPr lang="en-US"/>
          </a:p>
        </p:txBody>
      </p:sp>
    </p:spTree>
    <p:extLst>
      <p:ext uri="{BB962C8B-B14F-4D97-AF65-F5344CB8AC3E}">
        <p14:creationId xmlns:p14="http://schemas.microsoft.com/office/powerpoint/2010/main" val="79988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7F651-DE47-4CE2-A92B-6AD0E815E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BAB2A-6EF9-4FAD-9D8D-BE4C02557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A918-B6BC-46DB-8E7B-21B4D6071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2A97-9561-4E28-9A4D-1855E984C577}" type="datetimeFigureOut">
              <a:rPr lang="en-US" smtClean="0"/>
              <a:t>4/10/2021</a:t>
            </a:fld>
            <a:endParaRPr lang="en-US"/>
          </a:p>
        </p:txBody>
      </p:sp>
      <p:sp>
        <p:nvSpPr>
          <p:cNvPr id="5" name="Footer Placeholder 4">
            <a:extLst>
              <a:ext uri="{FF2B5EF4-FFF2-40B4-BE49-F238E27FC236}">
                <a16:creationId xmlns:a16="http://schemas.microsoft.com/office/drawing/2014/main" id="{E1C6C62C-002F-4F8A-8C85-84450E15B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CF375-F625-4E38-A4CD-4A9261A480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146A9-F3EA-4827-B55D-7C4925E0763D}" type="slidenum">
              <a:rPr lang="en-US" smtClean="0"/>
              <a:t>‹#›</a:t>
            </a:fld>
            <a:endParaRPr lang="en-US"/>
          </a:p>
        </p:txBody>
      </p:sp>
    </p:spTree>
    <p:extLst>
      <p:ext uri="{BB962C8B-B14F-4D97-AF65-F5344CB8AC3E}">
        <p14:creationId xmlns:p14="http://schemas.microsoft.com/office/powerpoint/2010/main" val="1219754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78824-F683-49B1-981E-41CDDBD2A734}"/>
              </a:ext>
            </a:extLst>
          </p:cNvPr>
          <p:cNvSpPr>
            <a:spLocks noGrp="1"/>
          </p:cNvSpPr>
          <p:nvPr>
            <p:ph type="ctrTitle"/>
          </p:nvPr>
        </p:nvSpPr>
        <p:spPr/>
        <p:txBody>
          <a:bodyPr>
            <a:normAutofit fontScale="90000"/>
          </a:bodyPr>
          <a:lstStyle/>
          <a:p>
            <a:r>
              <a:rPr lang="en-US" dirty="0"/>
              <a:t>Medicare Fees For Service &amp; Supplier Costs Including Order &amp; Referring</a:t>
            </a:r>
          </a:p>
        </p:txBody>
      </p:sp>
      <p:sp>
        <p:nvSpPr>
          <p:cNvPr id="3" name="Subtitle 2">
            <a:extLst>
              <a:ext uri="{FF2B5EF4-FFF2-40B4-BE49-F238E27FC236}">
                <a16:creationId xmlns:a16="http://schemas.microsoft.com/office/drawing/2014/main" id="{9287B4D3-6928-402E-BA31-A2260D0F52E1}"/>
              </a:ext>
            </a:extLst>
          </p:cNvPr>
          <p:cNvSpPr>
            <a:spLocks noGrp="1"/>
          </p:cNvSpPr>
          <p:nvPr>
            <p:ph type="subTitle" idx="1"/>
          </p:nvPr>
        </p:nvSpPr>
        <p:spPr/>
        <p:txBody>
          <a:bodyPr/>
          <a:lstStyle/>
          <a:p>
            <a:r>
              <a:rPr lang="en-US" dirty="0"/>
              <a:t>Including PART_B, HHA, DME, PMD &amp; Average Wait Times Between Providers</a:t>
            </a:r>
          </a:p>
        </p:txBody>
      </p:sp>
      <p:sp>
        <p:nvSpPr>
          <p:cNvPr id="4" name="TextBox 3">
            <a:extLst>
              <a:ext uri="{FF2B5EF4-FFF2-40B4-BE49-F238E27FC236}">
                <a16:creationId xmlns:a16="http://schemas.microsoft.com/office/drawing/2014/main" id="{D6D9B516-99C8-419C-A50B-D40EF27E8AA9}"/>
              </a:ext>
            </a:extLst>
          </p:cNvPr>
          <p:cNvSpPr txBox="1"/>
          <p:nvPr/>
        </p:nvSpPr>
        <p:spPr>
          <a:xfrm>
            <a:off x="10036629" y="6457890"/>
            <a:ext cx="2155371" cy="400110"/>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By: Tyler Mann</a:t>
            </a:r>
          </a:p>
        </p:txBody>
      </p:sp>
    </p:spTree>
    <p:extLst>
      <p:ext uri="{BB962C8B-B14F-4D97-AF65-F5344CB8AC3E}">
        <p14:creationId xmlns:p14="http://schemas.microsoft.com/office/powerpoint/2010/main" val="242162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18F5-9C8C-4FA8-BC72-CA8738E94926}"/>
              </a:ext>
            </a:extLst>
          </p:cNvPr>
          <p:cNvSpPr>
            <a:spLocks noGrp="1"/>
          </p:cNvSpPr>
          <p:nvPr>
            <p:ph type="title"/>
          </p:nvPr>
        </p:nvSpPr>
        <p:spPr/>
        <p:txBody>
          <a:bodyPr>
            <a:normAutofit/>
          </a:bodyPr>
          <a:lstStyle/>
          <a:p>
            <a:pPr algn="ctr"/>
            <a:r>
              <a:rPr lang="en-US" sz="4000" dirty="0">
                <a:latin typeface="Verdana" panose="020B0604030504040204" pitchFamily="34" charset="0"/>
                <a:ea typeface="Verdana" panose="020B0604030504040204" pitchFamily="34" charset="0"/>
              </a:rPr>
              <a:t>Goal Of Analysis</a:t>
            </a:r>
          </a:p>
        </p:txBody>
      </p:sp>
      <p:sp>
        <p:nvSpPr>
          <p:cNvPr id="3" name="Content Placeholder 2">
            <a:extLst>
              <a:ext uri="{FF2B5EF4-FFF2-40B4-BE49-F238E27FC236}">
                <a16:creationId xmlns:a16="http://schemas.microsoft.com/office/drawing/2014/main" id="{65C2071F-4FCE-4303-B46F-42B6540E6E3F}"/>
              </a:ext>
            </a:extLst>
          </p:cNvPr>
          <p:cNvSpPr>
            <a:spLocks noGrp="1"/>
          </p:cNvSpPr>
          <p:nvPr>
            <p:ph idx="1"/>
          </p:nvPr>
        </p:nvSpPr>
        <p:spPr/>
        <p:txBody>
          <a:bodyPr>
            <a:normAutofit/>
          </a:bodyPr>
          <a:lstStyle/>
          <a:p>
            <a:pPr marL="0" indent="0">
              <a:buNone/>
            </a:pPr>
            <a:r>
              <a:rPr lang="en-US" sz="2000" dirty="0">
                <a:latin typeface="Verdana" panose="020B0604030504040204" pitchFamily="34" charset="0"/>
                <a:ea typeface="Verdana" panose="020B0604030504040204" pitchFamily="34" charset="0"/>
              </a:rPr>
              <a:t>Use of Google Cloud Platform and Trifacta to clean the three datasets and analyze any outliers found within the three datasets for further research. Are the patients getting the medical care needed, are there opportunities for other medical device, drug, and equipment companies. Lastly can further research determine the cause of outliers dealing with cost or supplier services.</a:t>
            </a:r>
          </a:p>
        </p:txBody>
      </p:sp>
    </p:spTree>
    <p:extLst>
      <p:ext uri="{BB962C8B-B14F-4D97-AF65-F5344CB8AC3E}">
        <p14:creationId xmlns:p14="http://schemas.microsoft.com/office/powerpoint/2010/main" val="343995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941A-3C40-4AD7-8A7C-B4FA99252988}"/>
              </a:ext>
            </a:extLst>
          </p:cNvPr>
          <p:cNvSpPr>
            <a:spLocks noGrp="1"/>
          </p:cNvSpPr>
          <p:nvPr>
            <p:ph type="title"/>
          </p:nvPr>
        </p:nvSpPr>
        <p:spPr/>
        <p:txBody>
          <a:bodyPr/>
          <a:lstStyle/>
          <a:p>
            <a:r>
              <a:rPr lang="en-US" dirty="0"/>
              <a:t>Medicare (Part B) Background</a:t>
            </a:r>
          </a:p>
        </p:txBody>
      </p:sp>
      <p:sp>
        <p:nvSpPr>
          <p:cNvPr id="3" name="Content Placeholder 2">
            <a:extLst>
              <a:ext uri="{FF2B5EF4-FFF2-40B4-BE49-F238E27FC236}">
                <a16:creationId xmlns:a16="http://schemas.microsoft.com/office/drawing/2014/main" id="{B7473FB4-D9EA-4732-960A-5A5E7A65E9DA}"/>
              </a:ext>
            </a:extLst>
          </p:cNvPr>
          <p:cNvSpPr>
            <a:spLocks noGrp="1"/>
          </p:cNvSpPr>
          <p:nvPr>
            <p:ph idx="1"/>
          </p:nvPr>
        </p:nvSpPr>
        <p:spPr/>
        <p:txBody>
          <a:bodyPr/>
          <a:lstStyle/>
          <a:p>
            <a:r>
              <a:rPr lang="en-US" dirty="0"/>
              <a:t>Part B is for services or supplies that are needed to diagnose or treat your medical condition and that meet accepted standards of medical practice. You pay nothing for most preventive services if you get the services from a healthcare provider who accepts Part B.</a:t>
            </a:r>
          </a:p>
          <a:p>
            <a:r>
              <a:rPr lang="en-US" dirty="0"/>
              <a:t>Part B covers clinical research, ambulance services, Durable Medical Equipment (DME) and Power Mobility Devices (PMDs).</a:t>
            </a:r>
          </a:p>
          <a:p>
            <a:r>
              <a:rPr lang="en-US" dirty="0"/>
              <a:t>Physicians must be enrolled in Medicare unless they are approved for “opt-out” status. They must apply for this designation.</a:t>
            </a:r>
          </a:p>
        </p:txBody>
      </p:sp>
    </p:spTree>
    <p:extLst>
      <p:ext uri="{BB962C8B-B14F-4D97-AF65-F5344CB8AC3E}">
        <p14:creationId xmlns:p14="http://schemas.microsoft.com/office/powerpoint/2010/main" val="215335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807A-96DB-444D-853B-5C08F496AD79}"/>
              </a:ext>
            </a:extLst>
          </p:cNvPr>
          <p:cNvSpPr>
            <a:spLocks noGrp="1"/>
          </p:cNvSpPr>
          <p:nvPr>
            <p:ph type="title"/>
          </p:nvPr>
        </p:nvSpPr>
        <p:spPr>
          <a:xfrm>
            <a:off x="838200" y="365125"/>
            <a:ext cx="10515600" cy="655807"/>
          </a:xfrm>
        </p:spPr>
        <p:txBody>
          <a:bodyPr>
            <a:normAutofit/>
          </a:bodyPr>
          <a:lstStyle/>
          <a:p>
            <a:r>
              <a:rPr lang="en-US" sz="2000" dirty="0"/>
              <a:t>The high number of supplier claims since there’s no beneficiaries to supply product to. What are they needing all the medical supplies?</a:t>
            </a:r>
          </a:p>
        </p:txBody>
      </p:sp>
      <p:pic>
        <p:nvPicPr>
          <p:cNvPr id="5" name="Content Placeholder 4">
            <a:extLst>
              <a:ext uri="{FF2B5EF4-FFF2-40B4-BE49-F238E27FC236}">
                <a16:creationId xmlns:a16="http://schemas.microsoft.com/office/drawing/2014/main" id="{84AFE66D-369A-41C7-AF2B-191755EEA6D4}"/>
              </a:ext>
            </a:extLst>
          </p:cNvPr>
          <p:cNvPicPr>
            <a:picLocks noGrp="1" noChangeAspect="1"/>
          </p:cNvPicPr>
          <p:nvPr>
            <p:ph idx="1"/>
          </p:nvPr>
        </p:nvPicPr>
        <p:blipFill>
          <a:blip r:embed="rId2"/>
          <a:stretch>
            <a:fillRect/>
          </a:stretch>
        </p:blipFill>
        <p:spPr>
          <a:xfrm>
            <a:off x="0" y="2229327"/>
            <a:ext cx="9765436" cy="4646428"/>
          </a:xfrm>
        </p:spPr>
      </p:pic>
      <p:sp>
        <p:nvSpPr>
          <p:cNvPr id="6" name="TextBox 5">
            <a:extLst>
              <a:ext uri="{FF2B5EF4-FFF2-40B4-BE49-F238E27FC236}">
                <a16:creationId xmlns:a16="http://schemas.microsoft.com/office/drawing/2014/main" id="{DD642302-7863-4B04-B8CF-CA71A0A6D804}"/>
              </a:ext>
            </a:extLst>
          </p:cNvPr>
          <p:cNvSpPr txBox="1"/>
          <p:nvPr/>
        </p:nvSpPr>
        <p:spPr>
          <a:xfrm>
            <a:off x="9765437" y="2967491"/>
            <a:ext cx="2426563" cy="3170099"/>
          </a:xfrm>
          <a:prstGeom prst="rect">
            <a:avLst/>
          </a:prstGeom>
          <a:noFill/>
        </p:spPr>
        <p:txBody>
          <a:bodyPr wrap="square" rtlCol="0">
            <a:spAutoFit/>
          </a:bodyPr>
          <a:lstStyle/>
          <a:p>
            <a:r>
              <a:rPr lang="en-US" sz="1000" dirty="0"/>
              <a:t>J7613 – Albuterol Inhalation Solution</a:t>
            </a:r>
          </a:p>
          <a:p>
            <a:endParaRPr lang="en-US" sz="1000" dirty="0"/>
          </a:p>
          <a:p>
            <a:r>
              <a:rPr lang="en-US" sz="1000" dirty="0"/>
              <a:t>J7620 – Albuterol &amp; Ipratropium Bromide</a:t>
            </a:r>
          </a:p>
          <a:p>
            <a:endParaRPr lang="en-US" sz="1000" dirty="0"/>
          </a:p>
          <a:p>
            <a:r>
              <a:rPr lang="en-US" sz="1000" dirty="0"/>
              <a:t>A4351 – Unary Catheter</a:t>
            </a:r>
          </a:p>
          <a:p>
            <a:endParaRPr lang="en-US" sz="1000" dirty="0"/>
          </a:p>
          <a:p>
            <a:r>
              <a:rPr lang="en-US" sz="1000" dirty="0"/>
              <a:t>B4152 – Enternal Formula Feeding Tube</a:t>
            </a:r>
          </a:p>
          <a:p>
            <a:endParaRPr lang="en-US" sz="1000" dirty="0"/>
          </a:p>
          <a:p>
            <a:r>
              <a:rPr lang="en-US" sz="1000" dirty="0"/>
              <a:t>J7507 – Tacrolimus Oral Medicine</a:t>
            </a:r>
          </a:p>
          <a:p>
            <a:endParaRPr lang="en-US" sz="1000" dirty="0"/>
          </a:p>
          <a:p>
            <a:r>
              <a:rPr lang="en-US" sz="1000" dirty="0"/>
              <a:t>B4035 – Enternal Feeding Kit</a:t>
            </a:r>
          </a:p>
          <a:p>
            <a:endParaRPr lang="en-US" sz="1000" dirty="0"/>
          </a:p>
          <a:p>
            <a:r>
              <a:rPr lang="en-US" sz="1000" dirty="0"/>
              <a:t>J7626 – Budesonide Inhalation Solution</a:t>
            </a:r>
          </a:p>
          <a:p>
            <a:endParaRPr lang="en-US" sz="1000" dirty="0"/>
          </a:p>
          <a:p>
            <a:r>
              <a:rPr lang="en-US" sz="1000" dirty="0"/>
              <a:t>B4150 – Eternal Formula Feeding Tube</a:t>
            </a:r>
          </a:p>
          <a:p>
            <a:endParaRPr lang="en-US" sz="1000" dirty="0"/>
          </a:p>
          <a:p>
            <a:r>
              <a:rPr lang="en-US" sz="1000" dirty="0"/>
              <a:t>A4332 – Lubricant Sterile Packet</a:t>
            </a:r>
          </a:p>
          <a:p>
            <a:endParaRPr lang="en-US" sz="1000" dirty="0"/>
          </a:p>
          <a:p>
            <a:r>
              <a:rPr lang="en-US" sz="1000" dirty="0"/>
              <a:t>J7517 – Mycophenolate Mofetil Oral</a:t>
            </a:r>
          </a:p>
          <a:p>
            <a:endParaRPr lang="en-US" sz="1000" dirty="0"/>
          </a:p>
        </p:txBody>
      </p:sp>
    </p:spTree>
    <p:extLst>
      <p:ext uri="{BB962C8B-B14F-4D97-AF65-F5344CB8AC3E}">
        <p14:creationId xmlns:p14="http://schemas.microsoft.com/office/powerpoint/2010/main" val="165115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5F9B-9B69-4D12-97B2-BDC34F40A76B}"/>
              </a:ext>
            </a:extLst>
          </p:cNvPr>
          <p:cNvSpPr>
            <a:spLocks noGrp="1"/>
          </p:cNvSpPr>
          <p:nvPr>
            <p:ph type="title"/>
          </p:nvPr>
        </p:nvSpPr>
        <p:spPr>
          <a:xfrm>
            <a:off x="310718" y="365126"/>
            <a:ext cx="11043082" cy="629174"/>
          </a:xfrm>
        </p:spPr>
        <p:txBody>
          <a:bodyPr>
            <a:normAutofit fontScale="90000"/>
          </a:bodyPr>
          <a:lstStyle/>
          <a:p>
            <a:r>
              <a:rPr lang="en-US" sz="2000" dirty="0"/>
              <a:t>Since the charges submitted by the suppliers to Dr. Patel and Dr. Johnson are so much higher, maybe I let a competitor know if they come in with a lower price, they could win their business. Why are supplier charges so high?</a:t>
            </a:r>
          </a:p>
        </p:txBody>
      </p:sp>
      <p:pic>
        <p:nvPicPr>
          <p:cNvPr id="9" name="Picture 8">
            <a:extLst>
              <a:ext uri="{FF2B5EF4-FFF2-40B4-BE49-F238E27FC236}">
                <a16:creationId xmlns:a16="http://schemas.microsoft.com/office/drawing/2014/main" id="{0763EAC6-5821-4E70-8FC8-3D89E76BC29C}"/>
              </a:ext>
            </a:extLst>
          </p:cNvPr>
          <p:cNvPicPr>
            <a:picLocks noChangeAspect="1"/>
          </p:cNvPicPr>
          <p:nvPr/>
        </p:nvPicPr>
        <p:blipFill>
          <a:blip r:embed="rId2"/>
          <a:stretch>
            <a:fillRect/>
          </a:stretch>
        </p:blipFill>
        <p:spPr>
          <a:xfrm>
            <a:off x="29426" y="1508296"/>
            <a:ext cx="12162574" cy="5349704"/>
          </a:xfrm>
          <a:prstGeom prst="rect">
            <a:avLst/>
          </a:prstGeom>
        </p:spPr>
      </p:pic>
    </p:spTree>
    <p:extLst>
      <p:ext uri="{BB962C8B-B14F-4D97-AF65-F5344CB8AC3E}">
        <p14:creationId xmlns:p14="http://schemas.microsoft.com/office/powerpoint/2010/main" val="90157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53A-86EB-415A-B9E6-D9D15EED56DC}"/>
              </a:ext>
            </a:extLst>
          </p:cNvPr>
          <p:cNvSpPr>
            <a:spLocks noGrp="1"/>
          </p:cNvSpPr>
          <p:nvPr>
            <p:ph type="title"/>
          </p:nvPr>
        </p:nvSpPr>
        <p:spPr/>
        <p:txBody>
          <a:bodyPr>
            <a:normAutofit/>
          </a:bodyPr>
          <a:lstStyle/>
          <a:p>
            <a:r>
              <a:rPr lang="en-US" sz="2000" dirty="0"/>
              <a:t>These charts show doctors who don’t have REFERRING_CREDENTIALS so decided to look further into these and the number of suppliers </a:t>
            </a:r>
          </a:p>
        </p:txBody>
      </p:sp>
      <p:pic>
        <p:nvPicPr>
          <p:cNvPr id="10" name="Content Placeholder 9">
            <a:extLst>
              <a:ext uri="{FF2B5EF4-FFF2-40B4-BE49-F238E27FC236}">
                <a16:creationId xmlns:a16="http://schemas.microsoft.com/office/drawing/2014/main" id="{ED1CC58D-9086-4374-96BC-0084591EC641}"/>
              </a:ext>
            </a:extLst>
          </p:cNvPr>
          <p:cNvPicPr>
            <a:picLocks noGrp="1" noChangeAspect="1"/>
          </p:cNvPicPr>
          <p:nvPr>
            <p:ph sz="half" idx="1"/>
          </p:nvPr>
        </p:nvPicPr>
        <p:blipFill>
          <a:blip r:embed="rId2"/>
          <a:stretch>
            <a:fillRect/>
          </a:stretch>
        </p:blipFill>
        <p:spPr>
          <a:xfrm>
            <a:off x="1339195" y="2454378"/>
            <a:ext cx="9513609" cy="4403622"/>
          </a:xfrm>
        </p:spPr>
      </p:pic>
    </p:spTree>
    <p:extLst>
      <p:ext uri="{BB962C8B-B14F-4D97-AF65-F5344CB8AC3E}">
        <p14:creationId xmlns:p14="http://schemas.microsoft.com/office/powerpoint/2010/main" val="112347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4F84-4C5F-4A6F-BDDB-8A8774D36832}"/>
              </a:ext>
            </a:extLst>
          </p:cNvPr>
          <p:cNvSpPr>
            <a:spLocks noGrp="1"/>
          </p:cNvSpPr>
          <p:nvPr>
            <p:ph type="title"/>
          </p:nvPr>
        </p:nvSpPr>
        <p:spPr>
          <a:xfrm>
            <a:off x="838200" y="441116"/>
            <a:ext cx="10515600" cy="777308"/>
          </a:xfrm>
        </p:spPr>
        <p:txBody>
          <a:bodyPr>
            <a:normAutofit/>
          </a:bodyPr>
          <a:lstStyle/>
          <a:p>
            <a:r>
              <a:rPr lang="en-US" sz="2000" dirty="0"/>
              <a:t>When looking at Providers who offer HHA &amp; PART_B vs those Providers that don’t you would believe there would be a difference in the number of days between service. There’s not.</a:t>
            </a:r>
          </a:p>
        </p:txBody>
      </p:sp>
      <p:pic>
        <p:nvPicPr>
          <p:cNvPr id="14" name="Content Placeholder 13">
            <a:extLst>
              <a:ext uri="{FF2B5EF4-FFF2-40B4-BE49-F238E27FC236}">
                <a16:creationId xmlns:a16="http://schemas.microsoft.com/office/drawing/2014/main" id="{51DD5000-C208-411B-8C28-DE78E6C1DEDF}"/>
              </a:ext>
            </a:extLst>
          </p:cNvPr>
          <p:cNvPicPr>
            <a:picLocks noGrp="1" noChangeAspect="1"/>
          </p:cNvPicPr>
          <p:nvPr>
            <p:ph sz="quarter" idx="4"/>
          </p:nvPr>
        </p:nvPicPr>
        <p:blipFill>
          <a:blip r:embed="rId2"/>
          <a:stretch>
            <a:fillRect/>
          </a:stretch>
        </p:blipFill>
        <p:spPr>
          <a:xfrm>
            <a:off x="0" y="3358118"/>
            <a:ext cx="3139712" cy="777307"/>
          </a:xfrm>
        </p:spPr>
      </p:pic>
      <p:pic>
        <p:nvPicPr>
          <p:cNvPr id="18" name="Content Placeholder 17">
            <a:extLst>
              <a:ext uri="{FF2B5EF4-FFF2-40B4-BE49-F238E27FC236}">
                <a16:creationId xmlns:a16="http://schemas.microsoft.com/office/drawing/2014/main" id="{8C57FADA-3D12-4730-8047-78CA90D90021}"/>
              </a:ext>
            </a:extLst>
          </p:cNvPr>
          <p:cNvPicPr>
            <a:picLocks noGrp="1" noChangeAspect="1"/>
          </p:cNvPicPr>
          <p:nvPr>
            <p:ph sz="half" idx="2"/>
          </p:nvPr>
        </p:nvPicPr>
        <p:blipFill>
          <a:blip r:embed="rId3"/>
          <a:stretch>
            <a:fillRect/>
          </a:stretch>
        </p:blipFill>
        <p:spPr>
          <a:xfrm>
            <a:off x="0" y="4172505"/>
            <a:ext cx="6096000" cy="2685495"/>
          </a:xfrm>
        </p:spPr>
      </p:pic>
      <p:pic>
        <p:nvPicPr>
          <p:cNvPr id="20" name="Picture 19">
            <a:extLst>
              <a:ext uri="{FF2B5EF4-FFF2-40B4-BE49-F238E27FC236}">
                <a16:creationId xmlns:a16="http://schemas.microsoft.com/office/drawing/2014/main" id="{1C50747D-F70E-4BC2-A4EC-1B7B524F9681}"/>
              </a:ext>
            </a:extLst>
          </p:cNvPr>
          <p:cNvPicPr>
            <a:picLocks noChangeAspect="1"/>
          </p:cNvPicPr>
          <p:nvPr/>
        </p:nvPicPr>
        <p:blipFill>
          <a:blip r:embed="rId4"/>
          <a:stretch>
            <a:fillRect/>
          </a:stretch>
        </p:blipFill>
        <p:spPr>
          <a:xfrm>
            <a:off x="6096000" y="4172506"/>
            <a:ext cx="6096000" cy="2703250"/>
          </a:xfrm>
          <a:prstGeom prst="rect">
            <a:avLst/>
          </a:prstGeom>
        </p:spPr>
      </p:pic>
      <p:pic>
        <p:nvPicPr>
          <p:cNvPr id="24" name="Picture 23">
            <a:extLst>
              <a:ext uri="{FF2B5EF4-FFF2-40B4-BE49-F238E27FC236}">
                <a16:creationId xmlns:a16="http://schemas.microsoft.com/office/drawing/2014/main" id="{BC47B93F-61AF-4AFB-9CF4-3385874C798C}"/>
              </a:ext>
            </a:extLst>
          </p:cNvPr>
          <p:cNvPicPr>
            <a:picLocks noChangeAspect="1"/>
          </p:cNvPicPr>
          <p:nvPr/>
        </p:nvPicPr>
        <p:blipFill>
          <a:blip r:embed="rId5"/>
          <a:stretch>
            <a:fillRect/>
          </a:stretch>
        </p:blipFill>
        <p:spPr>
          <a:xfrm>
            <a:off x="9144000" y="3608576"/>
            <a:ext cx="2956816" cy="563929"/>
          </a:xfrm>
          <a:prstGeom prst="rect">
            <a:avLst/>
          </a:prstGeom>
        </p:spPr>
      </p:pic>
    </p:spTree>
    <p:extLst>
      <p:ext uri="{BB962C8B-B14F-4D97-AF65-F5344CB8AC3E}">
        <p14:creationId xmlns:p14="http://schemas.microsoft.com/office/powerpoint/2010/main" val="59115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485D-D698-4DC1-AB8E-1C0197A4A453}"/>
              </a:ext>
            </a:extLst>
          </p:cNvPr>
          <p:cNvSpPr>
            <a:spLocks noGrp="1"/>
          </p:cNvSpPr>
          <p:nvPr>
            <p:ph type="title"/>
          </p:nvPr>
        </p:nvSpPr>
        <p:spPr/>
        <p:txBody>
          <a:bodyPr>
            <a:normAutofit/>
          </a:bodyPr>
          <a:lstStyle/>
          <a:p>
            <a:r>
              <a:rPr lang="en-US" sz="4000" dirty="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AEB244AB-8E45-4236-8512-57F2E33DCC93}"/>
              </a:ext>
            </a:extLst>
          </p:cNvPr>
          <p:cNvSpPr>
            <a:spLocks noGrp="1"/>
          </p:cNvSpPr>
          <p:nvPr>
            <p:ph idx="1"/>
          </p:nvPr>
        </p:nvSpPr>
        <p:spPr/>
        <p:txBody>
          <a:bodyPr/>
          <a:lstStyle/>
          <a:p>
            <a:r>
              <a:rPr lang="en-US" dirty="0"/>
              <a:t>The data showed possible opportunity for a competitor to offer better supply rates.</a:t>
            </a:r>
          </a:p>
          <a:p>
            <a:r>
              <a:rPr lang="en-US" dirty="0"/>
              <a:t>The supply claims made by doctors lacking credentials.</a:t>
            </a:r>
          </a:p>
          <a:p>
            <a:r>
              <a:rPr lang="en-US" dirty="0"/>
              <a:t>There’s no significant difference between PART B and HHA providers vs non-PART B and non-HHA providers when looking at average wait time.</a:t>
            </a:r>
          </a:p>
          <a:p>
            <a:r>
              <a:rPr lang="en-US" dirty="0"/>
              <a:t>Large number of supplier claims with no beneficiaries.</a:t>
            </a:r>
          </a:p>
          <a:p>
            <a:endParaRPr lang="en-US" dirty="0"/>
          </a:p>
          <a:p>
            <a:endParaRPr lang="en-US" dirty="0"/>
          </a:p>
        </p:txBody>
      </p:sp>
    </p:spTree>
    <p:extLst>
      <p:ext uri="{BB962C8B-B14F-4D97-AF65-F5344CB8AC3E}">
        <p14:creationId xmlns:p14="http://schemas.microsoft.com/office/powerpoint/2010/main" val="189589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4582-F741-4587-8053-3F25189D741D}"/>
              </a:ext>
            </a:extLst>
          </p:cNvPr>
          <p:cNvSpPr>
            <a:spLocks noGrp="1"/>
          </p:cNvSpPr>
          <p:nvPr>
            <p:ph type="ctrTitle"/>
          </p:nvPr>
        </p:nvSpPr>
        <p:spPr>
          <a:xfrm>
            <a:off x="1448585" y="217390"/>
            <a:ext cx="9144000" cy="565035"/>
          </a:xfrm>
        </p:spPr>
        <p:txBody>
          <a:bodyPr>
            <a:noAutofit/>
          </a:bodyPr>
          <a:lstStyle/>
          <a:p>
            <a:r>
              <a:rPr lang="en-US" sz="4000" dirty="0">
                <a:latin typeface="Verdana" panose="020B0604030504040204" pitchFamily="34" charset="0"/>
                <a:ea typeface="Verdana" panose="020B0604030504040204" pitchFamily="34" charset="0"/>
              </a:rPr>
              <a:t>References</a:t>
            </a:r>
          </a:p>
        </p:txBody>
      </p:sp>
      <p:sp>
        <p:nvSpPr>
          <p:cNvPr id="3" name="Subtitle 2">
            <a:extLst>
              <a:ext uri="{FF2B5EF4-FFF2-40B4-BE49-F238E27FC236}">
                <a16:creationId xmlns:a16="http://schemas.microsoft.com/office/drawing/2014/main" id="{FA68C5EE-DE54-4688-AD0D-7FAE9CE9B413}"/>
              </a:ext>
            </a:extLst>
          </p:cNvPr>
          <p:cNvSpPr>
            <a:spLocks noGrp="1"/>
          </p:cNvSpPr>
          <p:nvPr>
            <p:ph type="subTitle" idx="1"/>
          </p:nvPr>
        </p:nvSpPr>
        <p:spPr>
          <a:xfrm>
            <a:off x="122548" y="961534"/>
            <a:ext cx="11972042" cy="5679076"/>
          </a:xfrm>
        </p:spPr>
        <p:txBody>
          <a:bodyPr>
            <a:normAutofit fontScale="70000" lnSpcReduction="20000"/>
          </a:bodyPr>
          <a:lstStyle/>
          <a:p>
            <a:pPr marL="0" marR="0" algn="l">
              <a:lnSpc>
                <a:spcPct val="107000"/>
              </a:lnSpc>
              <a:spcBef>
                <a:spcPts val="0"/>
              </a:spcBef>
              <a:spcAft>
                <a:spcPts val="800"/>
              </a:spcAft>
            </a:pPr>
            <a:r>
              <a:rPr lang="en-US" sz="1800" dirty="0" err="1">
                <a:effectLst/>
                <a:latin typeface="Verdana" panose="020B0604030504040204" pitchFamily="34" charset="0"/>
                <a:ea typeface="Calibri" panose="020F0502020204030204" pitchFamily="34" charset="0"/>
                <a:cs typeface="Times New Roman" panose="02020603050405020304" pitchFamily="18" charset="0"/>
              </a:rPr>
              <a:t>Cms</a:t>
            </a:r>
            <a:r>
              <a:rPr lang="en-US" sz="1800" dirty="0">
                <a:effectLst/>
                <a:latin typeface="Verdana" panose="020B0604030504040204" pitchFamily="34" charset="0"/>
                <a:ea typeface="Calibri" panose="020F0502020204030204" pitchFamily="34" charset="0"/>
                <a:cs typeface="Times New Roman" panose="02020603050405020304" pitchFamily="18" charset="0"/>
              </a:rPr>
              <a:t>. “Provider Information for 1811989445.”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NPPES NPI Registry</a:t>
            </a:r>
            <a:r>
              <a:rPr lang="en-US" sz="1800" dirty="0">
                <a:effectLst/>
                <a:latin typeface="Verdana" panose="020B0604030504040204" pitchFamily="34" charset="0"/>
                <a:ea typeface="Calibri" panose="020F0502020204030204" pitchFamily="34" charset="0"/>
                <a:cs typeface="Times New Roman" panose="02020603050405020304" pitchFamily="18" charset="0"/>
              </a:rPr>
              <a:t>, npiregistry.cms.hhs.gov/registry/provider-view/1811989445. </a:t>
            </a:r>
          </a:p>
          <a:p>
            <a:pPr marL="0" marR="0" algn="l">
              <a:lnSpc>
                <a:spcPct val="107000"/>
              </a:lnSpc>
              <a:spcBef>
                <a:spcPts val="0"/>
              </a:spcBef>
              <a:spcAft>
                <a:spcPts val="800"/>
              </a:spcAft>
            </a:pPr>
            <a:r>
              <a:rPr lang="en-US" sz="1800" dirty="0">
                <a:effectLst/>
                <a:latin typeface="Verdana" panose="020B0604030504040204" pitchFamily="34" charset="0"/>
                <a:ea typeface="Calibri" panose="020F0502020204030204" pitchFamily="34" charset="0"/>
                <a:cs typeface="Times New Roman" panose="02020603050405020304" pitchFamily="18" charset="0"/>
              </a:rPr>
              <a:t>“Physician Self Referral.”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CMS</a:t>
            </a:r>
            <a:r>
              <a:rPr lang="en-US" sz="1800" dirty="0">
                <a:effectLst/>
                <a:latin typeface="Verdana" panose="020B0604030504040204" pitchFamily="34" charset="0"/>
                <a:ea typeface="Calibri" panose="020F0502020204030204" pitchFamily="34" charset="0"/>
                <a:cs typeface="Times New Roman" panose="02020603050405020304" pitchFamily="18" charset="0"/>
              </a:rPr>
              <a:t>, www.cms.gov/Medicare/Fraud-and-Abuse/PhysicianSelfReferral. </a:t>
            </a:r>
          </a:p>
          <a:p>
            <a:pPr marL="0" marR="0" algn="l">
              <a:lnSpc>
                <a:spcPct val="107000"/>
              </a:lnSpc>
              <a:spcBef>
                <a:spcPts val="0"/>
              </a:spcBef>
              <a:spcAft>
                <a:spcPts val="800"/>
              </a:spcAft>
            </a:pPr>
            <a:r>
              <a:rPr lang="en-US" sz="1800" cap="all" dirty="0">
                <a:effectLst/>
                <a:latin typeface="Arial" panose="020B0604020202020204" pitchFamily="34" charset="0"/>
                <a:ea typeface="Calibri" panose="020F0502020204030204" pitchFamily="34" charset="0"/>
                <a:cs typeface="Times New Roman" panose="02020603050405020304" pitchFamily="18" charset="0"/>
              </a:rPr>
              <a:t>MEDICAID DATA SOURCES - GENERAL INFORMATION | CMS</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Cms.gov. 2021. </a:t>
            </a:r>
            <a:r>
              <a:rPr lang="en-US" sz="1800" i="1" dirty="0">
                <a:effectLst/>
                <a:latin typeface="Arial" panose="020B0604020202020204" pitchFamily="34" charset="0"/>
                <a:ea typeface="Calibri" panose="020F0502020204030204" pitchFamily="34" charset="0"/>
                <a:cs typeface="Times New Roman" panose="02020603050405020304" pitchFamily="18" charset="0"/>
              </a:rPr>
              <a:t>Medicaid Data Sources - General Information | CMS</a:t>
            </a:r>
            <a:r>
              <a:rPr lang="en-US" sz="1800" dirty="0">
                <a:effectLst/>
                <a:latin typeface="Arial" panose="020B0604020202020204" pitchFamily="34" charset="0"/>
                <a:ea typeface="Calibri" panose="020F0502020204030204" pitchFamily="34" charset="0"/>
                <a:cs typeface="Times New Roman" panose="02020603050405020304" pitchFamily="18" charset="0"/>
              </a:rPr>
              <a:t>. [online] Available at: &lt;https://www.cms.gov/research-statistics-data-and-systems/computer-data-and-systems/medicaiddatasourcesgeninfo&gt; [Accessed 12 April 2021].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Cms.gov. 2021. </a:t>
            </a:r>
            <a:r>
              <a:rPr lang="en-US" sz="1800"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Medicaid Data Sources - General Information | CMS</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[online] Available at: &lt;https://www.cms.gov/research-statistics-data-and-systems/computer-data-and-systems/medicaiddatasourcesgeninfo&gt; [Accessed 12 April 2021].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CareSet Systems. 2021.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CareSet Dataset: </a:t>
            </a:r>
            <a:r>
              <a:rPr lang="en-US" sz="1800" i="1" dirty="0" err="1">
                <a:effectLst/>
                <a:latin typeface="Verdana" panose="020B0604030504040204" pitchFamily="34" charset="0"/>
                <a:ea typeface="Calibri" panose="020F0502020204030204" pitchFamily="34" charset="0"/>
                <a:cs typeface="Times New Roman" panose="02020603050405020304" pitchFamily="18" charset="0"/>
              </a:rPr>
              <a:t>DocGraph</a:t>
            </a:r>
            <a:r>
              <a:rPr lang="en-US" sz="1800" i="1" dirty="0">
                <a:effectLst/>
                <a:latin typeface="Verdana" panose="020B0604030504040204" pitchFamily="34" charset="0"/>
                <a:ea typeface="Calibri" panose="020F0502020204030204" pitchFamily="34" charset="0"/>
                <a:cs typeface="Times New Roman" panose="02020603050405020304" pitchFamily="18" charset="0"/>
              </a:rPr>
              <a:t> Hop Teaming Documentation - CareSet Systems</a:t>
            </a:r>
            <a:r>
              <a:rPr lang="en-US" sz="1800" dirty="0">
                <a:effectLst/>
                <a:latin typeface="Verdana" panose="020B0604030504040204" pitchFamily="34" charset="0"/>
                <a:ea typeface="Calibri" panose="020F0502020204030204" pitchFamily="34" charset="0"/>
                <a:cs typeface="Times New Roman" panose="02020603050405020304" pitchFamily="18" charset="0"/>
              </a:rPr>
              <a:t>. [online] Available at: &lt;https://careset.com/datasets-3/hop-teaming/&gt; [Accessed 12 April 2021].</a:t>
            </a: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Medicare.gov. 2021.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Durable Medical Equipment Coverage</a:t>
            </a:r>
            <a:r>
              <a:rPr lang="en-US" sz="1800" dirty="0">
                <a:effectLst/>
                <a:latin typeface="Verdana" panose="020B0604030504040204" pitchFamily="34" charset="0"/>
                <a:ea typeface="Calibri" panose="020F0502020204030204" pitchFamily="34" charset="0"/>
                <a:cs typeface="Times New Roman" panose="02020603050405020304" pitchFamily="18" charset="0"/>
              </a:rPr>
              <a:t>. [online] Available at: &lt;https://www.medicare.gov/coverage/durable-medical-equipment-dme-coverage&gt; [Accessed 12 April 2021].</a:t>
            </a: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Data.cms.gov. 2021. [online] Available at: &lt;https://data.cms.gov/Medicare-Durable-Medical-Equipment-DME-/Medicare-Referring-Provider-DMEPOS-PUF-CY2018/qxg2-8iki&gt; [Accessed 12 April 2021].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algn="l">
              <a:lnSpc>
                <a:spcPts val="1200"/>
              </a:lnSpc>
              <a:spcBef>
                <a:spcPts val="0"/>
              </a:spcBef>
              <a:spcAft>
                <a:spcPts val="0"/>
              </a:spcAft>
            </a:pPr>
            <a:r>
              <a:rPr lang="en-US" sz="1800" b="1" u="none" strike="noStrike"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US" sz="1800" b="1" u="sng" dirty="0">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Interim HealthCare. 2021.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Home Health Aides (HHA) and Certified Nursing Assistants (CNA) - What’s the Difference?</a:t>
            </a:r>
            <a:r>
              <a:rPr lang="en-US" sz="1800" dirty="0">
                <a:effectLst/>
                <a:latin typeface="Verdana" panose="020B0604030504040204" pitchFamily="34" charset="0"/>
                <a:ea typeface="Calibri" panose="020F0502020204030204" pitchFamily="34" charset="0"/>
                <a:cs typeface="Times New Roman" panose="02020603050405020304" pitchFamily="18" charset="0"/>
              </a:rPr>
              <a:t>. [online] Available at: &lt;https://www.interimhealthcare.com/saltlakecityut/blog/february-2016/home-health-aides-(hha)-and-certified-nursing-assi/#:~:text=The%20main%20responsibility%20of%20a,%2C%20eating%2C%20and%20hygiene%20needs.&gt; [Accessed 12 April 2021].</a:t>
            </a: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Psoriasis.org. 2021. </a:t>
            </a:r>
            <a:r>
              <a:rPr lang="en-US" sz="1800" i="1" dirty="0">
                <a:effectLst/>
                <a:latin typeface="Verdana" panose="020B0604030504040204" pitchFamily="34" charset="0"/>
                <a:ea typeface="Calibri" panose="020F0502020204030204" pitchFamily="34" charset="0"/>
                <a:cs typeface="Times New Roman" panose="02020603050405020304" pitchFamily="18" charset="0"/>
              </a:rPr>
              <a:t>Medicare Part A, B, C and D: What’s the Difference?</a:t>
            </a:r>
            <a:r>
              <a:rPr lang="en-US" sz="1800" dirty="0">
                <a:effectLst/>
                <a:latin typeface="Verdana" panose="020B0604030504040204" pitchFamily="34" charset="0"/>
                <a:ea typeface="Calibri" panose="020F0502020204030204" pitchFamily="34" charset="0"/>
                <a:cs typeface="Times New Roman" panose="02020603050405020304" pitchFamily="18" charset="0"/>
              </a:rPr>
              <a:t>. [online] Available at: &lt;https://www.psoriasis.org/advance/medicare-part-a-b-c-and-d-whats-the-difference/?gclid=CjwKCAjwjbCDBhAwEiwAiudBy_LktGC190GBZPVbUnX0f9t-w1OYjjNmMQ4H7VB2HcU_IhkSfB_g1BoCDdsQAvD_BwE&gt; [Accessed 12 April 2021].</a:t>
            </a: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Data.cms.gov. 2021. [online] Available at: &lt;https://data.cms.gov/Medicare-Durable-Medical-Equipment-DME-/Medicare-Referring-Provider-DMEPOS-PUF-CY2018/qxg2-8iki&gt; [Accessed 12 April 2021].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Data.cms.gov. 2021. [online] Available at: &lt;https://data.cms.gov/Medicare-Enrollment/Order-and-Referring/qcn7-gc3g&gt; [Accessed 12 April 2021].</a:t>
            </a:r>
            <a:endParaRPr lang="en-US" sz="1800" dirty="0">
              <a:effectLst/>
              <a:latin typeface="Verdana" panose="020B0604030504040204" pitchFamily="34" charset="0"/>
              <a:ea typeface="Calibri" panose="020F0502020204030204" pitchFamily="34" charset="0"/>
              <a:cs typeface="Times New Roman" panose="02020603050405020304" pitchFamily="18" charset="0"/>
            </a:endParaRPr>
          </a:p>
          <a:p>
            <a:pPr algn="l"/>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5350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2938</TotalTime>
  <Words>890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Verdana</vt:lpstr>
      <vt:lpstr>Office Theme</vt:lpstr>
      <vt:lpstr>Medicare Fees For Service &amp; Supplier Costs Including Order &amp; Referring</vt:lpstr>
      <vt:lpstr>Goal Of Analysis</vt:lpstr>
      <vt:lpstr>Medicare (Part B) Background</vt:lpstr>
      <vt:lpstr>The high number of supplier claims since there’s no beneficiaries to supply product to. What are they needing all the medical supplies?</vt:lpstr>
      <vt:lpstr>Since the charges submitted by the suppliers to Dr. Patel and Dr. Johnson are so much higher, maybe I let a competitor know if they come in with a lower price, they could win their business. Why are supplier charges so high?</vt:lpstr>
      <vt:lpstr>These charts show doctors who don’t have REFERRING_CREDENTIALS so decided to look further into these and the number of suppliers </vt:lpstr>
      <vt:lpstr>When looking at Providers who offer HHA &amp; PART_B vs those Providers that don’t you would believe there would be a difference in the number of days between service. There’s not.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Tyler Mann</dc:creator>
  <cp:lastModifiedBy>Tyler Mann</cp:lastModifiedBy>
  <cp:revision>24</cp:revision>
  <dcterms:created xsi:type="dcterms:W3CDTF">2021-04-10T22:01:30Z</dcterms:created>
  <dcterms:modified xsi:type="dcterms:W3CDTF">2021-04-12T22:59:59Z</dcterms:modified>
</cp:coreProperties>
</file>