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7" r:id="rId19"/>
    <p:sldId id="275" r:id="rId20"/>
    <p:sldId id="276" r:id="rId21"/>
    <p:sldId id="278" r:id="rId22"/>
    <p:sldId id="279" r:id="rId23"/>
    <p:sldId id="280" r:id="rId24"/>
    <p:sldId id="282"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322"/>
  </p:normalViewPr>
  <p:slideViewPr>
    <p:cSldViewPr snapToGrid="0">
      <p:cViewPr varScale="1">
        <p:scale>
          <a:sx n="128" d="100"/>
          <a:sy n="128" d="100"/>
        </p:scale>
        <p:origin x="1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dirty="0" err="1"/>
              <a:t>Brute</a:t>
            </a:r>
            <a:r>
              <a:rPr lang="fr-FR" baseline="0" dirty="0" err="1"/>
              <a:t>force</a:t>
            </a:r>
            <a:endParaRPr lang="fr-FR"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manualLayout>
          <c:layoutTarget val="inner"/>
          <c:xMode val="edge"/>
          <c:yMode val="edge"/>
          <c:x val="0.17092825896762906"/>
          <c:y val="0.1300462962962963"/>
          <c:w val="0.79851618547681547"/>
          <c:h val="0.69679024496937869"/>
        </c:manualLayout>
      </c:layout>
      <c:lineChart>
        <c:grouping val="standard"/>
        <c:varyColors val="0"/>
        <c:ser>
          <c:idx val="0"/>
          <c:order val="0"/>
          <c:spPr>
            <a:ln w="28575" cap="rnd">
              <a:solidFill>
                <a:schemeClr val="accent1"/>
              </a:solidFill>
              <a:round/>
            </a:ln>
            <a:effectLst/>
          </c:spPr>
          <c:marker>
            <c:symbol val="none"/>
          </c:marker>
          <c:cat>
            <c:numRef>
              <c:f>Feuil1!$A$1:$A$25</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Feuil1!$B$1:$B$25</c:f>
              <c:numCache>
                <c:formatCode>General</c:formatCode>
                <c:ptCount val="25"/>
                <c:pt idx="0">
                  <c:v>2</c:v>
                </c:pt>
                <c:pt idx="1">
                  <c:v>4</c:v>
                </c:pt>
                <c:pt idx="2">
                  <c:v>8</c:v>
                </c:pt>
                <c:pt idx="3">
                  <c:v>16</c:v>
                </c:pt>
                <c:pt idx="4">
                  <c:v>32</c:v>
                </c:pt>
                <c:pt idx="5">
                  <c:v>64</c:v>
                </c:pt>
                <c:pt idx="6">
                  <c:v>128</c:v>
                </c:pt>
                <c:pt idx="7">
                  <c:v>256</c:v>
                </c:pt>
                <c:pt idx="8">
                  <c:v>512</c:v>
                </c:pt>
                <c:pt idx="9">
                  <c:v>1024</c:v>
                </c:pt>
                <c:pt idx="10">
                  <c:v>2048</c:v>
                </c:pt>
                <c:pt idx="11">
                  <c:v>4096</c:v>
                </c:pt>
                <c:pt idx="12">
                  <c:v>8192</c:v>
                </c:pt>
                <c:pt idx="13">
                  <c:v>16384</c:v>
                </c:pt>
                <c:pt idx="14">
                  <c:v>32768</c:v>
                </c:pt>
                <c:pt idx="15">
                  <c:v>65536</c:v>
                </c:pt>
                <c:pt idx="16">
                  <c:v>131072</c:v>
                </c:pt>
                <c:pt idx="17">
                  <c:v>262144</c:v>
                </c:pt>
                <c:pt idx="18">
                  <c:v>524288</c:v>
                </c:pt>
                <c:pt idx="19">
                  <c:v>1048576</c:v>
                </c:pt>
                <c:pt idx="20">
                  <c:v>2097152</c:v>
                </c:pt>
                <c:pt idx="21">
                  <c:v>4194304</c:v>
                </c:pt>
                <c:pt idx="22">
                  <c:v>8388608</c:v>
                </c:pt>
                <c:pt idx="23">
                  <c:v>16777216</c:v>
                </c:pt>
                <c:pt idx="24">
                  <c:v>33554432</c:v>
                </c:pt>
              </c:numCache>
            </c:numRef>
          </c:val>
          <c:smooth val="0"/>
          <c:extLst>
            <c:ext xmlns:c16="http://schemas.microsoft.com/office/drawing/2014/chart" uri="{C3380CC4-5D6E-409C-BE32-E72D297353CC}">
              <c16:uniqueId val="{00000000-CC04-7F46-9417-6EC3D120D6EA}"/>
            </c:ext>
          </c:extLst>
        </c:ser>
        <c:dLbls>
          <c:showLegendKey val="0"/>
          <c:showVal val="0"/>
          <c:showCatName val="0"/>
          <c:showSerName val="0"/>
          <c:showPercent val="0"/>
          <c:showBubbleSize val="0"/>
        </c:dLbls>
        <c:smooth val="0"/>
        <c:axId val="1224543647"/>
        <c:axId val="1224544063"/>
      </c:lineChart>
      <c:catAx>
        <c:axId val="12245436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Nombre</a:t>
                </a:r>
                <a:r>
                  <a:rPr lang="fr-FR" baseline="0"/>
                  <a:t> d 'actions</a:t>
                </a:r>
                <a:endParaRPr lang="fr-F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fr-FR"/>
          </a:p>
        </c:txPr>
        <c:crossAx val="1224544063"/>
        <c:crosses val="autoZero"/>
        <c:auto val="1"/>
        <c:lblAlgn val="ctr"/>
        <c:lblOffset val="100"/>
        <c:noMultiLvlLbl val="0"/>
      </c:catAx>
      <c:valAx>
        <c:axId val="12245440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Nbre</a:t>
                </a:r>
                <a:r>
                  <a:rPr lang="fr-FR" baseline="0"/>
                  <a:t> calcul</a:t>
                </a:r>
                <a:endParaRPr lang="fr-FR"/>
              </a:p>
            </c:rich>
          </c:tx>
          <c:layout>
            <c:manualLayout>
              <c:xMode val="edge"/>
              <c:yMode val="edge"/>
              <c:x val="2.7777777777777779E-3"/>
              <c:y val="0.3017632691746864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22454364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7/14/23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3513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7/14/23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8879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7/14/23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389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7/14/23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231627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7/14/23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70866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7/14/23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315054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7/14/23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190625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7/14/23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306324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7/14/23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32149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7/14/23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326908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7/14/23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295903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7/14/23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841447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49815A6C-5997-44C6-B5EE-CA7E29AB2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Arrière-plan vectoriel de couleurs vives qui éclaboussent">
            <a:extLst>
              <a:ext uri="{FF2B5EF4-FFF2-40B4-BE49-F238E27FC236}">
                <a16:creationId xmlns:a16="http://schemas.microsoft.com/office/drawing/2014/main" id="{B8C2BDFF-E2F2-8C28-B522-AA19C8CAB5A2}"/>
              </a:ext>
            </a:extLst>
          </p:cNvPr>
          <p:cNvPicPr>
            <a:picLocks noChangeAspect="1"/>
          </p:cNvPicPr>
          <p:nvPr/>
        </p:nvPicPr>
        <p:blipFill rotWithShape="1">
          <a:blip r:embed="rId2"/>
          <a:srcRect t="17279"/>
          <a:stretch/>
        </p:blipFill>
        <p:spPr>
          <a:xfrm>
            <a:off x="20" y="10"/>
            <a:ext cx="12191979" cy="6857990"/>
          </a:xfrm>
          <a:prstGeom prst="rect">
            <a:avLst/>
          </a:prstGeom>
        </p:spPr>
      </p:pic>
      <p:sp>
        <p:nvSpPr>
          <p:cNvPr id="15" name="Oval 10">
            <a:extLst>
              <a:ext uri="{FF2B5EF4-FFF2-40B4-BE49-F238E27FC236}">
                <a16:creationId xmlns:a16="http://schemas.microsoft.com/office/drawing/2014/main" id="{CC3B9006-4406-4E2F-8B42-6A968FCC8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64287" y="1168273"/>
            <a:ext cx="4527613" cy="4527613"/>
          </a:xfrm>
          <a:prstGeom prst="ellipse">
            <a:avLst/>
          </a:prstGeom>
          <a:solidFill>
            <a:schemeClr val="accent1">
              <a:lumMod val="20000"/>
              <a:lumOff val="80000"/>
            </a:schemeClr>
          </a:solidFill>
          <a:ln>
            <a:noFill/>
          </a:ln>
          <a:effectLst>
            <a:outerShdw dist="165100" dir="1320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AB9D27D-9338-A8F3-6041-4C1BB5C4C61B}"/>
              </a:ext>
            </a:extLst>
          </p:cNvPr>
          <p:cNvSpPr>
            <a:spLocks noGrp="1"/>
          </p:cNvSpPr>
          <p:nvPr>
            <p:ph type="ctrTitle"/>
          </p:nvPr>
        </p:nvSpPr>
        <p:spPr>
          <a:xfrm>
            <a:off x="7254240" y="2931161"/>
            <a:ext cx="3835399" cy="2026920"/>
          </a:xfrm>
        </p:spPr>
        <p:txBody>
          <a:bodyPr anchor="ctr">
            <a:normAutofit fontScale="90000"/>
          </a:bodyPr>
          <a:lstStyle/>
          <a:p>
            <a:pPr marL="12065" marR="5080">
              <a:lnSpc>
                <a:spcPct val="93500"/>
              </a:lnSpc>
              <a:spcBef>
                <a:spcPts val="350"/>
              </a:spcBef>
            </a:pPr>
            <a:r>
              <a:rPr lang="fr-FR" sz="3200" spc="-10" dirty="0">
                <a:latin typeface="Arial"/>
                <a:cs typeface="Arial"/>
              </a:rPr>
              <a:t>Développement d’algorithmes </a:t>
            </a:r>
            <a:r>
              <a:rPr lang="fr-FR" sz="3200" spc="-875" dirty="0">
                <a:latin typeface="Arial"/>
                <a:cs typeface="Arial"/>
              </a:rPr>
              <a:t> </a:t>
            </a:r>
            <a:r>
              <a:rPr lang="fr-FR" sz="3200" spc="-10" dirty="0">
                <a:latin typeface="Arial"/>
                <a:cs typeface="Arial"/>
              </a:rPr>
              <a:t>permettant </a:t>
            </a:r>
            <a:r>
              <a:rPr lang="fr-FR" sz="3200" spc="-5" dirty="0">
                <a:latin typeface="Arial"/>
                <a:cs typeface="Arial"/>
              </a:rPr>
              <a:t>de maximiser </a:t>
            </a:r>
            <a:r>
              <a:rPr lang="fr-FR" sz="3200" spc="-10" dirty="0">
                <a:latin typeface="Arial"/>
                <a:cs typeface="Arial"/>
              </a:rPr>
              <a:t>des </a:t>
            </a:r>
            <a:r>
              <a:rPr lang="fr-FR" sz="3200" spc="-5" dirty="0">
                <a:latin typeface="Arial"/>
                <a:cs typeface="Arial"/>
              </a:rPr>
              <a:t> </a:t>
            </a:r>
            <a:r>
              <a:rPr lang="fr-FR" sz="3200" spc="-10" dirty="0">
                <a:latin typeface="Arial"/>
                <a:cs typeface="Arial"/>
              </a:rPr>
              <a:t>profits</a:t>
            </a:r>
            <a:endParaRPr lang="fr-FR" sz="3200" dirty="0">
              <a:latin typeface="Arial"/>
              <a:cs typeface="Arial"/>
            </a:endParaRPr>
          </a:p>
        </p:txBody>
      </p:sp>
      <p:sp>
        <p:nvSpPr>
          <p:cNvPr id="3" name="Sous-titre 2">
            <a:extLst>
              <a:ext uri="{FF2B5EF4-FFF2-40B4-BE49-F238E27FC236}">
                <a16:creationId xmlns:a16="http://schemas.microsoft.com/office/drawing/2014/main" id="{97E71F80-47C4-000D-CE21-11DCD58A3219}"/>
              </a:ext>
            </a:extLst>
          </p:cNvPr>
          <p:cNvSpPr>
            <a:spLocks noGrp="1"/>
          </p:cNvSpPr>
          <p:nvPr>
            <p:ph type="subTitle" idx="1"/>
          </p:nvPr>
        </p:nvSpPr>
        <p:spPr>
          <a:xfrm>
            <a:off x="7572899" y="1746344"/>
            <a:ext cx="3110389" cy="914494"/>
          </a:xfrm>
        </p:spPr>
        <p:txBody>
          <a:bodyPr anchor="b">
            <a:normAutofit/>
          </a:bodyPr>
          <a:lstStyle/>
          <a:p>
            <a:pPr algn="ctr"/>
            <a:r>
              <a:rPr lang="fr-FR" sz="1600" spc="-15" dirty="0" err="1">
                <a:solidFill>
                  <a:srgbClr val="DC4000"/>
                </a:solidFill>
                <a:latin typeface="Arial"/>
                <a:cs typeface="Arial"/>
              </a:rPr>
              <a:t>AlgoInvest&amp;Trade</a:t>
            </a:r>
            <a:endParaRPr lang="fr-FR" sz="1600" dirty="0">
              <a:latin typeface="Arial"/>
              <a:cs typeface="Arial"/>
            </a:endParaRPr>
          </a:p>
          <a:p>
            <a:pPr algn="ctr"/>
            <a:endParaRPr lang="fr-FR" dirty="0">
              <a:solidFill>
                <a:srgbClr val="000000"/>
              </a:solidFill>
            </a:endParaRPr>
          </a:p>
        </p:txBody>
      </p:sp>
    </p:spTree>
    <p:extLst>
      <p:ext uri="{BB962C8B-B14F-4D97-AF65-F5344CB8AC3E}">
        <p14:creationId xmlns:p14="http://schemas.microsoft.com/office/powerpoint/2010/main" val="1311153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9C2804-1B7D-7B88-F9AE-5D1C4C59F71C}"/>
              </a:ext>
            </a:extLst>
          </p:cNvPr>
          <p:cNvSpPr>
            <a:spLocks noGrp="1"/>
          </p:cNvSpPr>
          <p:nvPr>
            <p:ph type="title"/>
          </p:nvPr>
        </p:nvSpPr>
        <p:spPr>
          <a:xfrm>
            <a:off x="1003851" y="0"/>
            <a:ext cx="10073023" cy="1043609"/>
          </a:xfrm>
        </p:spPr>
        <p:txBody>
          <a:bodyPr/>
          <a:lstStyle/>
          <a:p>
            <a:r>
              <a:rPr lang="fr-FR" dirty="0">
                <a:effectLst/>
                <a:latin typeface="Helvetica Neue" panose="02000503000000020004" pitchFamily="2" charset="0"/>
              </a:rPr>
              <a:t>Structure de BRUTEFORCE</a:t>
            </a:r>
            <a:endParaRPr lang="fr-FR" dirty="0"/>
          </a:p>
        </p:txBody>
      </p:sp>
      <p:sp>
        <p:nvSpPr>
          <p:cNvPr id="3" name="Espace réservé du contenu 2">
            <a:extLst>
              <a:ext uri="{FF2B5EF4-FFF2-40B4-BE49-F238E27FC236}">
                <a16:creationId xmlns:a16="http://schemas.microsoft.com/office/drawing/2014/main" id="{9309AAB1-1E67-60B5-8A7A-E78AB49DF561}"/>
              </a:ext>
            </a:extLst>
          </p:cNvPr>
          <p:cNvSpPr>
            <a:spLocks noGrp="1"/>
          </p:cNvSpPr>
          <p:nvPr>
            <p:ph idx="1"/>
          </p:nvPr>
        </p:nvSpPr>
        <p:spPr/>
        <p:txBody>
          <a:bodyPr>
            <a:normAutofit fontScale="55000" lnSpcReduction="20000"/>
          </a:bodyPr>
          <a:lstStyle/>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Le script commence par importer les modules csv et time qui sont nécessaires pour lire les données du fichier CSV et mesurer le temps d'exécution.</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get_actions</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fichier_csv</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est définie pour récupérer les données d'un fichier CSV. Elle lit le fichier ligne par ligne en utilisant le module csv, et pour chaque ligne, elle extrait le nom de l'action, son coût et son bénéfice. Ces informations sont stockées dans une liste et renvoyées en tant que résultat.</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create_set</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number_of_actions</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est utilisée pour générer tous les sous-ensembles possibles pour une combinaison donnée d'actions. Elle utilise une approche basée sur les nombres binaires pour représenter les combinaisons. Par exemple, pour 3 actions, il y aura 8 sous-ensembles possibles : [000], [001], [010], [011], [100], [101], [110], [111].</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get_cost_and_value</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(actions,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testing_set</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calcule le coût et le bénéfice pour une combinaison d'actions donnée. Elle itère sur chaque action de la combinaison et ajoute le coût et le bénéfice correspondants. Les résultats sont renvoyés en tant que liste.</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get_set_of_max_value</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(actions,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all_set</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recherche la combinaison qui offre le bénéfice maximal tout en respectant la contrainte de coût (qui ne doit pas dépasser un certain montant, par exemple 500 euros). Elle itère sur toutes les combinaisons possibles et compare leurs coûts et bénéfices. La combinaison avec le bénéfice maximal et un coût inférieur à la contrainte est sélectionnée.</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get_best_invest</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(actions,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all_set</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appelle 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get_set_of_max_value</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pour obtenir la combinaison optimale. Elle affiche ensuite les résultats, indiquant les actions dans lesquelles il faut investir, le coût total et le bénéfice attendu.</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principale main() coordonne l'exécution du programme. Elle appelle les différentes fonctions dans l'ordre approprié et affiche le temps d'exécution total du script.</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Enfin, le programme est exécuté en appelant la fonction main().</a:t>
            </a:r>
          </a:p>
          <a:p>
            <a:pPr marL="0" indent="0">
              <a:buNone/>
            </a:pPr>
            <a:endParaRPr lang="fr-FR" dirty="0"/>
          </a:p>
        </p:txBody>
      </p:sp>
    </p:spTree>
    <p:extLst>
      <p:ext uri="{BB962C8B-B14F-4D97-AF65-F5344CB8AC3E}">
        <p14:creationId xmlns:p14="http://schemas.microsoft.com/office/powerpoint/2010/main" val="3084356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9C2804-1B7D-7B88-F9AE-5D1C4C59F71C}"/>
              </a:ext>
            </a:extLst>
          </p:cNvPr>
          <p:cNvSpPr>
            <a:spLocks noGrp="1"/>
          </p:cNvSpPr>
          <p:nvPr>
            <p:ph type="title"/>
          </p:nvPr>
        </p:nvSpPr>
        <p:spPr>
          <a:xfrm>
            <a:off x="1003851" y="0"/>
            <a:ext cx="10073023" cy="1043609"/>
          </a:xfrm>
        </p:spPr>
        <p:txBody>
          <a:bodyPr>
            <a:normAutofit/>
          </a:bodyPr>
          <a:lstStyle/>
          <a:p>
            <a:r>
              <a:rPr lang="fr-FR" dirty="0">
                <a:effectLst/>
                <a:latin typeface="Helvetica Neue" panose="02000503000000020004" pitchFamily="2" charset="0"/>
              </a:rPr>
              <a:t>Structure de Glouton</a:t>
            </a:r>
            <a:endParaRPr lang="fr-FR" dirty="0"/>
          </a:p>
        </p:txBody>
      </p:sp>
      <p:sp>
        <p:nvSpPr>
          <p:cNvPr id="3" name="Espace réservé du contenu 2">
            <a:extLst>
              <a:ext uri="{FF2B5EF4-FFF2-40B4-BE49-F238E27FC236}">
                <a16:creationId xmlns:a16="http://schemas.microsoft.com/office/drawing/2014/main" id="{9309AAB1-1E67-60B5-8A7A-E78AB49DF561}"/>
              </a:ext>
            </a:extLst>
          </p:cNvPr>
          <p:cNvSpPr>
            <a:spLocks noGrp="1"/>
          </p:cNvSpPr>
          <p:nvPr>
            <p:ph idx="1"/>
          </p:nvPr>
        </p:nvSpPr>
        <p:spPr/>
        <p:txBody>
          <a:bodyPr>
            <a:normAutofit fontScale="55000" lnSpcReduction="20000"/>
          </a:bodyPr>
          <a:lstStyle/>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Le script commence par importer le module csv, qui est nécessaire pour lire les données du fichier CSV.</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get_actions</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fichier_csv</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est définie pour récupérer les données d'un fichier CSV. Elle lit le fichier ligne par ligne en utilisant le module csv, et pour chaque ligne, elle extrait le nom de l'action, son coût, son pourcentage de profit et son profit réel. Ces informations sont stockées dans un dictionnaire, où chaque clé correspond au nom de l'action et chaque valeur est une liste contenant les données de l'action.</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sort_actions_by_profit_percentage</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(actions) est utilisée pour trier les actions du dictionnaire par ordre décroissant de pourcentage de profit. Cela permet de mettre en avant les actions les plus rentables.</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get_invest</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sorted_actions</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sélectionne les actions les plus rentables jusqu'à ce que le coût total atteigne le budget maximal. Elle itère sur les actions triées par pourcentage de profit décroissant et les ajoute à une liste tant que le coût total reste inférieur ou égal au budget maximal. Cette liste contient les actions recommandées à investir, ainsi que le coût total d'investissement et le bénéfice total d'investissement.</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print_information</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invest</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affiche les informations sur l'investissement recommandé. Elle affiche les actions à choisir, le coût total et le bénéfice total d'investissement.</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principale main() coordonne l'exécution du programme. Elle appelle les différentes fonctions dans l'ordre approprié pour récupérer les actions, les trier, sélectionner les actions à investir et afficher les résultats.</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Enfin, le programme est exécuté en appelant la fonction main()</a:t>
            </a:r>
          </a:p>
          <a:p>
            <a:pPr marL="0" indent="0">
              <a:buNone/>
            </a:pPr>
            <a:endParaRPr lang="fr-FR" dirty="0"/>
          </a:p>
        </p:txBody>
      </p:sp>
    </p:spTree>
    <p:extLst>
      <p:ext uri="{BB962C8B-B14F-4D97-AF65-F5344CB8AC3E}">
        <p14:creationId xmlns:p14="http://schemas.microsoft.com/office/powerpoint/2010/main" val="414217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9C2804-1B7D-7B88-F9AE-5D1C4C59F71C}"/>
              </a:ext>
            </a:extLst>
          </p:cNvPr>
          <p:cNvSpPr>
            <a:spLocks noGrp="1"/>
          </p:cNvSpPr>
          <p:nvPr>
            <p:ph type="title"/>
          </p:nvPr>
        </p:nvSpPr>
        <p:spPr>
          <a:xfrm>
            <a:off x="1003851" y="0"/>
            <a:ext cx="10073023" cy="1043609"/>
          </a:xfrm>
        </p:spPr>
        <p:txBody>
          <a:bodyPr>
            <a:normAutofit/>
          </a:bodyPr>
          <a:lstStyle/>
          <a:p>
            <a:r>
              <a:rPr lang="fr-FR" dirty="0">
                <a:effectLst/>
                <a:latin typeface="Helvetica Neue" panose="02000503000000020004" pitchFamily="2" charset="0"/>
              </a:rPr>
              <a:t>Structure de Dynamique</a:t>
            </a:r>
            <a:endParaRPr lang="fr-FR" dirty="0"/>
          </a:p>
        </p:txBody>
      </p:sp>
      <p:sp>
        <p:nvSpPr>
          <p:cNvPr id="3" name="Espace réservé du contenu 2">
            <a:extLst>
              <a:ext uri="{FF2B5EF4-FFF2-40B4-BE49-F238E27FC236}">
                <a16:creationId xmlns:a16="http://schemas.microsoft.com/office/drawing/2014/main" id="{9309AAB1-1E67-60B5-8A7A-E78AB49DF561}"/>
              </a:ext>
            </a:extLst>
          </p:cNvPr>
          <p:cNvSpPr>
            <a:spLocks noGrp="1"/>
          </p:cNvSpPr>
          <p:nvPr>
            <p:ph idx="1"/>
          </p:nvPr>
        </p:nvSpPr>
        <p:spPr/>
        <p:txBody>
          <a:bodyPr>
            <a:normAutofit fontScale="55000" lnSpcReduction="20000"/>
          </a:bodyPr>
          <a:lstStyle/>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Le script commence par importer le module csv, qui est nécessaire pour lire les données du fichier CSV, et le module time pour mesurer le temps d'exécution.</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get_actions</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fichier_csv</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est définie pour récupérer les données d'un fichier CSV. Elle lit le fichier ligne par ligne en utilisant le module csv et extrait les informations sur les actions, notamment leur nom, leur coût et leur bénéfice. Ces informations sont stockées dans une liste d'actions.</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get_best_invest</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(actions,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max_cost</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est la partie centrale du code. Elle prend en entrée la liste des actions et le coût maximal autorisé. Cette fonction utilise une approche de programmation dynamique pour résoudre le problème de l'investissement optimal.</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crée une matrice pour stocker les résultats intermédiaires. Chaque cellule de la matrice représente le bénéfice maximal obtenu pour une certaine combinaison d'actions et de coûts.</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remplit la matrice en parcourant les actions et les coûts. Pour chaque cellule de la matrice, elle calcule le bénéfice maximal possible en comparant deux options : inclure l'action en cours ou ne pas l'inclure. Elle choisit l'option qui offre le bénéfice maximal.</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Une fois la matrice remplie, la fonction détermine la combinaison optimale d'actions en remontant dans la matrice à partir de la dernière cellule. Elle reconstruit la liste des actions recommandées, ainsi que le coût total et le bénéfice total d'investissement.</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print_information</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invest</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actions) est définie pour afficher les résultats de l'investissement optimal, notamment les actions recommandées, le coût total et le bénéfice total.</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principale main() coordonne l'exécution du programme. Elle appelle les différentes fonctions dans l'ordre approprié, mesure le temps d'exécution et affiche les résultats.</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Enfin, le programme est exécuté en appelant la fonction main().</a:t>
            </a:r>
          </a:p>
          <a:p>
            <a:pPr marL="0" indent="0">
              <a:buNone/>
            </a:pPr>
            <a:endParaRPr lang="fr-FR" dirty="0"/>
          </a:p>
        </p:txBody>
      </p:sp>
    </p:spTree>
    <p:extLst>
      <p:ext uri="{BB962C8B-B14F-4D97-AF65-F5344CB8AC3E}">
        <p14:creationId xmlns:p14="http://schemas.microsoft.com/office/powerpoint/2010/main" val="1356416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818873" y="554981"/>
            <a:ext cx="6383684" cy="1611750"/>
          </a:xfrm>
        </p:spPr>
        <p:txBody>
          <a:bodyPr>
            <a:normAutofit/>
          </a:bodyPr>
          <a:lstStyle/>
          <a:p>
            <a:r>
              <a:rPr lang="fr-FR">
                <a:effectLst/>
              </a:rPr>
              <a:t>Complexité des codes</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818872" y="2597426"/>
            <a:ext cx="5928596" cy="3536673"/>
          </a:xfrm>
        </p:spPr>
        <p:txBody>
          <a:bodyPr>
            <a:normAutofit/>
          </a:bodyPr>
          <a:lstStyle/>
          <a:p>
            <a:r>
              <a:rPr lang="fr-FR" err="1"/>
              <a:t>Bruteforce</a:t>
            </a:r>
            <a:endParaRPr lang="fr-FR"/>
          </a:p>
          <a:p>
            <a:r>
              <a:rPr lang="fr-FR"/>
              <a:t>Glouton</a:t>
            </a:r>
          </a:p>
          <a:p>
            <a:r>
              <a:rPr lang="fr-FR"/>
              <a:t>Dynamique</a:t>
            </a:r>
          </a:p>
          <a:p>
            <a:endParaRPr lang="fr-FR" dirty="0"/>
          </a:p>
        </p:txBody>
      </p:sp>
      <p:pic>
        <p:nvPicPr>
          <p:cNvPr id="4" name="Image 3">
            <a:extLst>
              <a:ext uri="{FF2B5EF4-FFF2-40B4-BE49-F238E27FC236}">
                <a16:creationId xmlns:a16="http://schemas.microsoft.com/office/drawing/2014/main" id="{3F301722-9C15-F7D7-0B22-264EB5EEAFAC}"/>
              </a:ext>
            </a:extLst>
          </p:cNvPr>
          <p:cNvPicPr>
            <a:picLocks noChangeAspect="1"/>
          </p:cNvPicPr>
          <p:nvPr/>
        </p:nvPicPr>
        <p:blipFill>
          <a:blip r:embed="rId2"/>
          <a:stretch>
            <a:fillRect/>
          </a:stretch>
        </p:blipFill>
        <p:spPr>
          <a:xfrm>
            <a:off x="5407487" y="1486826"/>
            <a:ext cx="6285070" cy="4855216"/>
          </a:xfrm>
          <a:prstGeom prst="rect">
            <a:avLst/>
          </a:prstGeom>
          <a:noFill/>
        </p:spPr>
      </p:pic>
    </p:spTree>
    <p:extLst>
      <p:ext uri="{BB962C8B-B14F-4D97-AF65-F5344CB8AC3E}">
        <p14:creationId xmlns:p14="http://schemas.microsoft.com/office/powerpoint/2010/main" val="2831509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600200" y="699591"/>
            <a:ext cx="9226826" cy="1470404"/>
          </a:xfrm>
        </p:spPr>
        <p:txBody>
          <a:bodyPr anchor="b">
            <a:normAutofit/>
          </a:bodyPr>
          <a:lstStyle/>
          <a:p>
            <a:r>
              <a:rPr lang="fr-FR" dirty="0" err="1">
                <a:effectLst/>
              </a:rPr>
              <a:t>Complexite</a:t>
            </a:r>
            <a:r>
              <a:rPr lang="fr-FR" dirty="0">
                <a:effectLst/>
              </a:rPr>
              <a:t> de </a:t>
            </a:r>
            <a:r>
              <a:rPr lang="fr-FR" dirty="0" err="1">
                <a:effectLst/>
              </a:rPr>
              <a:t>bruteforce</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1600200" y="2476499"/>
            <a:ext cx="7638168" cy="3614813"/>
          </a:xfrm>
        </p:spPr>
        <p:txBody>
          <a:bodyPr>
            <a:normAutofit/>
          </a:bodyPr>
          <a:lstStyle/>
          <a:p>
            <a:pPr>
              <a:lnSpc>
                <a:spcPct val="120000"/>
              </a:lnSpc>
            </a:pPr>
            <a:r>
              <a:rPr lang="fr-FR" sz="1600" b="0" i="0">
                <a:effectLst/>
              </a:rPr>
              <a:t>Bruteforce :</a:t>
            </a:r>
          </a:p>
          <a:p>
            <a:pPr>
              <a:lnSpc>
                <a:spcPct val="120000"/>
              </a:lnSpc>
              <a:buFont typeface="Arial" panose="020B0604020202020204" pitchFamily="34" charset="0"/>
              <a:buChar char="•"/>
            </a:pPr>
            <a:r>
              <a:rPr lang="fr-FR" sz="1600" b="0" i="0">
                <a:effectLst/>
              </a:rPr>
              <a:t>La complexité du bruteforce est généralement exponentielle, ce qui signifie qu'elle dépend de façon exponentielle de la taille de l'entrée. Dans le cas de l'investissement optimal, la complexité est de O(2^n), où n est le nombre d'actions disponibles. Cela est dû au fait que le bruteforce énumère toutes les combinaisons possibles d'actions pour trouver la meilleure solution.</a:t>
            </a:r>
          </a:p>
          <a:p>
            <a:pPr>
              <a:lnSpc>
                <a:spcPct val="120000"/>
              </a:lnSpc>
              <a:buFont typeface="Arial" panose="020B0604020202020204" pitchFamily="34" charset="0"/>
              <a:buChar char="•"/>
            </a:pPr>
            <a:r>
              <a:rPr lang="fr-FR" sz="1600" b="0" i="0">
                <a:effectLst/>
              </a:rPr>
              <a:t>Dans le pire des cas, lorsque le nombre d'actions est élevé, le bruteforce peut devenir très inefficace et nécessiter beaucoup de temps et de ressources pour trouver la solution optimale. Il devient rapidement impraticable pour des instances de taille importante.</a:t>
            </a:r>
          </a:p>
          <a:p>
            <a:pPr>
              <a:lnSpc>
                <a:spcPct val="120000"/>
              </a:lnSpc>
            </a:pPr>
            <a:endParaRPr lang="fr-FR" sz="1600"/>
          </a:p>
        </p:txBody>
      </p:sp>
    </p:spTree>
    <p:extLst>
      <p:ext uri="{BB962C8B-B14F-4D97-AF65-F5344CB8AC3E}">
        <p14:creationId xmlns:p14="http://schemas.microsoft.com/office/powerpoint/2010/main" val="3395289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600200" y="699591"/>
            <a:ext cx="7638168" cy="1470404"/>
          </a:xfrm>
        </p:spPr>
        <p:txBody>
          <a:bodyPr anchor="b">
            <a:normAutofit/>
          </a:bodyPr>
          <a:lstStyle/>
          <a:p>
            <a:r>
              <a:rPr lang="fr-FR" dirty="0" err="1">
                <a:effectLst/>
              </a:rPr>
              <a:t>Complexite</a:t>
            </a:r>
            <a:r>
              <a:rPr lang="fr-FR" dirty="0">
                <a:effectLst/>
              </a:rPr>
              <a:t> de Glouton</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1600200" y="2476499"/>
            <a:ext cx="7638168" cy="3614813"/>
          </a:xfrm>
        </p:spPr>
        <p:txBody>
          <a:bodyPr>
            <a:normAutofit/>
          </a:bodyPr>
          <a:lstStyle/>
          <a:p>
            <a:pPr>
              <a:lnSpc>
                <a:spcPct val="120000"/>
              </a:lnSpc>
              <a:buFont typeface="Arial" panose="020B0604020202020204" pitchFamily="34" charset="0"/>
              <a:buChar char="•"/>
            </a:pPr>
            <a:r>
              <a:rPr lang="fr-FR" sz="1600" b="0" i="0" dirty="0">
                <a:effectLst/>
              </a:rPr>
              <a:t>La complexité du glouton dépend du choix de la stratégie gloutonne utilisée pour prendre les décisions. Dans le cas de l'investissement optimal, la complexité est généralement linéaire, soit O(n log n), où n est le nombre d'actions disponibles.</a:t>
            </a:r>
          </a:p>
          <a:p>
            <a:pPr>
              <a:lnSpc>
                <a:spcPct val="120000"/>
              </a:lnSpc>
              <a:buFont typeface="Arial" panose="020B0604020202020204" pitchFamily="34" charset="0"/>
              <a:buChar char="•"/>
            </a:pPr>
            <a:r>
              <a:rPr lang="fr-FR" sz="1600" b="0" i="0" dirty="0">
                <a:effectLst/>
              </a:rPr>
              <a:t>Le glouton effectue des choix localement optimaux à chaque étape sans se soucier de l'impact global sur la solution finale. Il ne garantit pas de trouver la solution optimale dans tous les cas, mais peut donner une solution approximative dans de nombreux cas pratiques.</a:t>
            </a:r>
          </a:p>
          <a:p>
            <a:pPr>
              <a:lnSpc>
                <a:spcPct val="120000"/>
              </a:lnSpc>
              <a:buFont typeface="Arial" panose="020B0604020202020204" pitchFamily="34" charset="0"/>
              <a:buChar char="•"/>
            </a:pPr>
            <a:r>
              <a:rPr lang="fr-FR" sz="1600" b="0" i="0" dirty="0">
                <a:effectLst/>
              </a:rPr>
              <a:t>Comparé au </a:t>
            </a:r>
            <a:r>
              <a:rPr lang="fr-FR" sz="1600" b="0" i="0" dirty="0" err="1">
                <a:effectLst/>
              </a:rPr>
              <a:t>bruteforce</a:t>
            </a:r>
            <a:r>
              <a:rPr lang="fr-FR" sz="1600" b="0" i="0" dirty="0">
                <a:effectLst/>
              </a:rPr>
              <a:t>, le glouton est généralement plus rapide car il ne considère qu'une seule option à chaque étape, mais il peut donner une solution sous-optimale dans certains cas.</a:t>
            </a:r>
          </a:p>
        </p:txBody>
      </p:sp>
    </p:spTree>
    <p:extLst>
      <p:ext uri="{BB962C8B-B14F-4D97-AF65-F5344CB8AC3E}">
        <p14:creationId xmlns:p14="http://schemas.microsoft.com/office/powerpoint/2010/main" val="2252541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600200" y="699591"/>
            <a:ext cx="7638168" cy="1470404"/>
          </a:xfrm>
        </p:spPr>
        <p:txBody>
          <a:bodyPr anchor="b">
            <a:normAutofit/>
          </a:bodyPr>
          <a:lstStyle/>
          <a:p>
            <a:r>
              <a:rPr lang="fr-FR" dirty="0" err="1">
                <a:effectLst/>
              </a:rPr>
              <a:t>Complexite</a:t>
            </a:r>
            <a:r>
              <a:rPr lang="fr-FR" dirty="0">
                <a:effectLst/>
              </a:rPr>
              <a:t> de Glouton</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1600200" y="2476499"/>
            <a:ext cx="7638168" cy="3614813"/>
          </a:xfrm>
        </p:spPr>
        <p:txBody>
          <a:bodyPr>
            <a:normAutofit/>
          </a:bodyPr>
          <a:lstStyle/>
          <a:p>
            <a:pPr>
              <a:lnSpc>
                <a:spcPct val="120000"/>
              </a:lnSpc>
              <a:buFont typeface="Arial" panose="020B0604020202020204" pitchFamily="34" charset="0"/>
              <a:buChar char="•"/>
            </a:pPr>
            <a:r>
              <a:rPr lang="fr-FR" sz="1400" b="0" i="0" dirty="0">
                <a:effectLst/>
              </a:rPr>
              <a:t>La complexité de l'algorithme de programmation dynamique dépend de la taille du problème, c'est-à-dire du nombre d'actions et du coût maximal autorisé. Dans le cas de l'investissement optimal, la complexité est de O(n * </a:t>
            </a:r>
            <a:r>
              <a:rPr lang="fr-FR" sz="1400" b="0" i="0" dirty="0" err="1">
                <a:effectLst/>
              </a:rPr>
              <a:t>max_cost</a:t>
            </a:r>
            <a:r>
              <a:rPr lang="fr-FR" sz="1400" b="0" i="0" dirty="0">
                <a:effectLst/>
              </a:rPr>
              <a:t>), où n est le nombre d'actions et </a:t>
            </a:r>
            <a:r>
              <a:rPr lang="fr-FR" sz="1400" b="0" i="0" dirty="0" err="1">
                <a:effectLst/>
              </a:rPr>
              <a:t>max_cost</a:t>
            </a:r>
            <a:r>
              <a:rPr lang="fr-FR" sz="1400" b="0" i="0" dirty="0">
                <a:effectLst/>
              </a:rPr>
              <a:t> est le coût maximal autorisé.</a:t>
            </a:r>
          </a:p>
          <a:p>
            <a:pPr>
              <a:lnSpc>
                <a:spcPct val="120000"/>
              </a:lnSpc>
              <a:buFont typeface="Arial" panose="020B0604020202020204" pitchFamily="34" charset="0"/>
              <a:buChar char="•"/>
            </a:pPr>
            <a:r>
              <a:rPr lang="fr-FR" sz="1400" b="0" i="0" dirty="0">
                <a:effectLst/>
              </a:rPr>
              <a:t>L'algorithme de programmation dynamique résout le problème en utilisant une approche de calcul des résultats intermédiaires et en les utilisant pour résoudre des sous-problèmes plus petits. Il évite ainsi de recalculer les mêmes sous-problèmes plusieurs fois.</a:t>
            </a:r>
          </a:p>
          <a:p>
            <a:pPr>
              <a:lnSpc>
                <a:spcPct val="120000"/>
              </a:lnSpc>
              <a:buFont typeface="Arial" panose="020B0604020202020204" pitchFamily="34" charset="0"/>
              <a:buChar char="•"/>
            </a:pPr>
            <a:r>
              <a:rPr lang="fr-FR" sz="1400" b="0" i="0" dirty="0">
                <a:effectLst/>
              </a:rPr>
              <a:t>Comparé au </a:t>
            </a:r>
            <a:r>
              <a:rPr lang="fr-FR" sz="1400" b="0" i="0" dirty="0" err="1">
                <a:effectLst/>
              </a:rPr>
              <a:t>bruteforce</a:t>
            </a:r>
            <a:r>
              <a:rPr lang="fr-FR" sz="1400" b="0" i="0" dirty="0">
                <a:effectLst/>
              </a:rPr>
              <a:t>, l'algorithme de programmation dynamique est plus efficace car il évite les redondances et utilise les résultats déjà calculés. Il garantit de trouver la solution optimale, mais peut nécessiter plus de temps et de mémoire que le glouton.</a:t>
            </a:r>
          </a:p>
          <a:p>
            <a:pPr>
              <a:lnSpc>
                <a:spcPct val="120000"/>
              </a:lnSpc>
              <a:buFont typeface="Arial" panose="020B0604020202020204" pitchFamily="34" charset="0"/>
              <a:buChar char="•"/>
            </a:pPr>
            <a:endParaRPr lang="fr-FR" sz="1400" b="0" i="0" dirty="0">
              <a:effectLst/>
            </a:endParaRPr>
          </a:p>
        </p:txBody>
      </p:sp>
    </p:spTree>
    <p:extLst>
      <p:ext uri="{BB962C8B-B14F-4D97-AF65-F5344CB8AC3E}">
        <p14:creationId xmlns:p14="http://schemas.microsoft.com/office/powerpoint/2010/main" val="3610398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341782" y="154314"/>
            <a:ext cx="7285383" cy="612374"/>
          </a:xfrm>
        </p:spPr>
        <p:txBody>
          <a:bodyPr anchor="b">
            <a:normAutofit fontScale="90000"/>
          </a:bodyPr>
          <a:lstStyle/>
          <a:p>
            <a:r>
              <a:rPr lang="fr-FR" dirty="0">
                <a:effectLst/>
              </a:rPr>
              <a:t>Résumer</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1600199" y="874643"/>
            <a:ext cx="9680714" cy="5467399"/>
          </a:xfrm>
        </p:spPr>
        <p:txBody>
          <a:bodyPr>
            <a:normAutofit fontScale="62500" lnSpcReduction="20000"/>
          </a:bodyPr>
          <a:lstStyle/>
          <a:p>
            <a:pPr algn="l">
              <a:buFont typeface="+mj-lt"/>
              <a:buAutoNum type="arabicPeriod"/>
            </a:pPr>
            <a:r>
              <a:rPr lang="fr-FR" b="0" i="0" dirty="0">
                <a:effectLst/>
                <a:latin typeface="Söhne"/>
              </a:rPr>
              <a:t>Force brute (</a:t>
            </a:r>
            <a:r>
              <a:rPr lang="fr-FR" b="0" i="0" dirty="0" err="1">
                <a:effectLst/>
                <a:latin typeface="Söhne"/>
              </a:rPr>
              <a:t>bruteforce.py</a:t>
            </a:r>
            <a:r>
              <a:rPr lang="fr-FR" b="0" i="0" dirty="0">
                <a:effectLst/>
                <a:latin typeface="Söhne"/>
              </a:rPr>
              <a:t>) :</a:t>
            </a:r>
          </a:p>
          <a:p>
            <a:pPr marL="742950" lvl="1" indent="-285750" algn="l">
              <a:buFont typeface="+mj-lt"/>
              <a:buAutoNum type="arabicPeriod"/>
            </a:pPr>
            <a:r>
              <a:rPr lang="fr-FR" b="0" i="0" dirty="0">
                <a:effectLst/>
                <a:latin typeface="Söhne"/>
              </a:rPr>
              <a:t>L'algorithme de force brute consiste à énumérer toutes les combinaisons possibles d'actions et à calculer le coût et le bénéfice de chaque combinaison.</a:t>
            </a:r>
          </a:p>
          <a:p>
            <a:pPr marL="742950" lvl="1" indent="-285750" algn="l">
              <a:buFont typeface="+mj-lt"/>
              <a:buAutoNum type="arabicPeriod"/>
            </a:pPr>
            <a:r>
              <a:rPr lang="fr-FR" b="0" i="0" dirty="0">
                <a:effectLst/>
                <a:latin typeface="Söhne"/>
              </a:rPr>
              <a:t>La complexité de cet algorithme est exponentielle, car il examine toutes les combinaisons possibles. Pour n actions, la complexité est de l'ordre de O(2^n).</a:t>
            </a:r>
          </a:p>
          <a:p>
            <a:pPr marL="742950" lvl="1" indent="-285750" algn="l">
              <a:buFont typeface="+mj-lt"/>
              <a:buAutoNum type="arabicPeriod"/>
            </a:pPr>
            <a:r>
              <a:rPr lang="fr-FR" b="0" i="0" dirty="0">
                <a:effectLst/>
                <a:latin typeface="Söhne"/>
              </a:rPr>
              <a:t>Cette approche est simple à mettre en œuvre, mais elle devient rapidement inefficace lorsque le nombre d'actions augmente, en raison du temps d'exécution élevé.</a:t>
            </a:r>
          </a:p>
          <a:p>
            <a:pPr algn="l">
              <a:buFont typeface="+mj-lt"/>
              <a:buAutoNum type="arabicPeriod"/>
            </a:pPr>
            <a:r>
              <a:rPr lang="fr-FR" b="0" i="0" dirty="0">
                <a:effectLst/>
                <a:latin typeface="Söhne"/>
              </a:rPr>
              <a:t>Approche gloutonne (</a:t>
            </a:r>
            <a:r>
              <a:rPr lang="fr-FR" b="0" i="0" dirty="0" err="1">
                <a:effectLst/>
                <a:latin typeface="Söhne"/>
              </a:rPr>
              <a:t>optimized-glouton.py</a:t>
            </a:r>
            <a:r>
              <a:rPr lang="fr-FR" b="0" i="0" dirty="0">
                <a:effectLst/>
                <a:latin typeface="Söhne"/>
              </a:rPr>
              <a:t>) :</a:t>
            </a:r>
          </a:p>
          <a:p>
            <a:pPr marL="742950" lvl="1" indent="-285750" algn="l">
              <a:buFont typeface="+mj-lt"/>
              <a:buAutoNum type="arabicPeriod"/>
            </a:pPr>
            <a:r>
              <a:rPr lang="fr-FR" b="0" i="0" dirty="0">
                <a:effectLst/>
                <a:latin typeface="Söhne"/>
              </a:rPr>
              <a:t>L'approche gloutonne consiste à sélectionner à chaque étape l'action la plus rentable en fonction d'un critère de sélection spécifique, sans tenir compte de l'ensemble global des actions.</a:t>
            </a:r>
          </a:p>
          <a:p>
            <a:pPr marL="742950" lvl="1" indent="-285750" algn="l">
              <a:buFont typeface="+mj-lt"/>
              <a:buAutoNum type="arabicPeriod"/>
            </a:pPr>
            <a:r>
              <a:rPr lang="fr-FR" b="0" i="0" dirty="0">
                <a:effectLst/>
                <a:latin typeface="Söhne"/>
              </a:rPr>
              <a:t>Dans le script </a:t>
            </a:r>
            <a:r>
              <a:rPr lang="fr-FR" b="0" i="0" dirty="0" err="1">
                <a:effectLst/>
                <a:latin typeface="Söhne"/>
              </a:rPr>
              <a:t>optimized-glouton.py</a:t>
            </a:r>
            <a:r>
              <a:rPr lang="fr-FR" b="0" i="0" dirty="0">
                <a:effectLst/>
                <a:latin typeface="Söhne"/>
              </a:rPr>
              <a:t>, les actions sont triées par pourcentage de profit décroissant, puis sélectionnées séquentiellement jusqu'à ce que le coût total atteigne la limite spécifiée.</a:t>
            </a:r>
          </a:p>
          <a:p>
            <a:pPr marL="742950" lvl="1" indent="-285750" algn="l">
              <a:buFont typeface="+mj-lt"/>
              <a:buAutoNum type="arabicPeriod"/>
            </a:pPr>
            <a:r>
              <a:rPr lang="fr-FR" b="0" i="0" dirty="0">
                <a:effectLst/>
                <a:latin typeface="Söhne"/>
              </a:rPr>
              <a:t>La complexité de cet algorithme dépend principalement de la complexité de tri utilisée. Dans la plupart des cas, la complexité est de l'ordre de O(n log n), où n est le nombre d'actions.</a:t>
            </a:r>
          </a:p>
          <a:p>
            <a:pPr algn="l">
              <a:buFont typeface="+mj-lt"/>
              <a:buAutoNum type="arabicPeriod"/>
            </a:pPr>
            <a:r>
              <a:rPr lang="fr-FR" b="0" i="0" dirty="0">
                <a:effectLst/>
                <a:latin typeface="Söhne"/>
              </a:rPr>
              <a:t>Programmation dynamique (</a:t>
            </a:r>
            <a:r>
              <a:rPr lang="fr-FR" b="0" i="0" dirty="0" err="1">
                <a:effectLst/>
                <a:latin typeface="Söhne"/>
              </a:rPr>
              <a:t>optimized-dynamic.py</a:t>
            </a:r>
            <a:r>
              <a:rPr lang="fr-FR" b="0" i="0" dirty="0">
                <a:effectLst/>
                <a:latin typeface="Söhne"/>
              </a:rPr>
              <a:t>) :</a:t>
            </a:r>
          </a:p>
          <a:p>
            <a:pPr marL="742950" lvl="1" indent="-285750" algn="l">
              <a:buFont typeface="+mj-lt"/>
              <a:buAutoNum type="arabicPeriod"/>
            </a:pPr>
            <a:r>
              <a:rPr lang="fr-FR" b="0" i="0" dirty="0">
                <a:effectLst/>
                <a:latin typeface="Söhne"/>
              </a:rPr>
              <a:t>La programmation dynamique consiste à résoudre un problème en le divisant en sous-problèmes plus petits, puis en combinant les solutions des sous-problèmes pour obtenir la solution globale.</a:t>
            </a:r>
          </a:p>
          <a:p>
            <a:pPr marL="742950" lvl="1" indent="-285750" algn="l">
              <a:buFont typeface="+mj-lt"/>
              <a:buAutoNum type="arabicPeriod"/>
            </a:pPr>
            <a:r>
              <a:rPr lang="fr-FR" b="0" i="0" dirty="0">
                <a:effectLst/>
                <a:latin typeface="Söhne"/>
              </a:rPr>
              <a:t>Dans le script </a:t>
            </a:r>
            <a:r>
              <a:rPr lang="fr-FR" b="0" i="0" dirty="0" err="1">
                <a:effectLst/>
                <a:latin typeface="Söhne"/>
              </a:rPr>
              <a:t>optimized-dynamic.py</a:t>
            </a:r>
            <a:r>
              <a:rPr lang="fr-FR" b="0" i="0" dirty="0">
                <a:effectLst/>
                <a:latin typeface="Söhne"/>
              </a:rPr>
              <a:t>, l'algorithme utilise une approche de programmation dynamique pour trouver l'investissement optimal. Il utilise une matrice de mémoire pour stocker les résultats intermédiaires et éviter les calculs redondants.</a:t>
            </a:r>
          </a:p>
          <a:p>
            <a:pPr marL="742950" lvl="1" indent="-285750" algn="l">
              <a:buFont typeface="+mj-lt"/>
              <a:buAutoNum type="arabicPeriod"/>
            </a:pPr>
            <a:r>
              <a:rPr lang="fr-FR" b="0" i="0" dirty="0">
                <a:effectLst/>
                <a:latin typeface="Söhne"/>
              </a:rPr>
              <a:t>La complexité de cet algorithme dépend du nombre d'actions (n) et du coût maximal d'investissement (</a:t>
            </a:r>
            <a:r>
              <a:rPr lang="fr-FR" b="0" i="0" dirty="0" err="1">
                <a:effectLst/>
                <a:latin typeface="Söhne"/>
              </a:rPr>
              <a:t>max_cost</a:t>
            </a:r>
            <a:r>
              <a:rPr lang="fr-FR" b="0" i="0" dirty="0">
                <a:effectLst/>
                <a:latin typeface="Söhne"/>
              </a:rPr>
              <a:t>). Dans la plupart des cas, la complexité est de l'ordre de O(n * </a:t>
            </a:r>
            <a:r>
              <a:rPr lang="fr-FR" b="0" i="0" dirty="0" err="1">
                <a:effectLst/>
                <a:latin typeface="Söhne"/>
              </a:rPr>
              <a:t>max_cost</a:t>
            </a:r>
            <a:r>
              <a:rPr lang="fr-FR" b="0" i="0" dirty="0">
                <a:effectLst/>
                <a:latin typeface="Söhne"/>
              </a:rPr>
              <a:t>).</a:t>
            </a:r>
          </a:p>
          <a:p>
            <a:pPr marL="0" indent="0">
              <a:buNone/>
            </a:pPr>
            <a:endParaRPr lang="fr-FR" sz="1400" b="0" i="0" dirty="0">
              <a:effectLst/>
            </a:endParaRPr>
          </a:p>
        </p:txBody>
      </p:sp>
    </p:spTree>
    <p:extLst>
      <p:ext uri="{BB962C8B-B14F-4D97-AF65-F5344CB8AC3E}">
        <p14:creationId xmlns:p14="http://schemas.microsoft.com/office/powerpoint/2010/main" val="2801827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341782" y="154314"/>
            <a:ext cx="7285383" cy="612374"/>
          </a:xfrm>
        </p:spPr>
        <p:txBody>
          <a:bodyPr anchor="b">
            <a:normAutofit fontScale="90000"/>
          </a:bodyPr>
          <a:lstStyle/>
          <a:p>
            <a:r>
              <a:rPr lang="fr-FR" dirty="0">
                <a:effectLst/>
              </a:rPr>
              <a:t>Résumer</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1600199" y="874643"/>
            <a:ext cx="9680714" cy="5467399"/>
          </a:xfrm>
        </p:spPr>
        <p:txBody>
          <a:bodyPr>
            <a:normAutofit/>
          </a:bodyPr>
          <a:lstStyle/>
          <a:p>
            <a:pPr algn="l"/>
            <a:r>
              <a:rPr lang="fr-FR" b="0" i="0" dirty="0">
                <a:effectLst/>
                <a:latin typeface="Söhne"/>
              </a:rPr>
              <a:t>Comparaison des algorithmes :</a:t>
            </a:r>
          </a:p>
          <a:p>
            <a:pPr algn="l">
              <a:buFont typeface="Arial" panose="020B0604020202020204" pitchFamily="34" charset="0"/>
              <a:buChar char="•"/>
            </a:pPr>
            <a:r>
              <a:rPr lang="fr-FR" b="0" i="0" dirty="0">
                <a:effectLst/>
                <a:latin typeface="Söhne"/>
              </a:rPr>
              <a:t>La force brute est l'approche la plus simple à comprendre et à mettre en œuvre, mais elle devient rapidement inefficace pour les grands ensembles de données en raison de sa complexité exponentielle.</a:t>
            </a:r>
          </a:p>
          <a:p>
            <a:pPr algn="l">
              <a:buFont typeface="Arial" panose="020B0604020202020204" pitchFamily="34" charset="0"/>
              <a:buChar char="•"/>
            </a:pPr>
            <a:r>
              <a:rPr lang="fr-FR" b="0" i="0" dirty="0">
                <a:effectLst/>
                <a:latin typeface="Söhne"/>
              </a:rPr>
              <a:t>L'approche gloutonne est plus efficace que la force brute, mais elle ne garantit pas toujours la solution optimale et peut donner des résultats sous-optimaux dans certains cas.</a:t>
            </a:r>
          </a:p>
          <a:p>
            <a:pPr algn="l">
              <a:buFont typeface="Arial" panose="020B0604020202020204" pitchFamily="34" charset="0"/>
              <a:buChar char="•"/>
            </a:pPr>
            <a:r>
              <a:rPr lang="fr-FR" b="0" i="0" dirty="0">
                <a:effectLst/>
                <a:latin typeface="Söhne"/>
              </a:rPr>
              <a:t>La programmation dynamique est l'approche la plus efficace en termes de temps d'exécution, garantissant la solution optimale. Cependant, sa complexité dépend du nombre d'actions et du coût maximal d'investissement.</a:t>
            </a:r>
            <a:br>
              <a:rPr lang="fr-FR" dirty="0"/>
            </a:br>
            <a:endParaRPr lang="fr-FR" sz="1400" b="0" i="0" dirty="0">
              <a:effectLst/>
            </a:endParaRPr>
          </a:p>
        </p:txBody>
      </p:sp>
    </p:spTree>
    <p:extLst>
      <p:ext uri="{BB962C8B-B14F-4D97-AF65-F5344CB8AC3E}">
        <p14:creationId xmlns:p14="http://schemas.microsoft.com/office/powerpoint/2010/main" val="925863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341782" y="154314"/>
            <a:ext cx="7285383" cy="612374"/>
          </a:xfrm>
        </p:spPr>
        <p:txBody>
          <a:bodyPr anchor="b">
            <a:normAutofit fontScale="90000"/>
          </a:bodyPr>
          <a:lstStyle/>
          <a:p>
            <a:r>
              <a:rPr lang="fr-FR" dirty="0">
                <a:effectLst/>
              </a:rPr>
              <a:t>Résumer</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1600199" y="874643"/>
            <a:ext cx="9680714" cy="5467399"/>
          </a:xfrm>
        </p:spPr>
        <p:txBody>
          <a:bodyPr>
            <a:normAutofit fontScale="92500"/>
          </a:bodyPr>
          <a:lstStyle/>
          <a:p>
            <a:pPr algn="l"/>
            <a:r>
              <a:rPr lang="fr-FR" b="0" i="0" dirty="0">
                <a:effectLst/>
                <a:latin typeface="Söhne"/>
              </a:rPr>
              <a:t>Comparaison avec les pires cas d'utilisation de chaque script :</a:t>
            </a:r>
          </a:p>
          <a:p>
            <a:pPr algn="l">
              <a:buFont typeface="Arial" panose="020B0604020202020204" pitchFamily="34" charset="0"/>
              <a:buChar char="•"/>
            </a:pPr>
            <a:r>
              <a:rPr lang="fr-FR" b="0" i="0" dirty="0">
                <a:effectLst/>
                <a:latin typeface="Söhne"/>
              </a:rPr>
              <a:t>Le pire cas d'utilisation du script </a:t>
            </a:r>
            <a:r>
              <a:rPr lang="fr-FR" b="0" i="0" dirty="0" err="1">
                <a:effectLst/>
                <a:latin typeface="Söhne"/>
              </a:rPr>
              <a:t>bruteforce.py</a:t>
            </a:r>
            <a:r>
              <a:rPr lang="fr-FR" b="0" i="0" dirty="0">
                <a:effectLst/>
                <a:latin typeface="Söhne"/>
              </a:rPr>
              <a:t> se produit lorsque le nombre d'actions est très élevé. Dans ce cas, le script doit énumérer toutes les combinaisons possibles d'actions, ce qui peut conduire à une explosion combinatoire et rendre le script extrêmement lent.</a:t>
            </a:r>
          </a:p>
          <a:p>
            <a:pPr algn="l">
              <a:buFont typeface="Arial" panose="020B0604020202020204" pitchFamily="34" charset="0"/>
              <a:buChar char="•"/>
            </a:pPr>
            <a:r>
              <a:rPr lang="fr-FR" b="0" i="0" dirty="0">
                <a:effectLst/>
                <a:latin typeface="Söhne"/>
              </a:rPr>
              <a:t>Le pire cas d'utilisation du script </a:t>
            </a:r>
            <a:r>
              <a:rPr lang="fr-FR" b="0" i="0" dirty="0" err="1">
                <a:effectLst/>
                <a:latin typeface="Söhne"/>
              </a:rPr>
              <a:t>optimized-glouton.py</a:t>
            </a:r>
            <a:r>
              <a:rPr lang="fr-FR" b="0" i="0" dirty="0">
                <a:effectLst/>
                <a:latin typeface="Söhne"/>
              </a:rPr>
              <a:t> se produit lorsque les actions ne sont pas triées dans l'ordre décroissant du pourcentage de profit. Cela peut entraîner une sélection d'actions sous-optimales et un résultat non optimal.</a:t>
            </a:r>
          </a:p>
          <a:p>
            <a:pPr algn="l">
              <a:buFont typeface="Arial" panose="020B0604020202020204" pitchFamily="34" charset="0"/>
              <a:buChar char="•"/>
            </a:pPr>
            <a:r>
              <a:rPr lang="fr-FR" b="0" i="0" dirty="0">
                <a:effectLst/>
                <a:latin typeface="Söhne"/>
              </a:rPr>
              <a:t>Le pire cas d'utilisation du script </a:t>
            </a:r>
            <a:r>
              <a:rPr lang="fr-FR" b="0" i="0" dirty="0" err="1">
                <a:effectLst/>
                <a:latin typeface="Söhne"/>
              </a:rPr>
              <a:t>optimized-dynamic.py</a:t>
            </a:r>
            <a:r>
              <a:rPr lang="fr-FR" b="0" i="0" dirty="0">
                <a:effectLst/>
                <a:latin typeface="Söhne"/>
              </a:rPr>
              <a:t> se produit lorsque le coût maximal d'investissement (</a:t>
            </a:r>
            <a:r>
              <a:rPr lang="fr-FR" b="0" i="0" dirty="0" err="1">
                <a:effectLst/>
                <a:latin typeface="Söhne"/>
              </a:rPr>
              <a:t>max_cost</a:t>
            </a:r>
            <a:r>
              <a:rPr lang="fr-FR" b="0" i="0" dirty="0">
                <a:effectLst/>
                <a:latin typeface="Söhne"/>
              </a:rPr>
              <a:t>) est très élevé. Cela peut entraîner un nombre élevé d'itérations et un temps d'exécution plus long en raison de la complexité de l'algorithme dynamique.</a:t>
            </a:r>
          </a:p>
          <a:p>
            <a:pPr marL="0" indent="0" algn="l">
              <a:buNone/>
            </a:pPr>
            <a:br>
              <a:rPr lang="fr-FR" dirty="0"/>
            </a:br>
            <a:endParaRPr lang="fr-FR" sz="1400" b="0" i="0" dirty="0">
              <a:effectLst/>
            </a:endParaRPr>
          </a:p>
        </p:txBody>
      </p:sp>
    </p:spTree>
    <p:extLst>
      <p:ext uri="{BB962C8B-B14F-4D97-AF65-F5344CB8AC3E}">
        <p14:creationId xmlns:p14="http://schemas.microsoft.com/office/powerpoint/2010/main" val="809967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96F811-73D0-27CE-14B4-D34A66F2BF8E}"/>
              </a:ext>
            </a:extLst>
          </p:cNvPr>
          <p:cNvSpPr>
            <a:spLocks noGrp="1"/>
          </p:cNvSpPr>
          <p:nvPr>
            <p:ph type="title"/>
          </p:nvPr>
        </p:nvSpPr>
        <p:spPr>
          <a:xfrm>
            <a:off x="800100" y="395926"/>
            <a:ext cx="10535235" cy="1065229"/>
          </a:xfrm>
        </p:spPr>
        <p:txBody>
          <a:bodyPr anchor="ctr">
            <a:normAutofit/>
          </a:bodyPr>
          <a:lstStyle/>
          <a:p>
            <a:pPr>
              <a:lnSpc>
                <a:spcPct val="110000"/>
              </a:lnSpc>
            </a:pPr>
            <a:r>
              <a:rPr lang="fr-FR" sz="2700">
                <a:effectLst/>
              </a:rPr>
              <a:t>Présentation des algorithmes</a:t>
            </a:r>
            <a:br>
              <a:rPr lang="fr-FR" sz="2700">
                <a:effectLst/>
              </a:rPr>
            </a:br>
            <a:endParaRPr lang="fr-FR" sz="2700"/>
          </a:p>
        </p:txBody>
      </p:sp>
      <p:sp>
        <p:nvSpPr>
          <p:cNvPr id="3" name="Espace réservé du contenu 2">
            <a:extLst>
              <a:ext uri="{FF2B5EF4-FFF2-40B4-BE49-F238E27FC236}">
                <a16:creationId xmlns:a16="http://schemas.microsoft.com/office/drawing/2014/main" id="{AEF43E5D-6720-F396-86B9-B53A05C0ACB9}"/>
              </a:ext>
            </a:extLst>
          </p:cNvPr>
          <p:cNvSpPr>
            <a:spLocks noGrp="1"/>
          </p:cNvSpPr>
          <p:nvPr>
            <p:ph idx="1"/>
          </p:nvPr>
        </p:nvSpPr>
        <p:spPr>
          <a:xfrm>
            <a:off x="2379518" y="2329520"/>
            <a:ext cx="7635851" cy="3118780"/>
          </a:xfrm>
        </p:spPr>
        <p:txBody>
          <a:bodyPr anchor="ctr">
            <a:normAutofit/>
          </a:bodyPr>
          <a:lstStyle/>
          <a:p>
            <a:r>
              <a:rPr lang="fr-FR" dirty="0" err="1">
                <a:solidFill>
                  <a:srgbClr val="000000"/>
                </a:solidFill>
              </a:rPr>
              <a:t>Bruteforce</a:t>
            </a:r>
            <a:endParaRPr lang="fr-FR" dirty="0">
              <a:solidFill>
                <a:srgbClr val="000000"/>
              </a:solidFill>
            </a:endParaRPr>
          </a:p>
          <a:p>
            <a:r>
              <a:rPr lang="fr-FR" dirty="0">
                <a:solidFill>
                  <a:srgbClr val="000000"/>
                </a:solidFill>
              </a:rPr>
              <a:t>Glouton</a:t>
            </a:r>
          </a:p>
          <a:p>
            <a:r>
              <a:rPr lang="fr-FR" dirty="0">
                <a:solidFill>
                  <a:srgbClr val="000000"/>
                </a:solidFill>
              </a:rPr>
              <a:t>Dynamique</a:t>
            </a:r>
          </a:p>
        </p:txBody>
      </p:sp>
    </p:spTree>
    <p:extLst>
      <p:ext uri="{BB962C8B-B14F-4D97-AF65-F5344CB8AC3E}">
        <p14:creationId xmlns:p14="http://schemas.microsoft.com/office/powerpoint/2010/main" val="1687277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341782" y="154314"/>
            <a:ext cx="7285383" cy="612374"/>
          </a:xfrm>
        </p:spPr>
        <p:txBody>
          <a:bodyPr anchor="b">
            <a:normAutofit fontScale="90000"/>
          </a:bodyPr>
          <a:lstStyle/>
          <a:p>
            <a:r>
              <a:rPr lang="fr-FR" dirty="0">
                <a:effectLst/>
              </a:rPr>
              <a:t>Résumer</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1600199" y="874643"/>
            <a:ext cx="9680714" cy="5467399"/>
          </a:xfrm>
        </p:spPr>
        <p:txBody>
          <a:bodyPr>
            <a:normAutofit fontScale="92500" lnSpcReduction="10000"/>
          </a:bodyPr>
          <a:lstStyle/>
          <a:p>
            <a:pPr algn="l"/>
            <a:r>
              <a:rPr lang="fr-FR" b="0" i="0" dirty="0">
                <a:effectLst/>
                <a:latin typeface="Söhne"/>
              </a:rPr>
              <a:t>Explication des failles :</a:t>
            </a:r>
          </a:p>
          <a:p>
            <a:pPr algn="l">
              <a:buFont typeface="Arial" panose="020B0604020202020204" pitchFamily="34" charset="0"/>
              <a:buChar char="•"/>
            </a:pPr>
            <a:r>
              <a:rPr lang="fr-FR" b="0" i="0" dirty="0">
                <a:effectLst/>
                <a:latin typeface="Söhne"/>
              </a:rPr>
              <a:t>Les scripts présentés (</a:t>
            </a:r>
            <a:r>
              <a:rPr lang="fr-FR" b="0" i="0" dirty="0" err="1">
                <a:effectLst/>
                <a:latin typeface="Söhne"/>
              </a:rPr>
              <a:t>bruteforce.py</a:t>
            </a:r>
            <a:r>
              <a:rPr lang="fr-FR" b="0" i="0" dirty="0">
                <a:effectLst/>
                <a:latin typeface="Söhne"/>
              </a:rPr>
              <a:t>, </a:t>
            </a:r>
            <a:r>
              <a:rPr lang="fr-FR" b="0" i="0" dirty="0" err="1">
                <a:effectLst/>
                <a:latin typeface="Söhne"/>
              </a:rPr>
              <a:t>optimized-dynamic.py</a:t>
            </a:r>
            <a:r>
              <a:rPr lang="fr-FR" b="0" i="0" dirty="0">
                <a:effectLst/>
                <a:latin typeface="Söhne"/>
              </a:rPr>
              <a:t>, </a:t>
            </a:r>
            <a:r>
              <a:rPr lang="fr-FR" b="0" i="0" dirty="0" err="1">
                <a:effectLst/>
                <a:latin typeface="Söhne"/>
              </a:rPr>
              <a:t>optimized-glouton.py</a:t>
            </a:r>
            <a:r>
              <a:rPr lang="fr-FR" b="0" i="0" dirty="0">
                <a:effectLst/>
                <a:latin typeface="Söhne"/>
              </a:rPr>
              <a:t>) sont conçus pour résoudre le problème d'optimisation de l'investissement en sélectionnant les actions les plus rentables dans une limite de coût. Cependant, ils peuvent présenter certaines failles :</a:t>
            </a:r>
          </a:p>
          <a:p>
            <a:pPr marL="742950" lvl="1" indent="-285750" algn="l">
              <a:buFont typeface="Arial" panose="020B0604020202020204" pitchFamily="34" charset="0"/>
              <a:buChar char="•"/>
            </a:pPr>
            <a:r>
              <a:rPr lang="fr-FR" b="0" i="0" dirty="0">
                <a:effectLst/>
                <a:latin typeface="Söhne"/>
              </a:rPr>
              <a:t>Temps d'exécution élevé pour le script </a:t>
            </a:r>
            <a:r>
              <a:rPr lang="fr-FR" b="0" i="0" dirty="0" err="1">
                <a:effectLst/>
                <a:latin typeface="Söhne"/>
              </a:rPr>
              <a:t>bruteforce.py</a:t>
            </a:r>
            <a:r>
              <a:rPr lang="fr-FR" b="0" i="0" dirty="0">
                <a:effectLst/>
                <a:latin typeface="Söhne"/>
              </a:rPr>
              <a:t> : Ce script utilise une approche de force brute qui énumère toutes les combinaisons possibles d'actions. Dans le pire des cas, cela peut conduire à une explosion combinatoire et rendre le script très lent pour un grand nombre d'actions.</a:t>
            </a:r>
          </a:p>
          <a:p>
            <a:pPr marL="742950" lvl="1" indent="-285750" algn="l">
              <a:buFont typeface="Arial" panose="020B0604020202020204" pitchFamily="34" charset="0"/>
              <a:buChar char="•"/>
            </a:pPr>
            <a:r>
              <a:rPr lang="fr-FR" b="0" i="0" dirty="0">
                <a:effectLst/>
                <a:latin typeface="Söhne"/>
              </a:rPr>
              <a:t>Résultat non optimal pour le script </a:t>
            </a:r>
            <a:r>
              <a:rPr lang="fr-FR" b="0" i="0" dirty="0" err="1">
                <a:effectLst/>
                <a:latin typeface="Söhne"/>
              </a:rPr>
              <a:t>optimized-glouton.py</a:t>
            </a:r>
            <a:r>
              <a:rPr lang="fr-FR" b="0" i="0" dirty="0">
                <a:effectLst/>
                <a:latin typeface="Söhne"/>
              </a:rPr>
              <a:t> : L'approche gloutonne utilisée dans ce script sélectionne les actions les plus rentables à chaque étape sans considérer l'ensemble global des actions. Cela peut conduire à une solution localement optimale mais pas nécessairement à la meilleure solution globale. Dans certains cas, le script peut ne pas trouver la solution optimale pour un problème donné.</a:t>
            </a:r>
          </a:p>
          <a:p>
            <a:pPr marL="742950" lvl="1" indent="-285750" algn="l">
              <a:buFont typeface="Arial" panose="020B0604020202020204" pitchFamily="34" charset="0"/>
              <a:buChar char="•"/>
            </a:pPr>
            <a:r>
              <a:rPr lang="fr-FR" b="0" i="0" dirty="0">
                <a:effectLst/>
                <a:latin typeface="Söhne"/>
              </a:rPr>
              <a:t>Limitation de la taille du budget dans les scripts : Les scripts supposent un budget maximal (</a:t>
            </a:r>
            <a:r>
              <a:rPr lang="fr-FR" b="0" i="0" dirty="0" err="1">
                <a:effectLst/>
                <a:latin typeface="Söhne"/>
              </a:rPr>
              <a:t>max_cost</a:t>
            </a:r>
            <a:r>
              <a:rPr lang="fr-FR" b="0" i="0" dirty="0">
                <a:effectLst/>
                <a:latin typeface="Söhne"/>
              </a:rPr>
              <a:t>) prédéfini. Si ce budget est insuffisant pour obtenir des bénéfices optimaux, les scripts peuvent recommander des actions sous-optimale</a:t>
            </a:r>
          </a:p>
          <a:p>
            <a:pPr algn="l">
              <a:buFont typeface="Arial" panose="020B0604020202020204" pitchFamily="34" charset="0"/>
              <a:buChar char="•"/>
            </a:pPr>
            <a:endParaRPr lang="fr-FR" sz="1400" b="0" i="0" dirty="0">
              <a:effectLst/>
            </a:endParaRPr>
          </a:p>
        </p:txBody>
      </p:sp>
    </p:spTree>
    <p:extLst>
      <p:ext uri="{BB962C8B-B14F-4D97-AF65-F5344CB8AC3E}">
        <p14:creationId xmlns:p14="http://schemas.microsoft.com/office/powerpoint/2010/main" val="2109312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341782" y="154314"/>
            <a:ext cx="7285383" cy="612374"/>
          </a:xfrm>
        </p:spPr>
        <p:txBody>
          <a:bodyPr anchor="b">
            <a:normAutofit fontScale="90000"/>
          </a:bodyPr>
          <a:lstStyle/>
          <a:p>
            <a:r>
              <a:rPr lang="fr-FR" dirty="0">
                <a:effectLst/>
              </a:rPr>
              <a:t>Résumer</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884583" y="874643"/>
            <a:ext cx="10396330" cy="5098774"/>
          </a:xfrm>
        </p:spPr>
        <p:txBody>
          <a:bodyPr>
            <a:normAutofit/>
          </a:bodyPr>
          <a:lstStyle/>
          <a:p>
            <a:pPr algn="l"/>
            <a:r>
              <a:rPr lang="fr-FR" sz="1600" b="0" i="0" dirty="0">
                <a:effectLst/>
                <a:latin typeface="Söhne"/>
              </a:rPr>
              <a:t>Comparaison avec les pires cas d'utilisation de chaque script :</a:t>
            </a:r>
          </a:p>
          <a:p>
            <a:pPr algn="l">
              <a:buFont typeface="Arial" panose="020B0604020202020204" pitchFamily="34" charset="0"/>
              <a:buChar char="•"/>
            </a:pPr>
            <a:r>
              <a:rPr lang="fr-FR" sz="1600" b="0" i="0" dirty="0">
                <a:effectLst/>
                <a:latin typeface="Söhne"/>
              </a:rPr>
              <a:t>Le pire cas d'utilisation du script </a:t>
            </a:r>
            <a:r>
              <a:rPr lang="fr-FR" sz="1600" b="0" i="0" dirty="0" err="1">
                <a:effectLst/>
                <a:latin typeface="Söhne"/>
              </a:rPr>
              <a:t>bruteforce.py</a:t>
            </a:r>
            <a:r>
              <a:rPr lang="fr-FR" sz="1600" b="0" i="0" dirty="0">
                <a:effectLst/>
                <a:latin typeface="Söhne"/>
              </a:rPr>
              <a:t> se produit lorsque le nombre d'actions est très élevé. Dans ce cas, le script doit énumérer toutes les combinaisons possibles d'actions, ce qui peut conduire à une explosion combinatoire et rendre le script extrêmement lent.</a:t>
            </a:r>
          </a:p>
          <a:p>
            <a:pPr algn="l">
              <a:buFont typeface="Arial" panose="020B0604020202020204" pitchFamily="34" charset="0"/>
              <a:buChar char="•"/>
            </a:pPr>
            <a:r>
              <a:rPr lang="fr-FR" sz="1600" b="0" i="0" dirty="0">
                <a:effectLst/>
                <a:latin typeface="Söhne"/>
              </a:rPr>
              <a:t>Le pire cas d'utilisation du script </a:t>
            </a:r>
            <a:r>
              <a:rPr lang="fr-FR" sz="1600" b="0" i="0" dirty="0" err="1">
                <a:effectLst/>
                <a:latin typeface="Söhne"/>
              </a:rPr>
              <a:t>optimized-glouton.py</a:t>
            </a:r>
            <a:r>
              <a:rPr lang="fr-FR" sz="1600" b="0" i="0" dirty="0">
                <a:effectLst/>
                <a:latin typeface="Söhne"/>
              </a:rPr>
              <a:t> se produit lorsque les actions ne sont pas triées dans l'ordre décroissant du pourcentage de profit. Cela peut entraîner une sélection d'actions sous-optimales et un résultat non optimal.</a:t>
            </a:r>
          </a:p>
          <a:p>
            <a:pPr algn="l">
              <a:buFont typeface="Arial" panose="020B0604020202020204" pitchFamily="34" charset="0"/>
              <a:buChar char="•"/>
            </a:pPr>
            <a:r>
              <a:rPr lang="fr-FR" sz="1600" b="0" i="0" dirty="0">
                <a:effectLst/>
                <a:latin typeface="Söhne"/>
              </a:rPr>
              <a:t>Le pire cas d'utilisation du script </a:t>
            </a:r>
            <a:r>
              <a:rPr lang="fr-FR" sz="1600" b="0" i="0" dirty="0" err="1">
                <a:effectLst/>
                <a:latin typeface="Söhne"/>
              </a:rPr>
              <a:t>optimized-dynamic.py</a:t>
            </a:r>
            <a:r>
              <a:rPr lang="fr-FR" sz="1600" b="0" i="0" dirty="0">
                <a:effectLst/>
                <a:latin typeface="Söhne"/>
              </a:rPr>
              <a:t> se produit lorsque le coût maximal d'investissement (</a:t>
            </a:r>
            <a:r>
              <a:rPr lang="fr-FR" sz="1600" b="0" i="0" dirty="0" err="1">
                <a:effectLst/>
                <a:latin typeface="Söhne"/>
              </a:rPr>
              <a:t>max_cost</a:t>
            </a:r>
            <a:r>
              <a:rPr lang="fr-FR" sz="1600" b="0" i="0" dirty="0">
                <a:effectLst/>
                <a:latin typeface="Söhne"/>
              </a:rPr>
              <a:t>) est très élevé. Cela peut entraîner un nombre élevé d'itérations et un temps d'exécution plus long en raison de la complexité de l'algorithme dynamique.</a:t>
            </a:r>
          </a:p>
          <a:p>
            <a:pPr algn="l">
              <a:buFont typeface="Arial" panose="020B0604020202020204" pitchFamily="34" charset="0"/>
              <a:buChar char="•"/>
            </a:pPr>
            <a:endParaRPr lang="fr-FR" sz="1400" b="0" i="0" dirty="0">
              <a:effectLst/>
            </a:endParaRPr>
          </a:p>
        </p:txBody>
      </p:sp>
    </p:spTree>
    <p:extLst>
      <p:ext uri="{BB962C8B-B14F-4D97-AF65-F5344CB8AC3E}">
        <p14:creationId xmlns:p14="http://schemas.microsoft.com/office/powerpoint/2010/main" val="1548665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341782" y="154314"/>
            <a:ext cx="7285383" cy="612374"/>
          </a:xfrm>
        </p:spPr>
        <p:txBody>
          <a:bodyPr anchor="b">
            <a:normAutofit fontScale="90000"/>
          </a:bodyPr>
          <a:lstStyle/>
          <a:p>
            <a:r>
              <a:rPr lang="fr-FR" dirty="0">
                <a:effectLst/>
              </a:rPr>
              <a:t>Résumer</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884583" y="874643"/>
            <a:ext cx="10396330" cy="5098774"/>
          </a:xfrm>
        </p:spPr>
        <p:txBody>
          <a:bodyPr>
            <a:normAutofit fontScale="92500" lnSpcReduction="10000"/>
          </a:bodyPr>
          <a:lstStyle/>
          <a:p>
            <a:pPr algn="l">
              <a:buFont typeface="+mj-lt"/>
              <a:buAutoNum type="arabicPeriod"/>
            </a:pPr>
            <a:r>
              <a:rPr lang="fr-FR" b="0" i="0" dirty="0">
                <a:effectLst/>
                <a:latin typeface="Söhne"/>
              </a:rPr>
              <a:t>Explication de la fonction </a:t>
            </a:r>
            <a:r>
              <a:rPr lang="fr-FR" b="0" i="0" dirty="0" err="1">
                <a:effectLst/>
                <a:latin typeface="Söhne"/>
              </a:rPr>
              <a:t>sorted</a:t>
            </a:r>
            <a:r>
              <a:rPr lang="fr-FR" b="0" i="0" dirty="0">
                <a:effectLst/>
                <a:latin typeface="Söhne"/>
              </a:rPr>
              <a:t> et de la fonction </a:t>
            </a:r>
            <a:r>
              <a:rPr lang="fr-FR" b="0" i="0" dirty="0" err="1">
                <a:effectLst/>
                <a:latin typeface="Söhne"/>
              </a:rPr>
              <a:t>max_cost</a:t>
            </a:r>
            <a:r>
              <a:rPr lang="fr-FR" b="0" i="0" dirty="0">
                <a:effectLst/>
                <a:latin typeface="Söhne"/>
              </a:rPr>
              <a:t> et de leur complexité :</a:t>
            </a:r>
          </a:p>
          <a:p>
            <a:pPr marL="742950" lvl="1" indent="-285750" algn="l">
              <a:buFont typeface="+mj-lt"/>
              <a:buAutoNum type="arabicPeriod"/>
            </a:pPr>
            <a:r>
              <a:rPr lang="fr-FR" b="0" i="0" dirty="0">
                <a:effectLst/>
                <a:latin typeface="Söhne"/>
              </a:rPr>
              <a:t>La fonction </a:t>
            </a:r>
            <a:r>
              <a:rPr lang="fr-FR" b="0" i="0" dirty="0" err="1">
                <a:effectLst/>
                <a:latin typeface="Söhne"/>
              </a:rPr>
              <a:t>sorted</a:t>
            </a:r>
            <a:r>
              <a:rPr lang="fr-FR" b="0" i="0" dirty="0">
                <a:effectLst/>
                <a:latin typeface="Söhne"/>
              </a:rPr>
              <a:t> est une fonction native de Python utilisée pour trier une séquence d'éléments. Elle utilise généralement l'algorithme de tri </a:t>
            </a:r>
            <a:r>
              <a:rPr lang="fr-FR" b="0" i="0" dirty="0" err="1">
                <a:effectLst/>
                <a:latin typeface="Söhne"/>
              </a:rPr>
              <a:t>Timsort</a:t>
            </a:r>
            <a:r>
              <a:rPr lang="fr-FR" b="0" i="0" dirty="0">
                <a:effectLst/>
                <a:latin typeface="Söhne"/>
              </a:rPr>
              <a:t>, qui a une complexité de temps moyenne de O(n log n), où n est le nombre d'éléments à trier.</a:t>
            </a:r>
          </a:p>
          <a:p>
            <a:pPr marL="742950" lvl="1" indent="-285750" algn="l">
              <a:buFont typeface="+mj-lt"/>
              <a:buAutoNum type="arabicPeriod"/>
            </a:pPr>
            <a:r>
              <a:rPr lang="fr-FR" b="0" i="0" dirty="0">
                <a:effectLst/>
                <a:latin typeface="Söhne"/>
              </a:rPr>
              <a:t>La fonction </a:t>
            </a:r>
            <a:r>
              <a:rPr lang="fr-FR" b="0" i="0" dirty="0" err="1">
                <a:effectLst/>
                <a:latin typeface="Söhne"/>
              </a:rPr>
              <a:t>max_cost</a:t>
            </a:r>
            <a:r>
              <a:rPr lang="fr-FR" b="0" i="0" dirty="0">
                <a:effectLst/>
                <a:latin typeface="Söhne"/>
              </a:rPr>
              <a:t> est une variable (</a:t>
            </a:r>
            <a:r>
              <a:rPr lang="fr-FR" b="0" i="0" dirty="0" err="1">
                <a:effectLst/>
                <a:latin typeface="Söhne"/>
              </a:rPr>
              <a:t>max_cost</a:t>
            </a:r>
            <a:r>
              <a:rPr lang="fr-FR" b="0" i="0" dirty="0">
                <a:effectLst/>
                <a:latin typeface="Söhne"/>
              </a:rPr>
              <a:t>) qui représente le coût maximal d'investissement dans les scripts. Elle n'est pas une fonction en soi, mais une valeur qui est utilisée pour contrôler le comportement des scripts. La complexité de cette variable dépend de la manière dont elle est utilisée dans le code. Dans les scripts fournis, son utilisation principale est dans la boucle de sélection des actions, ce qui contribue à la complexité globale du script.</a:t>
            </a:r>
          </a:p>
          <a:p>
            <a:pPr algn="l">
              <a:buFont typeface="+mj-lt"/>
              <a:buAutoNum type="arabicPeriod"/>
            </a:pPr>
            <a:r>
              <a:rPr lang="fr-FR" b="0" i="0" dirty="0">
                <a:effectLst/>
                <a:latin typeface="Söhne"/>
              </a:rPr>
              <a:t>Explication de la variable </a:t>
            </a:r>
            <a:r>
              <a:rPr lang="fr-FR" b="0" i="0" dirty="0" err="1">
                <a:effectLst/>
                <a:latin typeface="Söhne"/>
              </a:rPr>
              <a:t>max_cost</a:t>
            </a:r>
            <a:r>
              <a:rPr lang="fr-FR" b="0" i="0" dirty="0">
                <a:effectLst/>
                <a:latin typeface="Söhne"/>
              </a:rPr>
              <a:t> :</a:t>
            </a:r>
          </a:p>
          <a:p>
            <a:pPr marL="742950" lvl="1" indent="-285750" algn="l">
              <a:buFont typeface="+mj-lt"/>
              <a:buAutoNum type="arabicPeriod"/>
            </a:pPr>
            <a:r>
              <a:rPr lang="fr-FR" b="0" i="0" dirty="0">
                <a:effectLst/>
                <a:latin typeface="Söhne"/>
              </a:rPr>
              <a:t>La variable </a:t>
            </a:r>
            <a:r>
              <a:rPr lang="fr-FR" b="0" i="0" dirty="0" err="1">
                <a:effectLst/>
                <a:latin typeface="Söhne"/>
              </a:rPr>
              <a:t>max_cost</a:t>
            </a:r>
            <a:r>
              <a:rPr lang="fr-FR" b="0" i="0" dirty="0">
                <a:effectLst/>
                <a:latin typeface="Söhne"/>
              </a:rPr>
              <a:t> représente le coût maximal d'investissement autorisé. Elle définit une limite sur le montant total pouvant être dépensé pour l'achat des actions. Dans les scripts, cette variable est utilisée pour contrôler la boucle de sélection des actions en veillant à ce que le coût total ne dépasse pas la limite spécifiée. La valeur de </a:t>
            </a:r>
            <a:r>
              <a:rPr lang="fr-FR" b="0" i="0" dirty="0" err="1">
                <a:effectLst/>
                <a:latin typeface="Söhne"/>
              </a:rPr>
              <a:t>max_cost</a:t>
            </a:r>
            <a:r>
              <a:rPr lang="fr-FR" b="0" i="0" dirty="0">
                <a:effectLst/>
                <a:latin typeface="Söhne"/>
              </a:rPr>
              <a:t> est déterminée par les besoins et les contraintes de l'utilisateur.</a:t>
            </a:r>
          </a:p>
          <a:p>
            <a:pPr marL="0" indent="0" algn="l">
              <a:buNone/>
            </a:pPr>
            <a:endParaRPr lang="fr-FR" sz="1400" b="0" i="0" dirty="0">
              <a:effectLst/>
            </a:endParaRPr>
          </a:p>
        </p:txBody>
      </p:sp>
    </p:spTree>
    <p:extLst>
      <p:ext uri="{BB962C8B-B14F-4D97-AF65-F5344CB8AC3E}">
        <p14:creationId xmlns:p14="http://schemas.microsoft.com/office/powerpoint/2010/main" val="1651664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341782" y="154314"/>
            <a:ext cx="9104244" cy="612374"/>
          </a:xfrm>
        </p:spPr>
        <p:txBody>
          <a:bodyPr anchor="b">
            <a:normAutofit fontScale="90000"/>
          </a:bodyPr>
          <a:lstStyle/>
          <a:p>
            <a:r>
              <a:rPr lang="fr-FR" dirty="0">
                <a:effectLst/>
              </a:rPr>
              <a:t>Exploration des données</a:t>
            </a:r>
            <a:endParaRPr lang="fr-FR" dirty="0"/>
          </a:p>
        </p:txBody>
      </p:sp>
      <p:graphicFrame>
        <p:nvGraphicFramePr>
          <p:cNvPr id="6" name="object 5">
            <a:extLst>
              <a:ext uri="{FF2B5EF4-FFF2-40B4-BE49-F238E27FC236}">
                <a16:creationId xmlns:a16="http://schemas.microsoft.com/office/drawing/2014/main" id="{04BBAAB9-EDCD-93D3-0487-DB20B75B9061}"/>
              </a:ext>
            </a:extLst>
          </p:cNvPr>
          <p:cNvGraphicFramePr>
            <a:graphicFrameLocks noGrp="1"/>
          </p:cNvGraphicFramePr>
          <p:nvPr>
            <p:extLst>
              <p:ext uri="{D42A27DB-BD31-4B8C-83A1-F6EECF244321}">
                <p14:modId xmlns:p14="http://schemas.microsoft.com/office/powerpoint/2010/main" val="826165425"/>
              </p:ext>
            </p:extLst>
          </p:nvPr>
        </p:nvGraphicFramePr>
        <p:xfrm>
          <a:off x="814737" y="2566035"/>
          <a:ext cx="9671045" cy="1725930"/>
        </p:xfrm>
        <a:graphic>
          <a:graphicData uri="http://schemas.openxmlformats.org/drawingml/2006/table">
            <a:tbl>
              <a:tblPr firstRow="1" bandRow="1">
                <a:tableStyleId>{2D5ABB26-0587-4C30-8999-92F81FD0307C}</a:tableStyleId>
              </a:tblPr>
              <a:tblGrid>
                <a:gridCol w="1454150">
                  <a:extLst>
                    <a:ext uri="{9D8B030D-6E8A-4147-A177-3AD203B41FA5}">
                      <a16:colId xmlns:a16="http://schemas.microsoft.com/office/drawing/2014/main" val="20000"/>
                    </a:ext>
                  </a:extLst>
                </a:gridCol>
                <a:gridCol w="1012189">
                  <a:extLst>
                    <a:ext uri="{9D8B030D-6E8A-4147-A177-3AD203B41FA5}">
                      <a16:colId xmlns:a16="http://schemas.microsoft.com/office/drawing/2014/main" val="20001"/>
                    </a:ext>
                  </a:extLst>
                </a:gridCol>
                <a:gridCol w="1250950">
                  <a:extLst>
                    <a:ext uri="{9D8B030D-6E8A-4147-A177-3AD203B41FA5}">
                      <a16:colId xmlns:a16="http://schemas.microsoft.com/office/drawing/2014/main" val="20002"/>
                    </a:ext>
                  </a:extLst>
                </a:gridCol>
                <a:gridCol w="558800">
                  <a:extLst>
                    <a:ext uri="{9D8B030D-6E8A-4147-A177-3AD203B41FA5}">
                      <a16:colId xmlns:a16="http://schemas.microsoft.com/office/drawing/2014/main" val="20003"/>
                    </a:ext>
                  </a:extLst>
                </a:gridCol>
                <a:gridCol w="1180464">
                  <a:extLst>
                    <a:ext uri="{9D8B030D-6E8A-4147-A177-3AD203B41FA5}">
                      <a16:colId xmlns:a16="http://schemas.microsoft.com/office/drawing/2014/main" val="20004"/>
                    </a:ext>
                  </a:extLst>
                </a:gridCol>
                <a:gridCol w="1273809">
                  <a:extLst>
                    <a:ext uri="{9D8B030D-6E8A-4147-A177-3AD203B41FA5}">
                      <a16:colId xmlns:a16="http://schemas.microsoft.com/office/drawing/2014/main" val="20005"/>
                    </a:ext>
                  </a:extLst>
                </a:gridCol>
                <a:gridCol w="644525">
                  <a:extLst>
                    <a:ext uri="{9D8B030D-6E8A-4147-A177-3AD203B41FA5}">
                      <a16:colId xmlns:a16="http://schemas.microsoft.com/office/drawing/2014/main" val="20006"/>
                    </a:ext>
                  </a:extLst>
                </a:gridCol>
                <a:gridCol w="1211579">
                  <a:extLst>
                    <a:ext uri="{9D8B030D-6E8A-4147-A177-3AD203B41FA5}">
                      <a16:colId xmlns:a16="http://schemas.microsoft.com/office/drawing/2014/main" val="20007"/>
                    </a:ext>
                  </a:extLst>
                </a:gridCol>
                <a:gridCol w="1084579">
                  <a:extLst>
                    <a:ext uri="{9D8B030D-6E8A-4147-A177-3AD203B41FA5}">
                      <a16:colId xmlns:a16="http://schemas.microsoft.com/office/drawing/2014/main" val="20008"/>
                    </a:ext>
                  </a:extLst>
                </a:gridCol>
              </a:tblGrid>
              <a:tr h="259715">
                <a:tc>
                  <a:txBody>
                    <a:bodyPr/>
                    <a:lstStyle/>
                    <a:p>
                      <a:pPr marL="55244">
                        <a:lnSpc>
                          <a:spcPts val="1950"/>
                        </a:lnSpc>
                      </a:pPr>
                      <a:r>
                        <a:rPr sz="1800" spc="-10" dirty="0">
                          <a:latin typeface="Arial"/>
                          <a:cs typeface="Arial"/>
                        </a:rPr>
                        <a:t>dataset1</a:t>
                      </a:r>
                      <a:endParaRPr sz="1800">
                        <a:latin typeface="Arial"/>
                        <a:cs typeface="Arial"/>
                      </a:endParaRPr>
                    </a:p>
                  </a:txBody>
                  <a:tcPr marL="0" marR="0" marT="0" marB="0"/>
                </a:tc>
                <a:tc>
                  <a:txBody>
                    <a:bodyPr/>
                    <a:lstStyle/>
                    <a:p>
                      <a:pPr marL="15875">
                        <a:lnSpc>
                          <a:spcPts val="1950"/>
                        </a:lnSpc>
                      </a:pPr>
                      <a:r>
                        <a:rPr sz="1800" spc="-45" dirty="0">
                          <a:latin typeface="Arial"/>
                          <a:cs typeface="Arial"/>
                        </a:rPr>
                        <a:t>Total</a:t>
                      </a:r>
                      <a:r>
                        <a:rPr sz="1800" spc="-70" dirty="0">
                          <a:latin typeface="Arial"/>
                          <a:cs typeface="Arial"/>
                        </a:rPr>
                        <a:t> </a:t>
                      </a:r>
                      <a:r>
                        <a:rPr sz="1800" dirty="0">
                          <a:latin typeface="Arial"/>
                          <a:cs typeface="Arial"/>
                        </a:rPr>
                        <a:t>cost</a:t>
                      </a:r>
                      <a:endParaRPr sz="1800">
                        <a:latin typeface="Arial"/>
                        <a:cs typeface="Arial"/>
                      </a:endParaRPr>
                    </a:p>
                  </a:txBody>
                  <a:tcPr marL="0" marR="0" marT="0" marB="0"/>
                </a:tc>
                <a:tc>
                  <a:txBody>
                    <a:bodyPr/>
                    <a:lstStyle/>
                    <a:p>
                      <a:pPr marL="31750">
                        <a:lnSpc>
                          <a:spcPts val="1950"/>
                        </a:lnSpc>
                      </a:pPr>
                      <a:r>
                        <a:rPr sz="1800" dirty="0">
                          <a:latin typeface="Arial"/>
                          <a:cs typeface="Arial"/>
                        </a:rPr>
                        <a:t>=</a:t>
                      </a:r>
                      <a:r>
                        <a:rPr sz="1800" spc="-40" dirty="0">
                          <a:latin typeface="Arial"/>
                          <a:cs typeface="Arial"/>
                        </a:rPr>
                        <a:t> </a:t>
                      </a:r>
                      <a:r>
                        <a:rPr sz="1800" spc="-10" dirty="0">
                          <a:latin typeface="Arial"/>
                          <a:cs typeface="Arial"/>
                        </a:rPr>
                        <a:t>498,76€</a:t>
                      </a:r>
                      <a:endParaRPr sz="1800">
                        <a:latin typeface="Arial"/>
                        <a:cs typeface="Arial"/>
                      </a:endParaRPr>
                    </a:p>
                  </a:txBody>
                  <a:tcPr marL="0" marR="0" marT="0" marB="0"/>
                </a:tc>
                <a:tc gridSpan="2">
                  <a:txBody>
                    <a:bodyPr/>
                    <a:lstStyle/>
                    <a:p>
                      <a:pPr marL="742950">
                        <a:lnSpc>
                          <a:spcPts val="1950"/>
                        </a:lnSpc>
                      </a:pPr>
                      <a:r>
                        <a:rPr sz="1800" spc="-45" dirty="0">
                          <a:latin typeface="Arial"/>
                          <a:cs typeface="Arial"/>
                        </a:rPr>
                        <a:t>Total</a:t>
                      </a:r>
                      <a:r>
                        <a:rPr sz="1800" spc="-70" dirty="0">
                          <a:latin typeface="Arial"/>
                          <a:cs typeface="Arial"/>
                        </a:rPr>
                        <a:t> </a:t>
                      </a:r>
                      <a:r>
                        <a:rPr sz="1800" dirty="0">
                          <a:latin typeface="Arial"/>
                          <a:cs typeface="Arial"/>
                        </a:rPr>
                        <a:t>cost</a:t>
                      </a:r>
                      <a:endParaRPr sz="1800">
                        <a:latin typeface="Arial"/>
                        <a:cs typeface="Arial"/>
                      </a:endParaRPr>
                    </a:p>
                  </a:txBody>
                  <a:tcPr marL="0" marR="0" marT="0" marB="0"/>
                </a:tc>
                <a:tc hMerge="1">
                  <a:txBody>
                    <a:bodyPr/>
                    <a:lstStyle/>
                    <a:p>
                      <a:endParaRPr/>
                    </a:p>
                  </a:txBody>
                  <a:tcPr marL="0" marR="0" marT="0" marB="0"/>
                </a:tc>
                <a:tc>
                  <a:txBody>
                    <a:bodyPr/>
                    <a:lstStyle/>
                    <a:p>
                      <a:pPr marL="31750">
                        <a:lnSpc>
                          <a:spcPts val="1950"/>
                        </a:lnSpc>
                      </a:pPr>
                      <a:r>
                        <a:rPr sz="1800" dirty="0">
                          <a:latin typeface="Arial"/>
                          <a:cs typeface="Arial"/>
                        </a:rPr>
                        <a:t>=</a:t>
                      </a:r>
                      <a:r>
                        <a:rPr sz="1800" spc="-40" dirty="0">
                          <a:latin typeface="Arial"/>
                          <a:cs typeface="Arial"/>
                        </a:rPr>
                        <a:t> </a:t>
                      </a:r>
                      <a:r>
                        <a:rPr sz="1800" spc="-10" dirty="0">
                          <a:latin typeface="Arial"/>
                          <a:cs typeface="Arial"/>
                        </a:rPr>
                        <a:t>499,93€</a:t>
                      </a:r>
                      <a:endParaRPr sz="1800">
                        <a:latin typeface="Arial"/>
                        <a:cs typeface="Arial"/>
                      </a:endParaRPr>
                    </a:p>
                  </a:txBody>
                  <a:tcPr marL="0" marR="0" marT="0" marB="0"/>
                </a:tc>
                <a:tc gridSpan="2">
                  <a:txBody>
                    <a:bodyPr/>
                    <a:lstStyle/>
                    <a:p>
                      <a:pPr marL="860425">
                        <a:lnSpc>
                          <a:spcPts val="1950"/>
                        </a:lnSpc>
                      </a:pPr>
                      <a:r>
                        <a:rPr sz="1800" spc="-45" dirty="0">
                          <a:latin typeface="Arial"/>
                          <a:cs typeface="Arial"/>
                        </a:rPr>
                        <a:t>Total</a:t>
                      </a:r>
                      <a:r>
                        <a:rPr sz="1800" spc="-70" dirty="0">
                          <a:latin typeface="Arial"/>
                          <a:cs typeface="Arial"/>
                        </a:rPr>
                        <a:t> </a:t>
                      </a:r>
                      <a:r>
                        <a:rPr sz="1800" dirty="0">
                          <a:latin typeface="Arial"/>
                          <a:cs typeface="Arial"/>
                        </a:rPr>
                        <a:t>cost</a:t>
                      </a:r>
                      <a:endParaRPr sz="1800">
                        <a:latin typeface="Arial"/>
                        <a:cs typeface="Arial"/>
                      </a:endParaRPr>
                    </a:p>
                  </a:txBody>
                  <a:tcPr marL="0" marR="0" marT="0" marB="0"/>
                </a:tc>
                <a:tc hMerge="1">
                  <a:txBody>
                    <a:bodyPr/>
                    <a:lstStyle/>
                    <a:p>
                      <a:endParaRPr/>
                    </a:p>
                  </a:txBody>
                  <a:tcPr marL="0" marR="0" marT="0" marB="0"/>
                </a:tc>
                <a:tc>
                  <a:txBody>
                    <a:bodyPr/>
                    <a:lstStyle/>
                    <a:p>
                      <a:pPr marL="31750">
                        <a:lnSpc>
                          <a:spcPts val="1950"/>
                        </a:lnSpc>
                      </a:pPr>
                      <a:r>
                        <a:rPr sz="1800" dirty="0">
                          <a:latin typeface="Arial"/>
                          <a:cs typeface="Arial"/>
                        </a:rPr>
                        <a:t>=</a:t>
                      </a:r>
                      <a:r>
                        <a:rPr sz="1800" spc="-55" dirty="0">
                          <a:latin typeface="Arial"/>
                          <a:cs typeface="Arial"/>
                        </a:rPr>
                        <a:t> </a:t>
                      </a:r>
                      <a:r>
                        <a:rPr sz="1800" spc="-10" dirty="0">
                          <a:latin typeface="Arial"/>
                          <a:cs typeface="Arial"/>
                        </a:rPr>
                        <a:t>499,94€</a:t>
                      </a:r>
                      <a:endParaRPr sz="1800">
                        <a:latin typeface="Arial"/>
                        <a:cs typeface="Arial"/>
                      </a:endParaRPr>
                    </a:p>
                  </a:txBody>
                  <a:tcPr marL="0" marR="0" marT="0" marB="0"/>
                </a:tc>
                <a:extLst>
                  <a:ext uri="{0D108BD9-81ED-4DB2-BD59-A6C34878D82A}">
                    <a16:rowId xmlns:a16="http://schemas.microsoft.com/office/drawing/2014/main" val="10000"/>
                  </a:ext>
                </a:extLst>
              </a:tr>
              <a:tr h="450215">
                <a:tc>
                  <a:txBody>
                    <a:bodyPr/>
                    <a:lstStyle/>
                    <a:p>
                      <a:pPr>
                        <a:lnSpc>
                          <a:spcPct val="100000"/>
                        </a:lnSpc>
                      </a:pPr>
                      <a:endParaRPr sz="1900">
                        <a:latin typeface="Times New Roman"/>
                        <a:cs typeface="Times New Roman"/>
                      </a:endParaRPr>
                    </a:p>
                  </a:txBody>
                  <a:tcPr marL="0" marR="0" marT="0" marB="0"/>
                </a:tc>
                <a:tc>
                  <a:txBody>
                    <a:bodyPr/>
                    <a:lstStyle/>
                    <a:p>
                      <a:pPr marL="15875">
                        <a:lnSpc>
                          <a:spcPts val="1950"/>
                        </a:lnSpc>
                      </a:pPr>
                      <a:r>
                        <a:rPr sz="1800" spc="-5" dirty="0">
                          <a:latin typeface="Arial"/>
                          <a:cs typeface="Arial"/>
                        </a:rPr>
                        <a:t>Profit</a:t>
                      </a:r>
                      <a:endParaRPr sz="1800">
                        <a:latin typeface="Arial"/>
                        <a:cs typeface="Arial"/>
                      </a:endParaRPr>
                    </a:p>
                  </a:txBody>
                  <a:tcPr marL="0" marR="0" marT="0" marB="0"/>
                </a:tc>
                <a:tc>
                  <a:txBody>
                    <a:bodyPr/>
                    <a:lstStyle/>
                    <a:p>
                      <a:pPr marL="32384">
                        <a:lnSpc>
                          <a:spcPts val="1950"/>
                        </a:lnSpc>
                      </a:pPr>
                      <a:r>
                        <a:rPr sz="1800" dirty="0">
                          <a:latin typeface="Arial"/>
                          <a:cs typeface="Arial"/>
                        </a:rPr>
                        <a:t>=</a:t>
                      </a:r>
                      <a:r>
                        <a:rPr sz="1800" spc="-40" dirty="0">
                          <a:latin typeface="Arial"/>
                          <a:cs typeface="Arial"/>
                        </a:rPr>
                        <a:t> </a:t>
                      </a:r>
                      <a:r>
                        <a:rPr sz="1800" spc="-10" dirty="0">
                          <a:latin typeface="Arial"/>
                          <a:cs typeface="Arial"/>
                        </a:rPr>
                        <a:t>196,61€</a:t>
                      </a:r>
                      <a:endParaRPr sz="1800">
                        <a:latin typeface="Arial"/>
                        <a:cs typeface="Arial"/>
                      </a:endParaRPr>
                    </a:p>
                  </a:txBody>
                  <a:tcPr marL="0" marR="0" marT="0" marB="0"/>
                </a:tc>
                <a:tc gridSpan="2">
                  <a:txBody>
                    <a:bodyPr/>
                    <a:lstStyle/>
                    <a:p>
                      <a:pPr marL="93980">
                        <a:lnSpc>
                          <a:spcPts val="2150"/>
                        </a:lnSpc>
                        <a:tabLst>
                          <a:tab pos="742950" algn="l"/>
                        </a:tabLst>
                      </a:pPr>
                      <a:r>
                        <a:rPr sz="4200" baseline="-5952" dirty="0">
                          <a:latin typeface="Arial"/>
                          <a:cs typeface="Arial"/>
                        </a:rPr>
                        <a:t>&lt;	</a:t>
                      </a:r>
                      <a:r>
                        <a:rPr sz="1800" spc="-5" dirty="0">
                          <a:latin typeface="Arial"/>
                          <a:cs typeface="Arial"/>
                        </a:rPr>
                        <a:t>Profit</a:t>
                      </a:r>
                      <a:endParaRPr sz="1800">
                        <a:latin typeface="Arial"/>
                        <a:cs typeface="Arial"/>
                      </a:endParaRPr>
                    </a:p>
                  </a:txBody>
                  <a:tcPr marL="0" marR="0" marT="0" marB="0"/>
                </a:tc>
                <a:tc hMerge="1">
                  <a:txBody>
                    <a:bodyPr/>
                    <a:lstStyle/>
                    <a:p>
                      <a:endParaRPr/>
                    </a:p>
                  </a:txBody>
                  <a:tcPr marL="0" marR="0" marT="0" marB="0"/>
                </a:tc>
                <a:tc>
                  <a:txBody>
                    <a:bodyPr/>
                    <a:lstStyle/>
                    <a:p>
                      <a:pPr marL="32384">
                        <a:lnSpc>
                          <a:spcPts val="1950"/>
                        </a:lnSpc>
                      </a:pPr>
                      <a:r>
                        <a:rPr sz="1800" dirty="0">
                          <a:latin typeface="Arial"/>
                          <a:cs typeface="Arial"/>
                        </a:rPr>
                        <a:t>=</a:t>
                      </a:r>
                      <a:r>
                        <a:rPr sz="1800" spc="-40" dirty="0">
                          <a:latin typeface="Arial"/>
                          <a:cs typeface="Arial"/>
                        </a:rPr>
                        <a:t> </a:t>
                      </a:r>
                      <a:r>
                        <a:rPr sz="1800" spc="-10" dirty="0">
                          <a:latin typeface="Arial"/>
                          <a:cs typeface="Arial"/>
                        </a:rPr>
                        <a:t>198,49€</a:t>
                      </a:r>
                      <a:endParaRPr sz="1800">
                        <a:latin typeface="Arial"/>
                        <a:cs typeface="Arial"/>
                      </a:endParaRPr>
                    </a:p>
                  </a:txBody>
                  <a:tcPr marL="0" marR="0" marT="0" marB="0"/>
                </a:tc>
                <a:tc gridSpan="2">
                  <a:txBody>
                    <a:bodyPr/>
                    <a:lstStyle/>
                    <a:p>
                      <a:pPr marL="112395">
                        <a:lnSpc>
                          <a:spcPts val="2240"/>
                        </a:lnSpc>
                        <a:tabLst>
                          <a:tab pos="860425" algn="l"/>
                        </a:tabLst>
                      </a:pPr>
                      <a:r>
                        <a:rPr sz="4200" baseline="-3968" dirty="0">
                          <a:latin typeface="Arial"/>
                          <a:cs typeface="Arial"/>
                        </a:rPr>
                        <a:t>&lt;	</a:t>
                      </a:r>
                      <a:r>
                        <a:rPr sz="1800" spc="-5" dirty="0">
                          <a:latin typeface="Arial"/>
                          <a:cs typeface="Arial"/>
                        </a:rPr>
                        <a:t>Profit</a:t>
                      </a:r>
                      <a:endParaRPr sz="1800">
                        <a:latin typeface="Arial"/>
                        <a:cs typeface="Arial"/>
                      </a:endParaRPr>
                    </a:p>
                  </a:txBody>
                  <a:tcPr marL="0" marR="0" marT="0" marB="0"/>
                </a:tc>
                <a:tc hMerge="1">
                  <a:txBody>
                    <a:bodyPr/>
                    <a:lstStyle/>
                    <a:p>
                      <a:endParaRPr/>
                    </a:p>
                  </a:txBody>
                  <a:tcPr marL="0" marR="0" marT="0" marB="0"/>
                </a:tc>
                <a:tc>
                  <a:txBody>
                    <a:bodyPr/>
                    <a:lstStyle/>
                    <a:p>
                      <a:pPr marL="32384">
                        <a:lnSpc>
                          <a:spcPts val="2039"/>
                        </a:lnSpc>
                      </a:pPr>
                      <a:r>
                        <a:rPr sz="1800" dirty="0">
                          <a:latin typeface="Arial"/>
                          <a:cs typeface="Arial"/>
                        </a:rPr>
                        <a:t>=</a:t>
                      </a:r>
                      <a:r>
                        <a:rPr sz="1800" spc="-55" dirty="0">
                          <a:latin typeface="Arial"/>
                          <a:cs typeface="Arial"/>
                        </a:rPr>
                        <a:t> </a:t>
                      </a:r>
                      <a:r>
                        <a:rPr sz="1800" spc="-10" dirty="0">
                          <a:latin typeface="Arial"/>
                          <a:cs typeface="Arial"/>
                        </a:rPr>
                        <a:t>198,53€</a:t>
                      </a:r>
                      <a:endParaRPr sz="1800">
                        <a:latin typeface="Arial"/>
                        <a:cs typeface="Arial"/>
                      </a:endParaRPr>
                    </a:p>
                  </a:txBody>
                  <a:tcPr marL="0" marR="0" marT="0" marB="0"/>
                </a:tc>
                <a:extLst>
                  <a:ext uri="{0D108BD9-81ED-4DB2-BD59-A6C34878D82A}">
                    <a16:rowId xmlns:a16="http://schemas.microsoft.com/office/drawing/2014/main" val="10001"/>
                  </a:ext>
                </a:extLst>
              </a:tr>
              <a:tr h="405130">
                <a:tc>
                  <a:txBody>
                    <a:bodyPr/>
                    <a:lstStyle/>
                    <a:p>
                      <a:pPr marL="31750">
                        <a:lnSpc>
                          <a:spcPts val="1780"/>
                        </a:lnSpc>
                        <a:spcBef>
                          <a:spcPts val="1315"/>
                        </a:spcBef>
                      </a:pPr>
                      <a:r>
                        <a:rPr sz="1800" spc="-5" dirty="0">
                          <a:latin typeface="Arial"/>
                          <a:cs typeface="Arial"/>
                        </a:rPr>
                        <a:t>dataset2</a:t>
                      </a:r>
                      <a:endParaRPr sz="1800">
                        <a:latin typeface="Arial"/>
                        <a:cs typeface="Arial"/>
                      </a:endParaRPr>
                    </a:p>
                  </a:txBody>
                  <a:tcPr marL="0" marR="0" marT="167005"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gridSpan="2">
                  <a:txBody>
                    <a:bodyPr/>
                    <a:lstStyle/>
                    <a:p>
                      <a:pPr>
                        <a:lnSpc>
                          <a:spcPct val="100000"/>
                        </a:lnSpc>
                      </a:pPr>
                      <a:endParaRPr sz="19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900">
                        <a:latin typeface="Times New Roman"/>
                        <a:cs typeface="Times New Roman"/>
                      </a:endParaRPr>
                    </a:p>
                  </a:txBody>
                  <a:tcPr marL="0" marR="0" marT="0" marB="0"/>
                </a:tc>
                <a:tc gridSpan="2">
                  <a:txBody>
                    <a:bodyPr/>
                    <a:lstStyle/>
                    <a:p>
                      <a:pPr>
                        <a:lnSpc>
                          <a:spcPct val="100000"/>
                        </a:lnSpc>
                      </a:pPr>
                      <a:endParaRPr sz="19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2"/>
                  </a:ext>
                </a:extLst>
              </a:tr>
              <a:tr h="610870">
                <a:tc gridSpan="3">
                  <a:txBody>
                    <a:bodyPr/>
                    <a:lstStyle/>
                    <a:p>
                      <a:pPr marL="1501140" marR="158750">
                        <a:lnSpc>
                          <a:spcPts val="2010"/>
                        </a:lnSpc>
                        <a:spcBef>
                          <a:spcPts val="30"/>
                        </a:spcBef>
                        <a:tabLst>
                          <a:tab pos="2527935" algn="l"/>
                        </a:tabLst>
                      </a:pPr>
                      <a:r>
                        <a:rPr sz="1800" spc="-45" dirty="0">
                          <a:latin typeface="Arial"/>
                          <a:cs typeface="Arial"/>
                        </a:rPr>
                        <a:t>Total </a:t>
                      </a:r>
                      <a:r>
                        <a:rPr sz="1800" spc="-5" dirty="0">
                          <a:latin typeface="Arial"/>
                          <a:cs typeface="Arial"/>
                        </a:rPr>
                        <a:t>cost </a:t>
                      </a:r>
                      <a:r>
                        <a:rPr sz="1800" dirty="0">
                          <a:latin typeface="Arial"/>
                          <a:cs typeface="Arial"/>
                        </a:rPr>
                        <a:t>= </a:t>
                      </a:r>
                      <a:r>
                        <a:rPr sz="1800" spc="-10" dirty="0">
                          <a:latin typeface="Arial"/>
                          <a:cs typeface="Arial"/>
                        </a:rPr>
                        <a:t>489,24€ </a:t>
                      </a:r>
                      <a:r>
                        <a:rPr sz="1800" spc="-490" dirty="0">
                          <a:latin typeface="Arial"/>
                          <a:cs typeface="Arial"/>
                        </a:rPr>
                        <a:t> </a:t>
                      </a:r>
                      <a:r>
                        <a:rPr sz="1800" spc="-5" dirty="0">
                          <a:latin typeface="Arial"/>
                          <a:cs typeface="Arial"/>
                        </a:rPr>
                        <a:t>Profit	</a:t>
                      </a:r>
                      <a:r>
                        <a:rPr sz="1800" dirty="0">
                          <a:latin typeface="Arial"/>
                          <a:cs typeface="Arial"/>
                        </a:rPr>
                        <a:t>=</a:t>
                      </a:r>
                      <a:r>
                        <a:rPr sz="1800" spc="-75" dirty="0">
                          <a:latin typeface="Arial"/>
                          <a:cs typeface="Arial"/>
                        </a:rPr>
                        <a:t> </a:t>
                      </a:r>
                      <a:r>
                        <a:rPr sz="1800" spc="-10" dirty="0">
                          <a:latin typeface="Arial"/>
                          <a:cs typeface="Arial"/>
                        </a:rPr>
                        <a:t>193,78€</a:t>
                      </a:r>
                      <a:endParaRPr sz="1800">
                        <a:latin typeface="Arial"/>
                        <a:cs typeface="Arial"/>
                      </a:endParaRPr>
                    </a:p>
                  </a:txBody>
                  <a:tcPr marL="0" marR="0" marT="3810" marB="0"/>
                </a:tc>
                <a:tc hMerge="1">
                  <a:txBody>
                    <a:bodyPr/>
                    <a:lstStyle/>
                    <a:p>
                      <a:endParaRPr/>
                    </a:p>
                  </a:txBody>
                  <a:tcPr marL="0" marR="0" marT="0" marB="0"/>
                </a:tc>
                <a:tc hMerge="1">
                  <a:txBody>
                    <a:bodyPr/>
                    <a:lstStyle/>
                    <a:p>
                      <a:endParaRPr/>
                    </a:p>
                  </a:txBody>
                  <a:tcPr marL="0" marR="0" marT="0" marB="0"/>
                </a:tc>
                <a:tc>
                  <a:txBody>
                    <a:bodyPr/>
                    <a:lstStyle/>
                    <a:p>
                      <a:pPr marL="166370">
                        <a:lnSpc>
                          <a:spcPct val="100000"/>
                        </a:lnSpc>
                        <a:spcBef>
                          <a:spcPts val="1275"/>
                        </a:spcBef>
                      </a:pPr>
                      <a:r>
                        <a:rPr sz="2800" dirty="0">
                          <a:latin typeface="Arial"/>
                          <a:cs typeface="Arial"/>
                        </a:rPr>
                        <a:t>&lt;</a:t>
                      </a:r>
                      <a:endParaRPr sz="2800">
                        <a:latin typeface="Arial"/>
                        <a:cs typeface="Arial"/>
                      </a:endParaRPr>
                    </a:p>
                  </a:txBody>
                  <a:tcPr marL="0" marR="0" marT="161925" marB="0"/>
                </a:tc>
                <a:tc gridSpan="2">
                  <a:txBody>
                    <a:bodyPr/>
                    <a:lstStyle/>
                    <a:p>
                      <a:pPr marL="184150" marR="212725">
                        <a:lnSpc>
                          <a:spcPts val="2010"/>
                        </a:lnSpc>
                        <a:spcBef>
                          <a:spcPts val="20"/>
                        </a:spcBef>
                        <a:tabLst>
                          <a:tab pos="1212215" algn="l"/>
                        </a:tabLst>
                      </a:pPr>
                      <a:r>
                        <a:rPr sz="1800" spc="-45" dirty="0">
                          <a:latin typeface="Arial"/>
                          <a:cs typeface="Arial"/>
                        </a:rPr>
                        <a:t>Total </a:t>
                      </a:r>
                      <a:r>
                        <a:rPr sz="1800" dirty="0">
                          <a:latin typeface="Arial"/>
                          <a:cs typeface="Arial"/>
                        </a:rPr>
                        <a:t>cost = </a:t>
                      </a:r>
                      <a:r>
                        <a:rPr sz="1800" spc="-10" dirty="0">
                          <a:latin typeface="Arial"/>
                          <a:cs typeface="Arial"/>
                        </a:rPr>
                        <a:t>499,7€ </a:t>
                      </a:r>
                      <a:r>
                        <a:rPr sz="1800" spc="-5" dirty="0">
                          <a:latin typeface="Arial"/>
                          <a:cs typeface="Arial"/>
                        </a:rPr>
                        <a:t> Profit	</a:t>
                      </a:r>
                      <a:r>
                        <a:rPr sz="1800" dirty="0">
                          <a:latin typeface="Arial"/>
                          <a:cs typeface="Arial"/>
                        </a:rPr>
                        <a:t>=</a:t>
                      </a:r>
                      <a:r>
                        <a:rPr sz="1800" spc="-80" dirty="0">
                          <a:latin typeface="Arial"/>
                          <a:cs typeface="Arial"/>
                        </a:rPr>
                        <a:t> </a:t>
                      </a:r>
                      <a:r>
                        <a:rPr sz="1800" spc="-10" dirty="0">
                          <a:latin typeface="Arial"/>
                          <a:cs typeface="Arial"/>
                        </a:rPr>
                        <a:t>197,72€</a:t>
                      </a:r>
                      <a:endParaRPr sz="1800">
                        <a:latin typeface="Arial"/>
                        <a:cs typeface="Arial"/>
                      </a:endParaRPr>
                    </a:p>
                  </a:txBody>
                  <a:tcPr marL="0" marR="0" marT="2540" marB="0"/>
                </a:tc>
                <a:tc hMerge="1">
                  <a:txBody>
                    <a:bodyPr/>
                    <a:lstStyle/>
                    <a:p>
                      <a:endParaRPr/>
                    </a:p>
                  </a:txBody>
                  <a:tcPr marL="0" marR="0" marT="0" marB="0"/>
                </a:tc>
                <a:tc>
                  <a:txBody>
                    <a:bodyPr/>
                    <a:lstStyle/>
                    <a:p>
                      <a:pPr marL="4445" algn="ctr">
                        <a:lnSpc>
                          <a:spcPts val="3295"/>
                        </a:lnSpc>
                        <a:spcBef>
                          <a:spcPts val="1415"/>
                        </a:spcBef>
                      </a:pPr>
                      <a:r>
                        <a:rPr sz="2800" dirty="0">
                          <a:latin typeface="Arial"/>
                          <a:cs typeface="Arial"/>
                        </a:rPr>
                        <a:t>&lt;</a:t>
                      </a:r>
                      <a:endParaRPr sz="2800">
                        <a:latin typeface="Arial"/>
                        <a:cs typeface="Arial"/>
                      </a:endParaRPr>
                    </a:p>
                  </a:txBody>
                  <a:tcPr marL="0" marR="0" marT="179705" marB="0"/>
                </a:tc>
                <a:tc gridSpan="2">
                  <a:txBody>
                    <a:bodyPr/>
                    <a:lstStyle/>
                    <a:p>
                      <a:pPr marL="215900" marR="24130">
                        <a:lnSpc>
                          <a:spcPts val="2010"/>
                        </a:lnSpc>
                        <a:spcBef>
                          <a:spcPts val="300"/>
                        </a:spcBef>
                        <a:tabLst>
                          <a:tab pos="1243965" algn="l"/>
                        </a:tabLst>
                      </a:pPr>
                      <a:r>
                        <a:rPr sz="1800" spc="-45" dirty="0">
                          <a:latin typeface="Arial"/>
                          <a:cs typeface="Arial"/>
                        </a:rPr>
                        <a:t>Total </a:t>
                      </a:r>
                      <a:r>
                        <a:rPr sz="1800" dirty="0">
                          <a:latin typeface="Arial"/>
                          <a:cs typeface="Arial"/>
                        </a:rPr>
                        <a:t>cost = </a:t>
                      </a:r>
                      <a:r>
                        <a:rPr sz="1800" spc="-10" dirty="0">
                          <a:latin typeface="Arial"/>
                          <a:cs typeface="Arial"/>
                        </a:rPr>
                        <a:t>499,90€ </a:t>
                      </a:r>
                      <a:r>
                        <a:rPr sz="1800" spc="-490" dirty="0">
                          <a:latin typeface="Arial"/>
                          <a:cs typeface="Arial"/>
                        </a:rPr>
                        <a:t> </a:t>
                      </a:r>
                      <a:r>
                        <a:rPr sz="1800" spc="-5" dirty="0">
                          <a:latin typeface="Arial"/>
                          <a:cs typeface="Arial"/>
                        </a:rPr>
                        <a:t>Profit	</a:t>
                      </a:r>
                      <a:r>
                        <a:rPr sz="1800" dirty="0">
                          <a:latin typeface="Arial"/>
                          <a:cs typeface="Arial"/>
                        </a:rPr>
                        <a:t>=</a:t>
                      </a:r>
                      <a:r>
                        <a:rPr sz="1800" spc="-80" dirty="0">
                          <a:latin typeface="Arial"/>
                          <a:cs typeface="Arial"/>
                        </a:rPr>
                        <a:t> </a:t>
                      </a:r>
                      <a:r>
                        <a:rPr sz="1800" spc="-10" dirty="0">
                          <a:latin typeface="Arial"/>
                          <a:cs typeface="Arial"/>
                        </a:rPr>
                        <a:t>197,95€</a:t>
                      </a:r>
                      <a:endParaRPr sz="1800">
                        <a:latin typeface="Arial"/>
                        <a:cs typeface="Arial"/>
                      </a:endParaRPr>
                    </a:p>
                  </a:txBody>
                  <a:tcPr marL="0" marR="0" marT="38100" marB="0"/>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7" name="object 6">
            <a:extLst>
              <a:ext uri="{FF2B5EF4-FFF2-40B4-BE49-F238E27FC236}">
                <a16:creationId xmlns:a16="http://schemas.microsoft.com/office/drawing/2014/main" id="{D06B86D3-BA69-0417-2B57-8E98C6DE336C}"/>
              </a:ext>
            </a:extLst>
          </p:cNvPr>
          <p:cNvSpPr txBox="1"/>
          <p:nvPr/>
        </p:nvSpPr>
        <p:spPr>
          <a:xfrm>
            <a:off x="2823864" y="1811680"/>
            <a:ext cx="7346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S</a:t>
            </a:r>
            <a:r>
              <a:rPr sz="1800" spc="-15" dirty="0">
                <a:latin typeface="Arial"/>
                <a:cs typeface="Arial"/>
              </a:rPr>
              <a:t>i</a:t>
            </a:r>
            <a:r>
              <a:rPr sz="1800" spc="-5" dirty="0">
                <a:latin typeface="Arial"/>
                <a:cs typeface="Arial"/>
              </a:rPr>
              <a:t>e</a:t>
            </a:r>
            <a:r>
              <a:rPr sz="1800" spc="-15" dirty="0">
                <a:latin typeface="Arial"/>
                <a:cs typeface="Arial"/>
              </a:rPr>
              <a:t>n</a:t>
            </a:r>
            <a:r>
              <a:rPr sz="1800" spc="-5" dirty="0">
                <a:latin typeface="Arial"/>
                <a:cs typeface="Arial"/>
              </a:rPr>
              <a:t>na</a:t>
            </a:r>
            <a:endParaRPr sz="1800">
              <a:latin typeface="Arial"/>
              <a:cs typeface="Arial"/>
            </a:endParaRPr>
          </a:p>
        </p:txBody>
      </p:sp>
      <p:sp>
        <p:nvSpPr>
          <p:cNvPr id="8" name="object 7">
            <a:extLst>
              <a:ext uri="{FF2B5EF4-FFF2-40B4-BE49-F238E27FC236}">
                <a16:creationId xmlns:a16="http://schemas.microsoft.com/office/drawing/2014/main" id="{4824D392-ED6F-49C9-2E78-D45A98E411AC}"/>
              </a:ext>
            </a:extLst>
          </p:cNvPr>
          <p:cNvSpPr txBox="1"/>
          <p:nvPr/>
        </p:nvSpPr>
        <p:spPr>
          <a:xfrm>
            <a:off x="8542827" y="1825358"/>
            <a:ext cx="192595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optimized-dynamic</a:t>
            </a:r>
            <a:endParaRPr sz="1800">
              <a:latin typeface="Arial"/>
              <a:cs typeface="Arial"/>
            </a:endParaRPr>
          </a:p>
        </p:txBody>
      </p:sp>
      <p:sp>
        <p:nvSpPr>
          <p:cNvPr id="9" name="object 8">
            <a:extLst>
              <a:ext uri="{FF2B5EF4-FFF2-40B4-BE49-F238E27FC236}">
                <a16:creationId xmlns:a16="http://schemas.microsoft.com/office/drawing/2014/main" id="{81E73B51-CD69-427D-8848-0FD6F100801F}"/>
              </a:ext>
            </a:extLst>
          </p:cNvPr>
          <p:cNvSpPr txBox="1"/>
          <p:nvPr/>
        </p:nvSpPr>
        <p:spPr>
          <a:xfrm>
            <a:off x="5333435" y="1811680"/>
            <a:ext cx="182372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optimized-glouton</a:t>
            </a:r>
            <a:endParaRPr sz="1800">
              <a:latin typeface="Arial"/>
              <a:cs typeface="Arial"/>
            </a:endParaRPr>
          </a:p>
        </p:txBody>
      </p:sp>
    </p:spTree>
    <p:extLst>
      <p:ext uri="{BB962C8B-B14F-4D97-AF65-F5344CB8AC3E}">
        <p14:creationId xmlns:p14="http://schemas.microsoft.com/office/powerpoint/2010/main" val="4103109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341782" y="154314"/>
            <a:ext cx="7285383" cy="612374"/>
          </a:xfrm>
        </p:spPr>
        <p:txBody>
          <a:bodyPr anchor="b">
            <a:normAutofit fontScale="90000"/>
          </a:bodyPr>
          <a:lstStyle/>
          <a:p>
            <a:r>
              <a:rPr lang="fr-FR" dirty="0">
                <a:effectLst/>
              </a:rPr>
              <a:t>Conclusion</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884583" y="874643"/>
            <a:ext cx="10396330" cy="5098774"/>
          </a:xfrm>
        </p:spPr>
        <p:txBody>
          <a:bodyPr>
            <a:normAutofit/>
          </a:bodyPr>
          <a:lstStyle/>
          <a:p>
            <a:pPr algn="l">
              <a:buFont typeface="Arial" panose="020B0604020202020204" pitchFamily="34" charset="0"/>
              <a:buChar char="•"/>
            </a:pPr>
            <a:r>
              <a:rPr lang="fr-FR" b="0" i="0" dirty="0">
                <a:effectLst/>
                <a:latin typeface="Söhne"/>
              </a:rPr>
              <a:t>Les algorithmes d'optimisation d'investissement offrent différentes </a:t>
            </a:r>
            <a:r>
              <a:rPr lang="fr-FR" b="0" i="0" dirty="0" err="1">
                <a:effectLst/>
                <a:latin typeface="Söhne"/>
              </a:rPr>
              <a:t>trade-offs</a:t>
            </a:r>
            <a:r>
              <a:rPr lang="fr-FR" b="0" i="0" dirty="0">
                <a:effectLst/>
                <a:latin typeface="Söhne"/>
              </a:rPr>
              <a:t> en termes de complexité et de garantie de solution optimale.</a:t>
            </a:r>
          </a:p>
          <a:p>
            <a:pPr algn="l">
              <a:buFont typeface="Arial" panose="020B0604020202020204" pitchFamily="34" charset="0"/>
              <a:buChar char="•"/>
            </a:pPr>
            <a:r>
              <a:rPr lang="fr-FR" b="0" i="0" dirty="0">
                <a:effectLst/>
                <a:latin typeface="Söhne"/>
              </a:rPr>
              <a:t>La sélection de l'algorithme approprié dépend des contraintes spécifiques du problème, telles que la taille des données, le temps d'exécution acceptable et la nécessité d'une solution optimale garantie.</a:t>
            </a:r>
          </a:p>
          <a:p>
            <a:pPr algn="l">
              <a:buFont typeface="Arial" panose="020B0604020202020204" pitchFamily="34" charset="0"/>
              <a:buChar char="•"/>
            </a:pPr>
            <a:r>
              <a:rPr lang="fr-FR" b="0" i="0" dirty="0">
                <a:effectLst/>
                <a:latin typeface="Söhne"/>
              </a:rPr>
              <a:t>Dans notre cas, l'algorithme dynamique offre un bon compromis entre efficacité et optimisation, en fournissant une solution optimale pour des ensembles de données de taille raisonnable et des contraintes de coût d'investissement.</a:t>
            </a:r>
          </a:p>
          <a:p>
            <a:pPr marL="0" indent="0" algn="l">
              <a:buNone/>
            </a:pPr>
            <a:endParaRPr lang="fr-FR" sz="1400" b="0" i="0" dirty="0">
              <a:effectLst/>
            </a:endParaRPr>
          </a:p>
        </p:txBody>
      </p:sp>
    </p:spTree>
    <p:extLst>
      <p:ext uri="{BB962C8B-B14F-4D97-AF65-F5344CB8AC3E}">
        <p14:creationId xmlns:p14="http://schemas.microsoft.com/office/powerpoint/2010/main" val="284702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B3612-4F23-BD58-E190-CC3E55F820A3}"/>
              </a:ext>
            </a:extLst>
          </p:cNvPr>
          <p:cNvSpPr>
            <a:spLocks noGrp="1"/>
          </p:cNvSpPr>
          <p:nvPr>
            <p:ph type="title"/>
          </p:nvPr>
        </p:nvSpPr>
        <p:spPr>
          <a:xfrm>
            <a:off x="808661" y="99391"/>
            <a:ext cx="10357666" cy="700332"/>
          </a:xfrm>
        </p:spPr>
        <p:txBody>
          <a:bodyPr/>
          <a:lstStyle/>
          <a:p>
            <a:r>
              <a:rPr lang="fr-FR" dirty="0"/>
              <a:t>Fonctionnement de </a:t>
            </a:r>
            <a:r>
              <a:rPr lang="fr-FR" dirty="0" err="1"/>
              <a:t>bruteforce</a:t>
            </a:r>
            <a:endParaRPr lang="fr-FR" dirty="0"/>
          </a:p>
        </p:txBody>
      </p:sp>
      <p:sp>
        <p:nvSpPr>
          <p:cNvPr id="3" name="Espace réservé du contenu 2">
            <a:extLst>
              <a:ext uri="{FF2B5EF4-FFF2-40B4-BE49-F238E27FC236}">
                <a16:creationId xmlns:a16="http://schemas.microsoft.com/office/drawing/2014/main" id="{53F4D5F4-F89E-3A08-E0E3-686D230BE5E2}"/>
              </a:ext>
            </a:extLst>
          </p:cNvPr>
          <p:cNvSpPr>
            <a:spLocks noGrp="1"/>
          </p:cNvSpPr>
          <p:nvPr>
            <p:ph idx="1"/>
          </p:nvPr>
        </p:nvSpPr>
        <p:spPr>
          <a:xfrm>
            <a:off x="967688" y="1371599"/>
            <a:ext cx="5462929" cy="4114801"/>
          </a:xfrm>
        </p:spPr>
        <p:txBody>
          <a:bodyPr/>
          <a:lstStyle/>
          <a:p>
            <a:pPr marL="285750" indent="-285750">
              <a:buFont typeface="Courier New" panose="02070309020205020404" pitchFamily="49" charset="0"/>
              <a:buChar char="o"/>
            </a:pPr>
            <a:r>
              <a:rPr lang="fr-FR" sz="2800" dirty="0"/>
              <a:t>Fonctionnement:</a:t>
            </a:r>
          </a:p>
          <a:p>
            <a:pPr lvl="1"/>
            <a:r>
              <a:rPr lang="fr-FR" dirty="0">
                <a:sym typeface="Wingdings" panose="05000000000000000000" pitchFamily="2" charset="2"/>
              </a:rPr>
              <a:t> Teste toutes les possibilités: </a:t>
            </a:r>
            <a:endParaRPr lang="fr-FR" dirty="0"/>
          </a:p>
          <a:p>
            <a:endParaRPr lang="fr-FR" dirty="0"/>
          </a:p>
        </p:txBody>
      </p:sp>
      <p:pic>
        <p:nvPicPr>
          <p:cNvPr id="6" name="Image 5" descr="Une image contenant texte&#10;&#10;Description générée automatiquement">
            <a:extLst>
              <a:ext uri="{FF2B5EF4-FFF2-40B4-BE49-F238E27FC236}">
                <a16:creationId xmlns:a16="http://schemas.microsoft.com/office/drawing/2014/main" id="{3A8764B9-6116-B256-CC04-03C288166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688" y="2454716"/>
            <a:ext cx="4253217" cy="1777217"/>
          </a:xfrm>
          <a:prstGeom prst="rect">
            <a:avLst/>
          </a:prstGeom>
        </p:spPr>
      </p:pic>
      <p:sp>
        <p:nvSpPr>
          <p:cNvPr id="8" name="ZoneTexte 7">
            <a:extLst>
              <a:ext uri="{FF2B5EF4-FFF2-40B4-BE49-F238E27FC236}">
                <a16:creationId xmlns:a16="http://schemas.microsoft.com/office/drawing/2014/main" id="{EDBCCB3C-AEA1-34F4-C26B-05B4911DD71D}"/>
              </a:ext>
            </a:extLst>
          </p:cNvPr>
          <p:cNvSpPr txBox="1"/>
          <p:nvPr/>
        </p:nvSpPr>
        <p:spPr>
          <a:xfrm>
            <a:off x="808661" y="4536001"/>
            <a:ext cx="6698974" cy="646331"/>
          </a:xfrm>
          <a:prstGeom prst="rect">
            <a:avLst/>
          </a:prstGeom>
          <a:noFill/>
        </p:spPr>
        <p:txBody>
          <a:bodyPr wrap="square">
            <a:spAutoFit/>
          </a:bodyPr>
          <a:lstStyle/>
          <a:p>
            <a:pPr marL="285750" indent="-285750">
              <a:buFont typeface="Wingdings" panose="05000000000000000000" pitchFamily="2" charset="2"/>
              <a:buChar char="à"/>
            </a:pPr>
            <a:r>
              <a:rPr lang="fr-FR" dirty="0">
                <a:sym typeface="Wingdings" panose="05000000000000000000" pitchFamily="2" charset="2"/>
              </a:rPr>
              <a:t>Nombre de possibilités  = 2</a:t>
            </a:r>
            <a:r>
              <a:rPr lang="fr-FR" baseline="30000" dirty="0">
                <a:sym typeface="Wingdings" panose="05000000000000000000" pitchFamily="2" charset="2"/>
              </a:rPr>
              <a:t>^ nbr actions</a:t>
            </a:r>
          </a:p>
          <a:p>
            <a:pPr marL="285750" indent="-285750">
              <a:buFont typeface="Wingdings" panose="05000000000000000000" pitchFamily="2" charset="2"/>
              <a:buChar char="à"/>
            </a:pPr>
            <a:r>
              <a:rPr lang="fr-FR" dirty="0">
                <a:sym typeface="Wingdings" panose="05000000000000000000" pitchFamily="2" charset="2"/>
              </a:rPr>
              <a:t>20 actions = 2^</a:t>
            </a:r>
            <a:r>
              <a:rPr lang="fr-FR" baseline="30000" dirty="0">
                <a:sym typeface="Wingdings" panose="05000000000000000000" pitchFamily="2" charset="2"/>
              </a:rPr>
              <a:t>20 </a:t>
            </a:r>
            <a:r>
              <a:rPr lang="fr-FR" dirty="0">
                <a:sym typeface="Wingdings" panose="05000000000000000000" pitchFamily="2" charset="2"/>
              </a:rPr>
              <a:t>= 1 048 576</a:t>
            </a:r>
          </a:p>
        </p:txBody>
      </p:sp>
      <p:graphicFrame>
        <p:nvGraphicFramePr>
          <p:cNvPr id="9" name="Graphique 8">
            <a:extLst>
              <a:ext uri="{FF2B5EF4-FFF2-40B4-BE49-F238E27FC236}">
                <a16:creationId xmlns:a16="http://schemas.microsoft.com/office/drawing/2014/main" id="{846A80A9-1978-87F2-17D4-DF1255647F3A}"/>
              </a:ext>
            </a:extLst>
          </p:cNvPr>
          <p:cNvGraphicFramePr>
            <a:graphicFrameLocks/>
          </p:cNvGraphicFramePr>
          <p:nvPr>
            <p:extLst>
              <p:ext uri="{D42A27DB-BD31-4B8C-83A1-F6EECF244321}">
                <p14:modId xmlns:p14="http://schemas.microsoft.com/office/powerpoint/2010/main" val="1674885066"/>
              </p:ext>
            </p:extLst>
          </p:nvPr>
        </p:nvGraphicFramePr>
        <p:xfrm>
          <a:off x="5704162" y="1832691"/>
          <a:ext cx="5887574" cy="33496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60474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B3612-4F23-BD58-E190-CC3E55F820A3}"/>
              </a:ext>
            </a:extLst>
          </p:cNvPr>
          <p:cNvSpPr>
            <a:spLocks noGrp="1"/>
          </p:cNvSpPr>
          <p:nvPr>
            <p:ph type="title"/>
          </p:nvPr>
        </p:nvSpPr>
        <p:spPr>
          <a:xfrm>
            <a:off x="808661" y="99391"/>
            <a:ext cx="10357666" cy="700332"/>
          </a:xfrm>
        </p:spPr>
        <p:txBody>
          <a:bodyPr/>
          <a:lstStyle/>
          <a:p>
            <a:r>
              <a:rPr lang="fr-FR" dirty="0"/>
              <a:t>Fonctionnement de </a:t>
            </a:r>
            <a:r>
              <a:rPr lang="fr-FR" dirty="0" err="1"/>
              <a:t>bruteforce</a:t>
            </a:r>
            <a:endParaRPr lang="fr-FR" dirty="0"/>
          </a:p>
        </p:txBody>
      </p:sp>
      <p:sp>
        <p:nvSpPr>
          <p:cNvPr id="3" name="Espace réservé du contenu 2">
            <a:extLst>
              <a:ext uri="{FF2B5EF4-FFF2-40B4-BE49-F238E27FC236}">
                <a16:creationId xmlns:a16="http://schemas.microsoft.com/office/drawing/2014/main" id="{53F4D5F4-F89E-3A08-E0E3-686D230BE5E2}"/>
              </a:ext>
            </a:extLst>
          </p:cNvPr>
          <p:cNvSpPr>
            <a:spLocks noGrp="1"/>
          </p:cNvSpPr>
          <p:nvPr>
            <p:ph idx="1"/>
          </p:nvPr>
        </p:nvSpPr>
        <p:spPr>
          <a:xfrm>
            <a:off x="689392" y="1043607"/>
            <a:ext cx="6884225" cy="5456583"/>
          </a:xfrm>
        </p:spPr>
        <p:txBody>
          <a:bodyPr>
            <a:normAutofit fontScale="70000" lnSpcReduction="20000"/>
          </a:bodyPr>
          <a:lstStyle/>
          <a:p>
            <a:pPr marL="285750" indent="-285750">
              <a:buFont typeface="Courier New" panose="02070309020205020404" pitchFamily="49" charset="0"/>
              <a:buChar char="o"/>
            </a:pPr>
            <a:r>
              <a:rPr lang="fr-FR" sz="2800" dirty="0"/>
              <a:t>Avantage et Limite:</a:t>
            </a:r>
          </a:p>
          <a:p>
            <a:endParaRPr lang="fr-FR" dirty="0"/>
          </a:p>
          <a:p>
            <a:r>
              <a:rPr lang="fr-FR" dirty="0">
                <a:effectLst/>
                <a:latin typeface="Helvetica Neue" panose="02000503000000020004" pitchFamily="2" charset="0"/>
              </a:rPr>
              <a:t>Avantages du </a:t>
            </a:r>
            <a:r>
              <a:rPr lang="fr-FR" dirty="0" err="1">
                <a:effectLst/>
                <a:latin typeface="Helvetica Neue" panose="02000503000000020004" pitchFamily="2" charset="0"/>
              </a:rPr>
              <a:t>bruteforce</a:t>
            </a:r>
            <a:r>
              <a:rPr lang="fr-FR" dirty="0">
                <a:effectLst/>
                <a:latin typeface="Helvetica Neue" panose="02000503000000020004" pitchFamily="2" charset="0"/>
              </a:rPr>
              <a:t> :</a:t>
            </a:r>
          </a:p>
          <a:p>
            <a:pPr>
              <a:buFont typeface="Arial" panose="020B0604020202020204" pitchFamily="34" charset="0"/>
              <a:buChar char="•"/>
            </a:pPr>
            <a:r>
              <a:rPr lang="fr-FR" dirty="0">
                <a:effectLst/>
                <a:latin typeface="Helvetica Neue" panose="02000503000000020004" pitchFamily="2" charset="0"/>
              </a:rPr>
              <a:t>Exhaustivité : Explore toutes les possibilités pour garantir une solution optimale.</a:t>
            </a:r>
          </a:p>
          <a:p>
            <a:pPr>
              <a:buFont typeface="Arial" panose="020B0604020202020204" pitchFamily="34" charset="0"/>
              <a:buChar char="•"/>
            </a:pPr>
            <a:r>
              <a:rPr lang="fr-FR" dirty="0">
                <a:effectLst/>
                <a:latin typeface="Helvetica Neue" panose="02000503000000020004" pitchFamily="2" charset="0"/>
              </a:rPr>
              <a:t>Simplicité : Facile à comprendre et à mettre en œuvre.</a:t>
            </a:r>
          </a:p>
          <a:p>
            <a:pPr>
              <a:buFont typeface="Arial" panose="020B0604020202020204" pitchFamily="34" charset="0"/>
              <a:buChar char="•"/>
            </a:pPr>
            <a:r>
              <a:rPr lang="fr-FR" dirty="0">
                <a:effectLst/>
                <a:latin typeface="Helvetica Neue" panose="02000503000000020004" pitchFamily="2" charset="0"/>
              </a:rPr>
              <a:t>Flexibilité : Peut être adapté à différents problèmes d'optimisation.</a:t>
            </a:r>
          </a:p>
          <a:p>
            <a:r>
              <a:rPr lang="fr-FR" dirty="0">
                <a:effectLst/>
                <a:latin typeface="Helvetica Neue" panose="02000503000000020004" pitchFamily="2" charset="0"/>
              </a:rPr>
              <a:t>Limites du </a:t>
            </a:r>
            <a:r>
              <a:rPr lang="fr-FR" dirty="0" err="1">
                <a:effectLst/>
                <a:latin typeface="Helvetica Neue" panose="02000503000000020004" pitchFamily="2" charset="0"/>
              </a:rPr>
              <a:t>bruteforce</a:t>
            </a:r>
            <a:r>
              <a:rPr lang="fr-FR" dirty="0">
                <a:effectLst/>
                <a:latin typeface="Helvetica Neue" panose="02000503000000020004" pitchFamily="2" charset="0"/>
              </a:rPr>
              <a:t> :</a:t>
            </a:r>
          </a:p>
          <a:p>
            <a:pPr>
              <a:buFont typeface="Arial" panose="020B0604020202020204" pitchFamily="34" charset="0"/>
              <a:buChar char="•"/>
            </a:pPr>
            <a:r>
              <a:rPr lang="fr-FR" dirty="0">
                <a:effectLst/>
                <a:latin typeface="Helvetica Neue" panose="02000503000000020004" pitchFamily="2" charset="0"/>
              </a:rPr>
              <a:t>Temps d'exécution élevé : Devient lent avec de nombreuses actions.</a:t>
            </a:r>
          </a:p>
          <a:p>
            <a:pPr>
              <a:buFont typeface="Arial" panose="020B0604020202020204" pitchFamily="34" charset="0"/>
              <a:buChar char="•"/>
            </a:pPr>
            <a:r>
              <a:rPr lang="fr-FR" dirty="0">
                <a:effectLst/>
                <a:latin typeface="Helvetica Neue" panose="02000503000000020004" pitchFamily="2" charset="0"/>
              </a:rPr>
              <a:t>Inefficace pour les grands problèmes : Pas adapté aux instances de grande taille.</a:t>
            </a:r>
          </a:p>
          <a:p>
            <a:pPr>
              <a:buFont typeface="Arial" panose="020B0604020202020204" pitchFamily="34" charset="0"/>
              <a:buChar char="•"/>
            </a:pPr>
            <a:r>
              <a:rPr lang="fr-FR" dirty="0">
                <a:effectLst/>
                <a:latin typeface="Helvetica Neue" panose="02000503000000020004" pitchFamily="2" charset="0"/>
              </a:rPr>
              <a:t>Utilisation élevée de la mémoire : Peut nécessiter beaucoup d'espace de stockage.</a:t>
            </a:r>
          </a:p>
          <a:p>
            <a:pPr>
              <a:buFont typeface="Arial" panose="020B0604020202020204" pitchFamily="34" charset="0"/>
              <a:buChar char="•"/>
            </a:pPr>
            <a:r>
              <a:rPr lang="fr-FR" dirty="0">
                <a:effectLst/>
                <a:latin typeface="Helvetica Neue" panose="02000503000000020004" pitchFamily="2" charset="0"/>
              </a:rPr>
              <a:t>Pas d'optimisation des calculs : Calcule toutes les possibilités sans tirer parti des résultats intermédiaires.</a:t>
            </a:r>
          </a:p>
          <a:p>
            <a:pPr>
              <a:buFont typeface="Arial" panose="020B0604020202020204" pitchFamily="34" charset="0"/>
              <a:buChar char="•"/>
            </a:pPr>
            <a:r>
              <a:rPr lang="fr-FR" dirty="0">
                <a:effectLst/>
                <a:latin typeface="Helvetica Neue" panose="02000503000000020004" pitchFamily="2" charset="0"/>
              </a:rPr>
              <a:t>Requiert des ressources importantes : Nécessite des ressources informatiques importantes.</a:t>
            </a:r>
          </a:p>
          <a:p>
            <a:endParaRPr lang="fr-FR" dirty="0"/>
          </a:p>
        </p:txBody>
      </p:sp>
      <p:pic>
        <p:nvPicPr>
          <p:cNvPr id="7" name="Image 6">
            <a:extLst>
              <a:ext uri="{FF2B5EF4-FFF2-40B4-BE49-F238E27FC236}">
                <a16:creationId xmlns:a16="http://schemas.microsoft.com/office/drawing/2014/main" id="{445A7CBF-40F1-3077-FC61-2FFDF355E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617" y="1677915"/>
            <a:ext cx="4504481" cy="3044970"/>
          </a:xfrm>
          <a:prstGeom prst="rect">
            <a:avLst/>
          </a:prstGeom>
        </p:spPr>
      </p:pic>
    </p:spTree>
    <p:extLst>
      <p:ext uri="{BB962C8B-B14F-4D97-AF65-F5344CB8AC3E}">
        <p14:creationId xmlns:p14="http://schemas.microsoft.com/office/powerpoint/2010/main" val="42377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B3612-4F23-BD58-E190-CC3E55F820A3}"/>
              </a:ext>
            </a:extLst>
          </p:cNvPr>
          <p:cNvSpPr>
            <a:spLocks noGrp="1"/>
          </p:cNvSpPr>
          <p:nvPr>
            <p:ph type="title"/>
          </p:nvPr>
        </p:nvSpPr>
        <p:spPr>
          <a:xfrm>
            <a:off x="1600200" y="699591"/>
            <a:ext cx="7638168" cy="1470404"/>
          </a:xfrm>
        </p:spPr>
        <p:txBody>
          <a:bodyPr anchor="b">
            <a:normAutofit/>
          </a:bodyPr>
          <a:lstStyle/>
          <a:p>
            <a:r>
              <a:rPr lang="fr-FR" dirty="0"/>
              <a:t>Fonctionnement de Glouton</a:t>
            </a:r>
          </a:p>
        </p:txBody>
      </p:sp>
      <p:sp>
        <p:nvSpPr>
          <p:cNvPr id="3" name="Espace réservé du contenu 2">
            <a:extLst>
              <a:ext uri="{FF2B5EF4-FFF2-40B4-BE49-F238E27FC236}">
                <a16:creationId xmlns:a16="http://schemas.microsoft.com/office/drawing/2014/main" id="{53F4D5F4-F89E-3A08-E0E3-686D230BE5E2}"/>
              </a:ext>
            </a:extLst>
          </p:cNvPr>
          <p:cNvSpPr>
            <a:spLocks noGrp="1"/>
          </p:cNvSpPr>
          <p:nvPr>
            <p:ph idx="1"/>
          </p:nvPr>
        </p:nvSpPr>
        <p:spPr>
          <a:xfrm>
            <a:off x="1600200" y="2476499"/>
            <a:ext cx="7638168" cy="3614813"/>
          </a:xfrm>
        </p:spPr>
        <p:txBody>
          <a:bodyPr>
            <a:normAutofit/>
          </a:bodyPr>
          <a:lstStyle/>
          <a:p>
            <a:r>
              <a:rPr lang="fr-FR"/>
              <a:t>Fonctionnement:</a:t>
            </a:r>
            <a:endParaRPr lang="fr-FR">
              <a:effectLst/>
            </a:endParaRPr>
          </a:p>
          <a:p>
            <a:r>
              <a:rPr lang="fr-FR">
                <a:effectLst/>
              </a:rPr>
              <a:t>L'approche gloutonne fonctionne en sélectionnant les choix les plus rentables à chaque étape, sans considérer les conséquences à long terme. Elle peut donner une solution rapide, mais ne garantit pas toujours la solution optimale. </a:t>
            </a:r>
          </a:p>
          <a:p>
            <a:r>
              <a:rPr lang="fr-FR">
                <a:effectLst/>
              </a:rPr>
              <a:t>Dans le cas du script optimized_glouton.py, les actions sont triées par profit décroissant, puis les actions les plus rentables sont sélectionnées jusqu'à atteindre le budget maximal.</a:t>
            </a:r>
          </a:p>
          <a:p>
            <a:endParaRPr lang="fr-FR" dirty="0"/>
          </a:p>
        </p:txBody>
      </p:sp>
    </p:spTree>
    <p:extLst>
      <p:ext uri="{BB962C8B-B14F-4D97-AF65-F5344CB8AC3E}">
        <p14:creationId xmlns:p14="http://schemas.microsoft.com/office/powerpoint/2010/main" val="423896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B3612-4F23-BD58-E190-CC3E55F820A3}"/>
              </a:ext>
            </a:extLst>
          </p:cNvPr>
          <p:cNvSpPr>
            <a:spLocks noGrp="1"/>
          </p:cNvSpPr>
          <p:nvPr>
            <p:ph type="title"/>
          </p:nvPr>
        </p:nvSpPr>
        <p:spPr>
          <a:xfrm>
            <a:off x="818873" y="554981"/>
            <a:ext cx="6383684" cy="1611750"/>
          </a:xfrm>
        </p:spPr>
        <p:txBody>
          <a:bodyPr>
            <a:normAutofit/>
          </a:bodyPr>
          <a:lstStyle/>
          <a:p>
            <a:r>
              <a:rPr lang="fr-FR" dirty="0"/>
              <a:t>Fonctionnement de Glouton</a:t>
            </a:r>
          </a:p>
        </p:txBody>
      </p:sp>
      <p:sp>
        <p:nvSpPr>
          <p:cNvPr id="3" name="Espace réservé du contenu 2">
            <a:extLst>
              <a:ext uri="{FF2B5EF4-FFF2-40B4-BE49-F238E27FC236}">
                <a16:creationId xmlns:a16="http://schemas.microsoft.com/office/drawing/2014/main" id="{53F4D5F4-F89E-3A08-E0E3-686D230BE5E2}"/>
              </a:ext>
            </a:extLst>
          </p:cNvPr>
          <p:cNvSpPr>
            <a:spLocks noGrp="1"/>
          </p:cNvSpPr>
          <p:nvPr>
            <p:ph idx="1"/>
          </p:nvPr>
        </p:nvSpPr>
        <p:spPr>
          <a:xfrm>
            <a:off x="818872" y="2597426"/>
            <a:ext cx="5928596" cy="3536673"/>
          </a:xfrm>
        </p:spPr>
        <p:txBody>
          <a:bodyPr>
            <a:normAutofit/>
          </a:bodyPr>
          <a:lstStyle/>
          <a:p>
            <a:pPr>
              <a:lnSpc>
                <a:spcPct val="120000"/>
              </a:lnSpc>
            </a:pPr>
            <a:r>
              <a:rPr lang="fr-FR" sz="1100"/>
              <a:t>Avantage et Limite:</a:t>
            </a:r>
            <a:endParaRPr lang="fr-FR" sz="1100">
              <a:effectLst/>
            </a:endParaRPr>
          </a:p>
          <a:p>
            <a:pPr>
              <a:lnSpc>
                <a:spcPct val="120000"/>
              </a:lnSpc>
            </a:pPr>
            <a:r>
              <a:rPr lang="fr-FR" sz="1100">
                <a:effectLst/>
              </a:rPr>
              <a:t>Avantages de l'approche gloutonne :</a:t>
            </a:r>
          </a:p>
          <a:p>
            <a:pPr>
              <a:lnSpc>
                <a:spcPct val="120000"/>
              </a:lnSpc>
              <a:buFont typeface="Arial" panose="020B0604020202020204" pitchFamily="34" charset="0"/>
              <a:buChar char="•"/>
            </a:pPr>
            <a:r>
              <a:rPr lang="fr-FR" sz="1100">
                <a:effectLst/>
              </a:rPr>
              <a:t>Rapidité : L'approche gloutonne est plus rapide que la force brute car elle sélectionne rapidement les choix les plus rentables.</a:t>
            </a:r>
          </a:p>
          <a:p>
            <a:pPr>
              <a:lnSpc>
                <a:spcPct val="120000"/>
              </a:lnSpc>
              <a:buFont typeface="Arial" panose="020B0604020202020204" pitchFamily="34" charset="0"/>
              <a:buChar char="•"/>
            </a:pPr>
            <a:r>
              <a:rPr lang="fr-FR" sz="1100">
                <a:effectLst/>
              </a:rPr>
              <a:t>Simplicité : Facile à comprendre et à implémenter, avec moins de calculs complexes.</a:t>
            </a:r>
          </a:p>
          <a:p>
            <a:pPr>
              <a:lnSpc>
                <a:spcPct val="120000"/>
              </a:lnSpc>
              <a:buFont typeface="Arial" panose="020B0604020202020204" pitchFamily="34" charset="0"/>
              <a:buChar char="•"/>
            </a:pPr>
            <a:r>
              <a:rPr lang="fr-FR" sz="1100">
                <a:effectLst/>
              </a:rPr>
              <a:t>Utilisation efficace des ressources : N'utilise pas autant de mémoire que la force brute.</a:t>
            </a:r>
          </a:p>
          <a:p>
            <a:pPr>
              <a:lnSpc>
                <a:spcPct val="120000"/>
              </a:lnSpc>
            </a:pPr>
            <a:r>
              <a:rPr lang="fr-FR" sz="1100">
                <a:effectLst/>
              </a:rPr>
              <a:t>Limites de l'approche gloutonne :</a:t>
            </a:r>
          </a:p>
          <a:p>
            <a:pPr>
              <a:lnSpc>
                <a:spcPct val="120000"/>
              </a:lnSpc>
              <a:buFont typeface="Arial" panose="020B0604020202020204" pitchFamily="34" charset="0"/>
              <a:buChar char="•"/>
            </a:pPr>
            <a:r>
              <a:rPr lang="fr-FR" sz="1100">
                <a:effectLst/>
              </a:rPr>
              <a:t>Solution potentiellement sous-optimale : Ne garantit pas toujours la solution optimale.</a:t>
            </a:r>
          </a:p>
          <a:p>
            <a:pPr>
              <a:lnSpc>
                <a:spcPct val="120000"/>
              </a:lnSpc>
              <a:buFont typeface="Arial" panose="020B0604020202020204" pitchFamily="34" charset="0"/>
              <a:buChar char="•"/>
            </a:pPr>
            <a:r>
              <a:rPr lang="fr-FR" sz="1100">
                <a:effectLst/>
              </a:rPr>
              <a:t>Sensible à l'ordre des actions : L'ordre des actions peut influencer les résultats.</a:t>
            </a:r>
          </a:p>
          <a:p>
            <a:pPr>
              <a:lnSpc>
                <a:spcPct val="120000"/>
              </a:lnSpc>
              <a:buFont typeface="Arial" panose="020B0604020202020204" pitchFamily="34" charset="0"/>
              <a:buChar char="•"/>
            </a:pPr>
            <a:r>
              <a:rPr lang="fr-FR" sz="1100">
                <a:effectLst/>
              </a:rPr>
              <a:t>Moins flexible : Moins adaptable à des contraintes spécifiques ou des variations du problème.</a:t>
            </a:r>
          </a:p>
          <a:p>
            <a:pPr>
              <a:lnSpc>
                <a:spcPct val="120000"/>
              </a:lnSpc>
            </a:pPr>
            <a:endParaRPr lang="fr-FR" sz="1100"/>
          </a:p>
        </p:txBody>
      </p:sp>
      <p:pic>
        <p:nvPicPr>
          <p:cNvPr id="4" name="Image 3">
            <a:extLst>
              <a:ext uri="{FF2B5EF4-FFF2-40B4-BE49-F238E27FC236}">
                <a16:creationId xmlns:a16="http://schemas.microsoft.com/office/drawing/2014/main" id="{81E77877-CEFC-70B4-BD7B-CA3153A8BB37}"/>
              </a:ext>
            </a:extLst>
          </p:cNvPr>
          <p:cNvPicPr>
            <a:picLocks noChangeAspect="1"/>
          </p:cNvPicPr>
          <p:nvPr/>
        </p:nvPicPr>
        <p:blipFill>
          <a:blip r:embed="rId2"/>
          <a:stretch>
            <a:fillRect/>
          </a:stretch>
        </p:blipFill>
        <p:spPr>
          <a:xfrm>
            <a:off x="7821555" y="2189583"/>
            <a:ext cx="3764385" cy="2889164"/>
          </a:xfrm>
          <a:prstGeom prst="rect">
            <a:avLst/>
          </a:prstGeom>
          <a:noFill/>
        </p:spPr>
      </p:pic>
    </p:spTree>
    <p:extLst>
      <p:ext uri="{BB962C8B-B14F-4D97-AF65-F5344CB8AC3E}">
        <p14:creationId xmlns:p14="http://schemas.microsoft.com/office/powerpoint/2010/main" val="366671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B3612-4F23-BD58-E190-CC3E55F820A3}"/>
              </a:ext>
            </a:extLst>
          </p:cNvPr>
          <p:cNvSpPr>
            <a:spLocks noGrp="1"/>
          </p:cNvSpPr>
          <p:nvPr>
            <p:ph type="title"/>
          </p:nvPr>
        </p:nvSpPr>
        <p:spPr>
          <a:xfrm>
            <a:off x="457199" y="154258"/>
            <a:ext cx="10416209" cy="1470404"/>
          </a:xfrm>
        </p:spPr>
        <p:txBody>
          <a:bodyPr anchor="b">
            <a:normAutofit/>
          </a:bodyPr>
          <a:lstStyle/>
          <a:p>
            <a:r>
              <a:rPr lang="fr-FR" dirty="0"/>
              <a:t>Fonctionnement de Dynamique</a:t>
            </a:r>
          </a:p>
        </p:txBody>
      </p:sp>
      <p:sp>
        <p:nvSpPr>
          <p:cNvPr id="3" name="Espace réservé du contenu 2">
            <a:extLst>
              <a:ext uri="{FF2B5EF4-FFF2-40B4-BE49-F238E27FC236}">
                <a16:creationId xmlns:a16="http://schemas.microsoft.com/office/drawing/2014/main" id="{53F4D5F4-F89E-3A08-E0E3-686D230BE5E2}"/>
              </a:ext>
            </a:extLst>
          </p:cNvPr>
          <p:cNvSpPr>
            <a:spLocks noGrp="1"/>
          </p:cNvSpPr>
          <p:nvPr>
            <p:ph idx="1"/>
          </p:nvPr>
        </p:nvSpPr>
        <p:spPr>
          <a:xfrm>
            <a:off x="228600" y="1959665"/>
            <a:ext cx="5724939" cy="3614813"/>
          </a:xfrm>
        </p:spPr>
        <p:txBody>
          <a:bodyPr>
            <a:normAutofit/>
          </a:bodyPr>
          <a:lstStyle/>
          <a:p>
            <a:pPr>
              <a:lnSpc>
                <a:spcPct val="120000"/>
              </a:lnSpc>
            </a:pPr>
            <a:r>
              <a:rPr lang="fr-FR" sz="1100" dirty="0"/>
              <a:t>Fonctionnement:</a:t>
            </a:r>
          </a:p>
          <a:p>
            <a:pPr>
              <a:lnSpc>
                <a:spcPct val="120000"/>
              </a:lnSpc>
              <a:buFont typeface="Arial" panose="020B0604020202020204" pitchFamily="34" charset="0"/>
              <a:buChar char="•"/>
            </a:pPr>
            <a:r>
              <a:rPr lang="fr-FR" sz="1100" dirty="0">
                <a:effectLst/>
              </a:rPr>
              <a:t>Élimination des redondances : L'approche dynamique évite les calculs redondants en divisant le problème en sous-problèmes plus petits. Elle stocke les résultats de ces sous-problèmes dans une matrice, ce qui permet d'économiser du temps de calcul en évitant de recalculer les mêmes valeurs.</a:t>
            </a:r>
          </a:p>
          <a:p>
            <a:pPr>
              <a:lnSpc>
                <a:spcPct val="120000"/>
              </a:lnSpc>
              <a:buFont typeface="Arial" panose="020B0604020202020204" pitchFamily="34" charset="0"/>
              <a:buChar char="•"/>
            </a:pPr>
            <a:r>
              <a:rPr lang="fr-FR" sz="1100" dirty="0">
                <a:effectLst/>
              </a:rPr>
              <a:t>Utilisation d'une matrice de résultats : Pour résoudre le problème de manière itérative, l'approche dynamique utilise une matrice pour stocker les résultats intermédiaires. Cette matrice a une taille correspondant au nombre d'actions multiplié par le budget maximal. Chaque cellule de la matrice représente un sous-problème et contient la solution optimale pour ce sous-problème.</a:t>
            </a:r>
          </a:p>
          <a:p>
            <a:pPr>
              <a:lnSpc>
                <a:spcPct val="120000"/>
              </a:lnSpc>
              <a:buFont typeface="Arial" panose="020B0604020202020204" pitchFamily="34" charset="0"/>
              <a:buChar char="•"/>
            </a:pPr>
            <a:r>
              <a:rPr lang="fr-FR" sz="1100" dirty="0">
                <a:effectLst/>
              </a:rPr>
              <a:t>Itération jusqu'au résultat optimal : En utilisant la matrice de résultats, l'algorithme itère sur tous les sous-problèmes, en utilisant les résultats précédemment calculés pour résoudre les problèmes plus grands. Il construit ainsi progressivement la solution optimale en maximisant le bénéfice tout en respectant le budget maximal.</a:t>
            </a:r>
          </a:p>
          <a:p>
            <a:pPr>
              <a:lnSpc>
                <a:spcPct val="120000"/>
              </a:lnSpc>
            </a:pPr>
            <a:endParaRPr lang="fr-FR" sz="1100" dirty="0"/>
          </a:p>
        </p:txBody>
      </p:sp>
      <p:sp>
        <p:nvSpPr>
          <p:cNvPr id="13" name="ZoneTexte 12">
            <a:extLst>
              <a:ext uri="{FF2B5EF4-FFF2-40B4-BE49-F238E27FC236}">
                <a16:creationId xmlns:a16="http://schemas.microsoft.com/office/drawing/2014/main" id="{C3A0AB9B-B63A-45F7-E4EB-758C3BAD07D0}"/>
              </a:ext>
            </a:extLst>
          </p:cNvPr>
          <p:cNvSpPr txBox="1"/>
          <p:nvPr/>
        </p:nvSpPr>
        <p:spPr>
          <a:xfrm>
            <a:off x="6285012" y="5104111"/>
            <a:ext cx="5171983" cy="1015663"/>
          </a:xfrm>
          <a:prstGeom prst="rect">
            <a:avLst/>
          </a:prstGeom>
          <a:noFill/>
        </p:spPr>
        <p:txBody>
          <a:bodyPr wrap="square" rtlCol="0">
            <a:spAutoFit/>
          </a:bodyPr>
          <a:lstStyle/>
          <a:p>
            <a:pPr marL="285750" indent="-285750">
              <a:buFont typeface="Wingdings" panose="05000000000000000000" pitchFamily="2" charset="2"/>
              <a:buChar char="à"/>
            </a:pPr>
            <a:r>
              <a:rPr lang="fr-FR" dirty="0">
                <a:sym typeface="Wingdings" panose="05000000000000000000" pitchFamily="2" charset="2"/>
              </a:rPr>
              <a:t>Nombre de possibilités  = nbr-action * budget-max 20 actions =500 * 20 = 10 000</a:t>
            </a:r>
          </a:p>
          <a:p>
            <a:pPr marL="285750" indent="-285750">
              <a:buFont typeface="Wingdings" panose="05000000000000000000" pitchFamily="2" charset="2"/>
              <a:buChar char="à"/>
            </a:pPr>
            <a:endParaRPr lang="fr-FR" baseline="30000" dirty="0">
              <a:sym typeface="Wingdings" panose="05000000000000000000" pitchFamily="2" charset="2"/>
            </a:endParaRPr>
          </a:p>
          <a:p>
            <a:endParaRPr lang="fr-FR" baseline="30000" dirty="0"/>
          </a:p>
        </p:txBody>
      </p:sp>
      <p:pic>
        <p:nvPicPr>
          <p:cNvPr id="17" name="Image 16" descr="Une image contenant capture d’écran, ligne, astronomie&#10;&#10;Description générée automatiquement">
            <a:extLst>
              <a:ext uri="{FF2B5EF4-FFF2-40B4-BE49-F238E27FC236}">
                <a16:creationId xmlns:a16="http://schemas.microsoft.com/office/drawing/2014/main" id="{991C557B-57B4-5DC4-08E9-BFC0A32391CA}"/>
              </a:ext>
            </a:extLst>
          </p:cNvPr>
          <p:cNvPicPr>
            <a:picLocks noChangeAspect="1"/>
          </p:cNvPicPr>
          <p:nvPr/>
        </p:nvPicPr>
        <p:blipFill>
          <a:blip r:embed="rId2"/>
          <a:stretch>
            <a:fillRect/>
          </a:stretch>
        </p:blipFill>
        <p:spPr>
          <a:xfrm>
            <a:off x="6196344" y="2105948"/>
            <a:ext cx="5017846" cy="2998163"/>
          </a:xfrm>
          <a:prstGeom prst="rect">
            <a:avLst/>
          </a:prstGeom>
          <a:noFill/>
        </p:spPr>
      </p:pic>
    </p:spTree>
    <p:extLst>
      <p:ext uri="{BB962C8B-B14F-4D97-AF65-F5344CB8AC3E}">
        <p14:creationId xmlns:p14="http://schemas.microsoft.com/office/powerpoint/2010/main" val="3725621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B3612-4F23-BD58-E190-CC3E55F820A3}"/>
              </a:ext>
            </a:extLst>
          </p:cNvPr>
          <p:cNvSpPr>
            <a:spLocks noGrp="1"/>
          </p:cNvSpPr>
          <p:nvPr>
            <p:ph type="title"/>
          </p:nvPr>
        </p:nvSpPr>
        <p:spPr>
          <a:xfrm>
            <a:off x="1600200" y="699591"/>
            <a:ext cx="7638168" cy="1470404"/>
          </a:xfrm>
        </p:spPr>
        <p:txBody>
          <a:bodyPr anchor="b">
            <a:normAutofit/>
          </a:bodyPr>
          <a:lstStyle/>
          <a:p>
            <a:r>
              <a:rPr lang="fr-FR"/>
              <a:t>Fonctionnement de Dynamique</a:t>
            </a:r>
          </a:p>
        </p:txBody>
      </p:sp>
      <p:sp>
        <p:nvSpPr>
          <p:cNvPr id="3" name="Espace réservé du contenu 2">
            <a:extLst>
              <a:ext uri="{FF2B5EF4-FFF2-40B4-BE49-F238E27FC236}">
                <a16:creationId xmlns:a16="http://schemas.microsoft.com/office/drawing/2014/main" id="{53F4D5F4-F89E-3A08-E0E3-686D230BE5E2}"/>
              </a:ext>
            </a:extLst>
          </p:cNvPr>
          <p:cNvSpPr>
            <a:spLocks noGrp="1"/>
          </p:cNvSpPr>
          <p:nvPr>
            <p:ph idx="1"/>
          </p:nvPr>
        </p:nvSpPr>
        <p:spPr>
          <a:xfrm>
            <a:off x="1600200" y="2476499"/>
            <a:ext cx="7638168" cy="3614813"/>
          </a:xfrm>
        </p:spPr>
        <p:txBody>
          <a:bodyPr>
            <a:normAutofit/>
          </a:bodyPr>
          <a:lstStyle/>
          <a:p>
            <a:pPr>
              <a:lnSpc>
                <a:spcPct val="120000"/>
              </a:lnSpc>
            </a:pPr>
            <a:r>
              <a:rPr lang="fr-FR" sz="1400"/>
              <a:t>Avantage et Limite:</a:t>
            </a:r>
            <a:endParaRPr lang="fr-FR" sz="1400">
              <a:effectLst/>
            </a:endParaRPr>
          </a:p>
          <a:p>
            <a:pPr>
              <a:lnSpc>
                <a:spcPct val="120000"/>
              </a:lnSpc>
            </a:pPr>
            <a:r>
              <a:rPr lang="fr-FR" sz="1400">
                <a:effectLst/>
              </a:rPr>
              <a:t>Avantages de l'approche dynamique :</a:t>
            </a:r>
          </a:p>
          <a:p>
            <a:pPr>
              <a:lnSpc>
                <a:spcPct val="120000"/>
              </a:lnSpc>
              <a:buFont typeface="Arial" panose="020B0604020202020204" pitchFamily="34" charset="0"/>
              <a:buChar char="•"/>
            </a:pPr>
            <a:r>
              <a:rPr lang="fr-FR" sz="1400">
                <a:effectLst/>
              </a:rPr>
              <a:t>Solution optimale garantie : L'approche dynamique garantit toujours la solution optimale.</a:t>
            </a:r>
          </a:p>
          <a:p>
            <a:pPr>
              <a:lnSpc>
                <a:spcPct val="120000"/>
              </a:lnSpc>
              <a:buFont typeface="Arial" panose="020B0604020202020204" pitchFamily="34" charset="0"/>
              <a:buChar char="•"/>
            </a:pPr>
            <a:r>
              <a:rPr lang="fr-FR" sz="1400">
                <a:effectLst/>
              </a:rPr>
              <a:t>Utilisation efficace des ressources : Évite les calculs redondants, ce qui permet d'économiser du temps et de l'espace mémoire.</a:t>
            </a:r>
          </a:p>
          <a:p>
            <a:pPr>
              <a:lnSpc>
                <a:spcPct val="120000"/>
              </a:lnSpc>
            </a:pPr>
            <a:r>
              <a:rPr lang="fr-FR" sz="1400">
                <a:effectLst/>
              </a:rPr>
              <a:t>Limites de l'approche dynamique :</a:t>
            </a:r>
          </a:p>
          <a:p>
            <a:pPr>
              <a:lnSpc>
                <a:spcPct val="120000"/>
              </a:lnSpc>
              <a:buFont typeface="Arial" panose="020B0604020202020204" pitchFamily="34" charset="0"/>
              <a:buChar char="•"/>
            </a:pPr>
            <a:r>
              <a:rPr lang="fr-FR" sz="1400">
                <a:effectLst/>
              </a:rPr>
              <a:t>Complexité dépendant du nombre d'actions et du coût maximal : Le temps d'exécution peut augmenter avec de nombreux actions ou un coût maximal élevé.</a:t>
            </a:r>
          </a:p>
          <a:p>
            <a:pPr>
              <a:lnSpc>
                <a:spcPct val="120000"/>
              </a:lnSpc>
              <a:buFont typeface="Arial" panose="020B0604020202020204" pitchFamily="34" charset="0"/>
              <a:buChar char="•"/>
            </a:pPr>
            <a:r>
              <a:rPr lang="fr-FR" sz="1400">
                <a:effectLst/>
              </a:rPr>
              <a:t>Nécessite une formulation appropriée : Requiert une formulation récursive ou itérative du problème.</a:t>
            </a:r>
          </a:p>
          <a:p>
            <a:pPr>
              <a:lnSpc>
                <a:spcPct val="120000"/>
              </a:lnSpc>
            </a:pPr>
            <a:endParaRPr lang="fr-FR" sz="1400"/>
          </a:p>
        </p:txBody>
      </p:sp>
    </p:spTree>
    <p:extLst>
      <p:ext uri="{BB962C8B-B14F-4D97-AF65-F5344CB8AC3E}">
        <p14:creationId xmlns:p14="http://schemas.microsoft.com/office/powerpoint/2010/main" val="1801000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p:txBody>
          <a:bodyPr/>
          <a:lstStyle/>
          <a:p>
            <a:r>
              <a:rPr lang="fr-FR" dirty="0">
                <a:effectLst/>
                <a:latin typeface="Helvetica Neue" panose="02000503000000020004" pitchFamily="2" charset="0"/>
              </a:rPr>
              <a:t>Structure des codes</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p:txBody>
          <a:bodyPr/>
          <a:lstStyle/>
          <a:p>
            <a:r>
              <a:rPr lang="fr-FR" dirty="0" err="1">
                <a:solidFill>
                  <a:srgbClr val="000000"/>
                </a:solidFill>
              </a:rPr>
              <a:t>Bruteforce</a:t>
            </a:r>
            <a:endParaRPr lang="fr-FR" dirty="0">
              <a:solidFill>
                <a:srgbClr val="000000"/>
              </a:solidFill>
            </a:endParaRPr>
          </a:p>
          <a:p>
            <a:r>
              <a:rPr lang="fr-FR" dirty="0">
                <a:solidFill>
                  <a:srgbClr val="000000"/>
                </a:solidFill>
              </a:rPr>
              <a:t>Glouton</a:t>
            </a:r>
          </a:p>
          <a:p>
            <a:r>
              <a:rPr lang="fr-FR" dirty="0">
                <a:solidFill>
                  <a:srgbClr val="000000"/>
                </a:solidFill>
              </a:rPr>
              <a:t>Dynamique</a:t>
            </a:r>
          </a:p>
          <a:p>
            <a:endParaRPr lang="fr-FR" dirty="0"/>
          </a:p>
        </p:txBody>
      </p:sp>
    </p:spTree>
    <p:extLst>
      <p:ext uri="{BB962C8B-B14F-4D97-AF65-F5344CB8AC3E}">
        <p14:creationId xmlns:p14="http://schemas.microsoft.com/office/powerpoint/2010/main" val="3283957883"/>
      </p:ext>
    </p:extLst>
  </p:cSld>
  <p:clrMapOvr>
    <a:masterClrMapping/>
  </p:clrMapOvr>
</p:sld>
</file>

<file path=ppt/theme/theme1.xml><?xml version="1.0" encoding="utf-8"?>
<a:theme xmlns:a="http://schemas.openxmlformats.org/drawingml/2006/main" name="VeniceBeach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89</TotalTime>
  <Words>3365</Words>
  <Application>Microsoft Macintosh PowerPoint</Application>
  <PresentationFormat>Grand écran</PresentationFormat>
  <Paragraphs>170</Paragraphs>
  <Slides>24</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24</vt:i4>
      </vt:variant>
    </vt:vector>
  </HeadingPairs>
  <TitlesOfParts>
    <vt:vector size="33" baseType="lpstr">
      <vt:lpstr>Arial</vt:lpstr>
      <vt:lpstr>Avenir Next LT Pro</vt:lpstr>
      <vt:lpstr>Avenir Next LT Pro Light</vt:lpstr>
      <vt:lpstr>Courier New</vt:lpstr>
      <vt:lpstr>Helvetica Neue</vt:lpstr>
      <vt:lpstr>Söhne</vt:lpstr>
      <vt:lpstr>Times New Roman</vt:lpstr>
      <vt:lpstr>Wingdings</vt:lpstr>
      <vt:lpstr>VeniceBeachVTI</vt:lpstr>
      <vt:lpstr>Développement d’algorithmes  permettant de maximiser des  profits</vt:lpstr>
      <vt:lpstr>Présentation des algorithmes </vt:lpstr>
      <vt:lpstr>Fonctionnement de bruteforce</vt:lpstr>
      <vt:lpstr>Fonctionnement de bruteforce</vt:lpstr>
      <vt:lpstr>Fonctionnement de Glouton</vt:lpstr>
      <vt:lpstr>Fonctionnement de Glouton</vt:lpstr>
      <vt:lpstr>Fonctionnement de Dynamique</vt:lpstr>
      <vt:lpstr>Fonctionnement de Dynamique</vt:lpstr>
      <vt:lpstr>Structure des codes</vt:lpstr>
      <vt:lpstr>Structure de BRUTEFORCE</vt:lpstr>
      <vt:lpstr>Structure de Glouton</vt:lpstr>
      <vt:lpstr>Structure de Dynamique</vt:lpstr>
      <vt:lpstr>Complexité des codes</vt:lpstr>
      <vt:lpstr>Complexite de bruteforce</vt:lpstr>
      <vt:lpstr>Complexite de Glouton</vt:lpstr>
      <vt:lpstr>Complexite de Glouton</vt:lpstr>
      <vt:lpstr>Résumer</vt:lpstr>
      <vt:lpstr>Résumer</vt:lpstr>
      <vt:lpstr>Résumer</vt:lpstr>
      <vt:lpstr>Résumer</vt:lpstr>
      <vt:lpstr>Résumer</vt:lpstr>
      <vt:lpstr>Résumer</vt:lpstr>
      <vt:lpstr>Exploration des données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Développement d’algorithmes  permettant de maximiser des  profits</dc:title>
  <dc:creator>R</dc:creator>
  <cp:lastModifiedBy>R</cp:lastModifiedBy>
  <cp:revision>7</cp:revision>
  <dcterms:created xsi:type="dcterms:W3CDTF">2023-07-13T21:52:35Z</dcterms:created>
  <dcterms:modified xsi:type="dcterms:W3CDTF">2023-07-14T07:43:00Z</dcterms:modified>
</cp:coreProperties>
</file>