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7" r:id="rId4"/>
    <p:sldId id="259" r:id="rId5"/>
    <p:sldId id="260" r:id="rId6"/>
    <p:sldId id="264" r:id="rId7"/>
    <p:sldId id="266" r:id="rId8"/>
    <p:sldId id="267" r:id="rId9"/>
    <p:sldId id="268" r:id="rId10"/>
    <p:sldId id="269" r:id="rId11"/>
    <p:sldId id="272" r:id="rId12"/>
    <p:sldId id="270" r:id="rId13"/>
    <p:sldId id="271" r:id="rId14"/>
    <p:sldId id="276" r:id="rId15"/>
    <p:sldId id="275" r:id="rId16"/>
    <p:sldId id="273" r:id="rId17"/>
    <p:sldId id="274"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44" d="100"/>
          <a:sy n="44" d="100"/>
        </p:scale>
        <p:origin x="60" y="1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174E32-9B12-4680-A501-1555EBE6F2E3}"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76221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74E32-9B12-4680-A501-1555EBE6F2E3}"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405079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74E32-9B12-4680-A501-1555EBE6F2E3}"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5357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174E32-9B12-4680-A501-1555EBE6F2E3}"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330433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174E32-9B12-4680-A501-1555EBE6F2E3}" type="datetimeFigureOut">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354370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174E32-9B12-4680-A501-1555EBE6F2E3}"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3700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174E32-9B12-4680-A501-1555EBE6F2E3}" type="datetimeFigureOut">
              <a:rPr lang="en-US" smtClean="0"/>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134891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174E32-9B12-4680-A501-1555EBE6F2E3}" type="datetimeFigureOut">
              <a:rPr lang="en-US" smtClean="0"/>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339715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74E32-9B12-4680-A501-1555EBE6F2E3}" type="datetimeFigureOut">
              <a:rPr lang="en-US" smtClean="0"/>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192751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174E32-9B12-4680-A501-1555EBE6F2E3}"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24318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174E32-9B12-4680-A501-1555EBE6F2E3}" type="datetimeFigureOut">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006DA-9A43-484C-B52D-26621F6C3A25}" type="slidenum">
              <a:rPr lang="en-US" smtClean="0"/>
              <a:t>‹#›</a:t>
            </a:fld>
            <a:endParaRPr lang="en-US"/>
          </a:p>
        </p:txBody>
      </p:sp>
    </p:spTree>
    <p:extLst>
      <p:ext uri="{BB962C8B-B14F-4D97-AF65-F5344CB8AC3E}">
        <p14:creationId xmlns:p14="http://schemas.microsoft.com/office/powerpoint/2010/main" val="184714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74E32-9B12-4680-A501-1555EBE6F2E3}" type="datetimeFigureOut">
              <a:rPr lang="en-US" smtClean="0"/>
              <a:t>12/21/2016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006DA-9A43-484C-B52D-26621F6C3A25}" type="slidenum">
              <a:rPr lang="en-US" smtClean="0"/>
              <a:t>‹#›</a:t>
            </a:fld>
            <a:endParaRPr lang="en-US"/>
          </a:p>
        </p:txBody>
      </p:sp>
    </p:spTree>
    <p:extLst>
      <p:ext uri="{BB962C8B-B14F-4D97-AF65-F5344CB8AC3E}">
        <p14:creationId xmlns:p14="http://schemas.microsoft.com/office/powerpoint/2010/main" val="1819611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changelog.ca/log/2013/08/09/software_engineer_title_ladder#intermedia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echnologyreview.com/news/514346/the-data-made-me-do-it/" TargetMode="External"/><Relationship Id="rId2" Type="http://schemas.openxmlformats.org/officeDocument/2006/relationships/hyperlink" Target="https://techcrunch.com/2012/08/22/how-big-is-facebooks-data-2-5-billion-pieces-of-content-and-500-terabytes-ingested-every-day/" TargetMode="External"/><Relationship Id="rId1" Type="http://schemas.openxmlformats.org/officeDocument/2006/relationships/slideLayout" Target="../slideLayouts/slideLayout2.xml"/><Relationship Id="rId4" Type="http://schemas.openxmlformats.org/officeDocument/2006/relationships/hyperlink" Target="http://www.forbes.com/sites/bernardmarr/2015/09/30/big-data-20-mind-boggling-facts-everyone-must-read/#37f398a76c1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linguisticsociety.org/content/how-many-languages-are-there-worl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 Science-109</a:t>
            </a:r>
            <a:br>
              <a:rPr lang="en-US" dirty="0"/>
            </a:br>
            <a:r>
              <a:rPr lang="en-US" sz="3600" dirty="0"/>
              <a:t>Natural Language Processing &amp; </a:t>
            </a:r>
            <a:br>
              <a:rPr lang="en-US" sz="3600" dirty="0"/>
            </a:br>
            <a:r>
              <a:rPr lang="en-US" sz="3600" dirty="0"/>
              <a:t>Semantic Classification</a:t>
            </a:r>
            <a:br>
              <a:rPr lang="en-US" sz="3600" dirty="0"/>
            </a:br>
            <a:r>
              <a:rPr lang="en-US" sz="3600" dirty="0"/>
              <a:t>Part 1</a:t>
            </a:r>
            <a:endParaRPr lang="en-US" dirty="0"/>
          </a:p>
        </p:txBody>
      </p:sp>
      <p:sp>
        <p:nvSpPr>
          <p:cNvPr id="3" name="Subtitle 2"/>
          <p:cNvSpPr>
            <a:spLocks noGrp="1"/>
          </p:cNvSpPr>
          <p:nvPr>
            <p:ph type="subTitle" idx="1"/>
          </p:nvPr>
        </p:nvSpPr>
        <p:spPr>
          <a:xfrm>
            <a:off x="1376855" y="5507419"/>
            <a:ext cx="9291145" cy="898635"/>
          </a:xfrm>
        </p:spPr>
        <p:txBody>
          <a:bodyPr>
            <a:normAutofit/>
          </a:bodyPr>
          <a:lstStyle/>
          <a:p>
            <a:pPr algn="r"/>
            <a:r>
              <a:rPr lang="en-US" dirty="0"/>
              <a:t>Anthony Mele</a:t>
            </a:r>
            <a:br>
              <a:rPr lang="en-US" dirty="0"/>
            </a:br>
            <a:endParaRPr lang="en-US" dirty="0"/>
          </a:p>
        </p:txBody>
      </p:sp>
      <p:pic>
        <p:nvPicPr>
          <p:cNvPr id="1026" name="Picture 2" descr="codesmit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911285"/>
            <a:ext cx="34290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799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a:t>
            </a:r>
          </a:p>
        </p:txBody>
      </p:sp>
      <p:sp>
        <p:nvSpPr>
          <p:cNvPr id="3" name="Content Placeholder 2"/>
          <p:cNvSpPr>
            <a:spLocks noGrp="1"/>
          </p:cNvSpPr>
          <p:nvPr>
            <p:ph idx="1"/>
          </p:nvPr>
        </p:nvSpPr>
        <p:spPr>
          <a:xfrm>
            <a:off x="838200" y="1825626"/>
            <a:ext cx="10799102" cy="5032374"/>
          </a:xfrm>
        </p:spPr>
        <p:txBody>
          <a:bodyPr>
            <a:normAutofit fontScale="77500" lnSpcReduction="20000"/>
          </a:bodyPr>
          <a:lstStyle/>
          <a:p>
            <a:pPr marL="0" indent="0">
              <a:buNone/>
            </a:pPr>
            <a:r>
              <a:rPr lang="en-US" dirty="0"/>
              <a:t>Data rarely presents itself in a form that can be intelligibly consumed by a Machine Learning algorithm. As a result, we need to investigate the form of every dataset to create a strategy for analysis and implementation. Many forms of investigation require the use of statistical methods to find truth in the data, and while this is an iterative process done over the course of developing the system, we need to find a balance between time spent analyzing and time spent building. That being said, spending more time here will save you time in the long run.</a:t>
            </a:r>
          </a:p>
          <a:p>
            <a:pPr marL="0" indent="0">
              <a:buNone/>
            </a:pPr>
            <a:r>
              <a:rPr lang="en-US" dirty="0"/>
              <a:t>	</a:t>
            </a:r>
          </a:p>
          <a:p>
            <a:pPr marL="0" indent="0">
              <a:buNone/>
            </a:pPr>
            <a:r>
              <a:rPr lang="en-US" dirty="0"/>
              <a:t>For our example problem, we might ask ourselves questions like:</a:t>
            </a:r>
          </a:p>
          <a:p>
            <a:pPr lvl="1"/>
            <a:r>
              <a:rPr lang="en-US" dirty="0"/>
              <a:t>Is there enough text in the reviews to warrant the model I have in mind?</a:t>
            </a:r>
          </a:p>
          <a:p>
            <a:pPr lvl="2"/>
            <a:r>
              <a:rPr lang="en-US" dirty="0"/>
              <a:t>Ill run a script to check the length of the strings and get a feel for how dense the information is..</a:t>
            </a:r>
          </a:p>
          <a:p>
            <a:pPr lvl="1"/>
            <a:r>
              <a:rPr lang="en-US" dirty="0"/>
              <a:t>Are misspellings few and far between or do I need to implement a spell checker?</a:t>
            </a:r>
          </a:p>
          <a:p>
            <a:pPr lvl="2"/>
            <a:r>
              <a:rPr lang="en-US" dirty="0"/>
              <a:t>Implement an off the shelf spell checking library, like whoosh, and see what percentage of a sample set needs correcting. Make a judgement call, learn from the outcome.</a:t>
            </a:r>
          </a:p>
          <a:p>
            <a:pPr lvl="1"/>
            <a:r>
              <a:rPr lang="en-US" dirty="0"/>
              <a:t> Are there special cases? Maybe your parsing regex needs to preserve “_” because you want to identify </a:t>
            </a:r>
            <a:r>
              <a:rPr lang="en-US" dirty="0" err="1"/>
              <a:t>urls</a:t>
            </a:r>
            <a:r>
              <a:rPr lang="en-US" dirty="0"/>
              <a:t>.</a:t>
            </a:r>
            <a:endParaRPr lang="en-US" sz="2200" dirty="0"/>
          </a:p>
          <a:p>
            <a:pPr marL="0" indent="0">
              <a:buNone/>
            </a:pPr>
            <a:r>
              <a:rPr lang="en-US" sz="2200" dirty="0"/>
              <a:t>Btw… Exploratory Analysis should not be confused with Explanatory Analysis. Explanatory Analysis is performed after Exploratory, and it is the time when a Data Scientist will use their new knowledge of the dataset and other artifacts to tell a targeted story of only a few points.</a:t>
            </a:r>
            <a:endParaRPr lang="en-US" dirty="0"/>
          </a:p>
        </p:txBody>
      </p:sp>
    </p:spTree>
    <p:extLst>
      <p:ext uri="{BB962C8B-B14F-4D97-AF65-F5344CB8AC3E}">
        <p14:creationId xmlns:p14="http://schemas.microsoft.com/office/powerpoint/2010/main" val="428779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idx="1"/>
          </p:nvPr>
        </p:nvSpPr>
        <p:spPr>
          <a:xfrm>
            <a:off x="838200" y="1825625"/>
            <a:ext cx="10515600" cy="4711809"/>
          </a:xfrm>
        </p:spPr>
        <p:txBody>
          <a:bodyPr>
            <a:normAutofit lnSpcReduction="10000"/>
          </a:bodyPr>
          <a:lstStyle/>
          <a:p>
            <a:pPr marL="0" indent="0">
              <a:buNone/>
            </a:pPr>
            <a:r>
              <a:rPr lang="en-US" dirty="0"/>
              <a:t>Often, free text will contain elements that need to be changed, eliminated, combined, and redesigned in order to normalize and prepare text as input to a Machine Learning Algorithm or model.</a:t>
            </a:r>
          </a:p>
          <a:p>
            <a:pPr marL="0" indent="0">
              <a:buNone/>
            </a:pPr>
            <a:endParaRPr lang="en-US" dirty="0"/>
          </a:p>
          <a:p>
            <a:pPr lvl="1"/>
            <a:r>
              <a:rPr lang="en-US" dirty="0"/>
              <a:t>These techniques include:</a:t>
            </a:r>
          </a:p>
          <a:p>
            <a:pPr lvl="2"/>
            <a:r>
              <a:rPr lang="en-US" dirty="0"/>
              <a:t>Removing and preserving Special Characters</a:t>
            </a:r>
          </a:p>
          <a:p>
            <a:pPr lvl="2"/>
            <a:r>
              <a:rPr lang="en-US" dirty="0"/>
              <a:t>Lowercasing</a:t>
            </a:r>
          </a:p>
          <a:p>
            <a:pPr lvl="2"/>
            <a:r>
              <a:rPr lang="en-US" dirty="0"/>
              <a:t>Tokenization</a:t>
            </a:r>
          </a:p>
          <a:p>
            <a:pPr lvl="2"/>
            <a:r>
              <a:rPr lang="en-US" dirty="0"/>
              <a:t>Misspellings</a:t>
            </a:r>
          </a:p>
          <a:p>
            <a:pPr lvl="2"/>
            <a:r>
              <a:rPr lang="en-US" dirty="0"/>
              <a:t>Language Condensation</a:t>
            </a:r>
          </a:p>
          <a:p>
            <a:pPr lvl="2"/>
            <a:r>
              <a:rPr lang="en-US" dirty="0"/>
              <a:t>Stop words</a:t>
            </a:r>
          </a:p>
          <a:p>
            <a:pPr lvl="2"/>
            <a:r>
              <a:rPr lang="en-US" dirty="0"/>
              <a:t>Stemming</a:t>
            </a:r>
          </a:p>
          <a:p>
            <a:pPr lvl="2"/>
            <a:r>
              <a:rPr lang="en-US" dirty="0"/>
              <a:t>Numbers</a:t>
            </a:r>
          </a:p>
          <a:p>
            <a:pPr lvl="2"/>
            <a:r>
              <a:rPr lang="en-US" dirty="0" err="1"/>
              <a:t>Ngrams</a:t>
            </a:r>
            <a:endParaRPr lang="en-US" dirty="0"/>
          </a:p>
        </p:txBody>
      </p:sp>
    </p:spTree>
    <p:extLst>
      <p:ext uri="{BB962C8B-B14F-4D97-AF65-F5344CB8AC3E}">
        <p14:creationId xmlns:p14="http://schemas.microsoft.com/office/powerpoint/2010/main" val="109910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a:t>
            </a:r>
            <a:br>
              <a:rPr lang="en-US" dirty="0"/>
            </a:br>
            <a:endParaRPr lang="en-US" dirty="0"/>
          </a:p>
        </p:txBody>
      </p:sp>
      <p:sp>
        <p:nvSpPr>
          <p:cNvPr id="3" name="Content Placeholder 2"/>
          <p:cNvSpPr>
            <a:spLocks noGrp="1"/>
          </p:cNvSpPr>
          <p:nvPr>
            <p:ph idx="1"/>
          </p:nvPr>
        </p:nvSpPr>
        <p:spPr>
          <a:xfrm>
            <a:off x="838200" y="1825625"/>
            <a:ext cx="10515600" cy="4711809"/>
          </a:xfrm>
        </p:spPr>
        <p:txBody>
          <a:bodyPr>
            <a:normAutofit fontScale="92500" lnSpcReduction="10000"/>
          </a:bodyPr>
          <a:lstStyle/>
          <a:p>
            <a:pPr marL="0" indent="0">
              <a:buNone/>
            </a:pPr>
            <a:r>
              <a:rPr lang="en-US" dirty="0"/>
              <a:t>For this example, we have essentially completed this in our preprocessing layer by generating tokens (features) of our data. However, in part 2 of this series, we will see different types of tokenization methods.</a:t>
            </a:r>
          </a:p>
          <a:p>
            <a:pPr marL="0" indent="0">
              <a:buNone/>
            </a:pPr>
            <a:r>
              <a:rPr lang="en-US" dirty="0"/>
              <a:t>Ex.</a:t>
            </a:r>
          </a:p>
          <a:p>
            <a:pPr marL="0" indent="0">
              <a:buNone/>
            </a:pPr>
            <a:r>
              <a:rPr lang="en-US" dirty="0"/>
              <a:t>	“This is not good.” </a:t>
            </a:r>
          </a:p>
          <a:p>
            <a:pPr marL="0" indent="0">
              <a:buNone/>
            </a:pPr>
            <a:r>
              <a:rPr lang="en-US" dirty="0"/>
              <a:t>	-&gt; unigram-&gt;  [“this”, “is”, “not”, “good”]  </a:t>
            </a:r>
          </a:p>
          <a:p>
            <a:pPr marL="0" indent="0">
              <a:buNone/>
            </a:pPr>
            <a:r>
              <a:rPr lang="en-US" dirty="0"/>
              <a:t>	-&gt; bigram  -&gt;	 [(“this”, “is”), (“is”, “not”), (“not”, “good”)] </a:t>
            </a:r>
          </a:p>
          <a:p>
            <a:pPr marL="0" indent="0">
              <a:buNone/>
            </a:pPr>
            <a:endParaRPr lang="en-US" dirty="0"/>
          </a:p>
          <a:p>
            <a:pPr marL="0" indent="0">
              <a:buNone/>
            </a:pPr>
            <a:r>
              <a:rPr lang="en-US" dirty="0"/>
              <a:t>If we define our features as bigrams, we can isolate the modifier “not” on the adjective “good”.  Our unigram model will classify as positive when bigram will be negative.</a:t>
            </a:r>
          </a:p>
        </p:txBody>
      </p:sp>
    </p:spTree>
    <p:extLst>
      <p:ext uri="{BB962C8B-B14F-4D97-AF65-F5344CB8AC3E}">
        <p14:creationId xmlns:p14="http://schemas.microsoft.com/office/powerpoint/2010/main" val="350299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br>
              <a:rPr lang="en-US" dirty="0"/>
            </a:br>
            <a:endParaRPr lang="en-US" dirty="0"/>
          </a:p>
        </p:txBody>
      </p:sp>
      <p:sp>
        <p:nvSpPr>
          <p:cNvPr id="3" name="Content Placeholder 2"/>
          <p:cNvSpPr>
            <a:spLocks noGrp="1"/>
          </p:cNvSpPr>
          <p:nvPr>
            <p:ph idx="1"/>
          </p:nvPr>
        </p:nvSpPr>
        <p:spPr>
          <a:xfrm>
            <a:off x="838200" y="1825625"/>
            <a:ext cx="10515600" cy="4711809"/>
          </a:xfrm>
        </p:spPr>
        <p:txBody>
          <a:bodyPr>
            <a:normAutofit/>
          </a:bodyPr>
          <a:lstStyle/>
          <a:p>
            <a:pPr marL="0" indent="0">
              <a:buNone/>
            </a:pPr>
            <a:r>
              <a:rPr lang="en-US" dirty="0"/>
              <a:t>The choice of our model is dependent upon the task at hand and the type of data we have. We have a supervised dataset of categorical free text.</a:t>
            </a:r>
          </a:p>
          <a:p>
            <a:pPr marL="0" indent="0">
              <a:buNone/>
            </a:pPr>
            <a:endParaRPr lang="en-US" dirty="0"/>
          </a:p>
          <a:p>
            <a:pPr marL="0" indent="0">
              <a:buNone/>
            </a:pPr>
            <a:r>
              <a:rPr lang="en-US" dirty="0"/>
              <a:t>Consider Naïve Bayes:</a:t>
            </a:r>
          </a:p>
          <a:p>
            <a:pPr lvl="1"/>
            <a:r>
              <a:rPr lang="en-US" dirty="0"/>
              <a:t>Quick build</a:t>
            </a:r>
          </a:p>
          <a:p>
            <a:pPr lvl="1"/>
            <a:r>
              <a:rPr lang="en-US" dirty="0"/>
              <a:t>Easy setup</a:t>
            </a:r>
          </a:p>
          <a:p>
            <a:pPr lvl="1"/>
            <a:r>
              <a:rPr lang="en-US" dirty="0"/>
              <a:t>Widely used, lots of support and examples</a:t>
            </a:r>
          </a:p>
          <a:p>
            <a:pPr lvl="1"/>
            <a:r>
              <a:rPr lang="en-US" dirty="0"/>
              <a:t>Accepts categorical Data</a:t>
            </a:r>
          </a:p>
          <a:p>
            <a:pPr lvl="1"/>
            <a:r>
              <a:rPr lang="en-US" dirty="0"/>
              <a:t>Works with supervised Data</a:t>
            </a:r>
          </a:p>
          <a:p>
            <a:pPr lvl="1"/>
            <a:endParaRPr lang="en-US" dirty="0"/>
          </a:p>
          <a:p>
            <a:pPr marL="0" indent="0">
              <a:buNone/>
            </a:pPr>
            <a:endParaRPr lang="en-US" dirty="0"/>
          </a:p>
        </p:txBody>
      </p:sp>
    </p:spTree>
    <p:extLst>
      <p:ext uri="{BB962C8B-B14F-4D97-AF65-F5344CB8AC3E}">
        <p14:creationId xmlns:p14="http://schemas.microsoft.com/office/powerpoint/2010/main" val="73420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Results</a:t>
            </a:r>
            <a:br>
              <a:rPr lang="en-US" dirty="0"/>
            </a:br>
            <a:endParaRPr lang="en-US" dirty="0"/>
          </a:p>
        </p:txBody>
      </p:sp>
      <p:sp>
        <p:nvSpPr>
          <p:cNvPr id="3" name="Content Placeholder 2"/>
          <p:cNvSpPr>
            <a:spLocks noGrp="1"/>
          </p:cNvSpPr>
          <p:nvPr>
            <p:ph idx="1"/>
          </p:nvPr>
        </p:nvSpPr>
        <p:spPr>
          <a:xfrm>
            <a:off x="838200" y="1825626"/>
            <a:ext cx="4900613" cy="2790904"/>
          </a:xfrm>
        </p:spPr>
        <p:txBody>
          <a:bodyPr>
            <a:normAutofit fontScale="70000" lnSpcReduction="20000"/>
          </a:bodyPr>
          <a:lstStyle/>
          <a:p>
            <a:pPr marL="0" indent="0">
              <a:buNone/>
            </a:pPr>
            <a:r>
              <a:rPr lang="en-US" dirty="0"/>
              <a:t>Accuracy: 0.73</a:t>
            </a:r>
          </a:p>
          <a:p>
            <a:pPr marL="0" indent="0">
              <a:buNone/>
            </a:pPr>
            <a:r>
              <a:rPr lang="en-US" dirty="0"/>
              <a:t>Positive precision: 0.653</a:t>
            </a:r>
          </a:p>
          <a:p>
            <a:pPr marL="0" indent="0">
              <a:buNone/>
            </a:pPr>
            <a:r>
              <a:rPr lang="en-US" dirty="0"/>
              <a:t>Positive recall: 0.984</a:t>
            </a:r>
          </a:p>
          <a:p>
            <a:pPr marL="0" indent="0">
              <a:buNone/>
            </a:pPr>
            <a:r>
              <a:rPr lang="en-US" dirty="0"/>
              <a:t>Positive F-measure: 0.785, harmonic mean</a:t>
            </a:r>
          </a:p>
          <a:p>
            <a:pPr marL="0" indent="0">
              <a:buNone/>
            </a:pPr>
            <a:r>
              <a:rPr lang="en-US" dirty="0"/>
              <a:t>Negative precision: 0.968</a:t>
            </a:r>
          </a:p>
          <a:p>
            <a:pPr marL="0" indent="0">
              <a:buNone/>
            </a:pPr>
            <a:r>
              <a:rPr lang="en-US" dirty="0"/>
              <a:t>Negative recall: 0.476</a:t>
            </a:r>
          </a:p>
          <a:p>
            <a:pPr marL="0" indent="0">
              <a:buNone/>
            </a:pPr>
            <a:r>
              <a:rPr lang="en-US" dirty="0"/>
              <a:t>Negative F-measure: 0.638 , harmonic mean</a:t>
            </a:r>
          </a:p>
          <a:p>
            <a:pPr marL="0" indent="0">
              <a:buNone/>
            </a:pPr>
            <a:endParaRPr lang="en-US" dirty="0"/>
          </a:p>
        </p:txBody>
      </p:sp>
      <p:pic>
        <p:nvPicPr>
          <p:cNvPr id="5" name="Picture 4"/>
          <p:cNvPicPr>
            <a:picLocks noChangeAspect="1"/>
          </p:cNvPicPr>
          <p:nvPr/>
        </p:nvPicPr>
        <p:blipFill>
          <a:blip r:embed="rId2"/>
          <a:stretch>
            <a:fillRect/>
          </a:stretch>
        </p:blipFill>
        <p:spPr>
          <a:xfrm>
            <a:off x="6291581" y="1283641"/>
            <a:ext cx="2513242" cy="1540685"/>
          </a:xfrm>
          <a:prstGeom prst="rect">
            <a:avLst/>
          </a:prstGeom>
        </p:spPr>
      </p:pic>
      <p:pic>
        <p:nvPicPr>
          <p:cNvPr id="6" name="Picture 5"/>
          <p:cNvPicPr>
            <a:picLocks noChangeAspect="1"/>
          </p:cNvPicPr>
          <p:nvPr/>
        </p:nvPicPr>
        <p:blipFill>
          <a:blip r:embed="rId3"/>
          <a:stretch>
            <a:fillRect/>
          </a:stretch>
        </p:blipFill>
        <p:spPr>
          <a:xfrm>
            <a:off x="9086411" y="2739919"/>
            <a:ext cx="2508476" cy="1557487"/>
          </a:xfrm>
          <a:prstGeom prst="rect">
            <a:avLst/>
          </a:prstGeom>
        </p:spPr>
      </p:pic>
      <p:pic>
        <p:nvPicPr>
          <p:cNvPr id="7" name="Picture 6"/>
          <p:cNvPicPr>
            <a:picLocks noChangeAspect="1"/>
          </p:cNvPicPr>
          <p:nvPr/>
        </p:nvPicPr>
        <p:blipFill>
          <a:blip r:embed="rId4"/>
          <a:stretch>
            <a:fillRect/>
          </a:stretch>
        </p:blipFill>
        <p:spPr>
          <a:xfrm>
            <a:off x="6202631" y="4831721"/>
            <a:ext cx="5337062" cy="1392646"/>
          </a:xfrm>
          <a:prstGeom prst="rect">
            <a:avLst/>
          </a:prstGeom>
        </p:spPr>
      </p:pic>
      <p:pic>
        <p:nvPicPr>
          <p:cNvPr id="8" name="Picture 7"/>
          <p:cNvPicPr>
            <a:picLocks noChangeAspect="1"/>
          </p:cNvPicPr>
          <p:nvPr/>
        </p:nvPicPr>
        <p:blipFill>
          <a:blip r:embed="rId5"/>
          <a:stretch>
            <a:fillRect/>
          </a:stretch>
        </p:blipFill>
        <p:spPr>
          <a:xfrm>
            <a:off x="481623" y="4831521"/>
            <a:ext cx="5486401" cy="1466617"/>
          </a:xfrm>
          <a:prstGeom prst="rect">
            <a:avLst/>
          </a:prstGeom>
        </p:spPr>
      </p:pic>
    </p:spTree>
    <p:extLst>
      <p:ext uri="{BB962C8B-B14F-4D97-AF65-F5344CB8AC3E}">
        <p14:creationId xmlns:p14="http://schemas.microsoft.com/office/powerpoint/2010/main" val="245449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838200" y="1825625"/>
            <a:ext cx="10515600" cy="4711809"/>
          </a:xfrm>
        </p:spPr>
        <p:txBody>
          <a:bodyPr>
            <a:normAutofit/>
          </a:bodyPr>
          <a:lstStyle/>
          <a:p>
            <a:pPr marL="0" indent="0">
              <a:buNone/>
            </a:pPr>
            <a:r>
              <a:rPr lang="en-US" dirty="0"/>
              <a:t>Use the provided codes to build an email spam filter using the Enron email dataset.</a:t>
            </a:r>
          </a:p>
          <a:p>
            <a:pPr marL="0" indent="0">
              <a:buNone/>
            </a:pPr>
            <a:endParaRPr lang="en-US" dirty="0"/>
          </a:p>
          <a:p>
            <a:pPr marL="0" indent="0">
              <a:buNone/>
            </a:pPr>
            <a:r>
              <a:rPr lang="en-US" dirty="0"/>
              <a:t>The provided codes contain functions that will perform exploratory analysis, preprocessing, and modeling.</a:t>
            </a:r>
          </a:p>
          <a:p>
            <a:pPr marL="0" indent="0">
              <a:buNone/>
            </a:pPr>
            <a:endParaRPr lang="en-US" dirty="0"/>
          </a:p>
          <a:p>
            <a:pPr marL="0" indent="0">
              <a:buNone/>
            </a:pPr>
            <a:r>
              <a:rPr lang="en-US" dirty="0"/>
              <a:t>Decompose the functions such that you rewrite the majority of the codes so you can see the various techniques used and how well designed python is for working with strings. In fact, it was built for it..</a:t>
            </a:r>
          </a:p>
        </p:txBody>
      </p:sp>
    </p:spTree>
    <p:extLst>
      <p:ext uri="{BB962C8B-B14F-4D97-AF65-F5344CB8AC3E}">
        <p14:creationId xmlns:p14="http://schemas.microsoft.com/office/powerpoint/2010/main" val="202210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br>
              <a:rPr lang="en-US" dirty="0"/>
            </a:br>
            <a:endParaRPr lang="en-US" dirty="0"/>
          </a:p>
        </p:txBody>
      </p:sp>
      <p:sp>
        <p:nvSpPr>
          <p:cNvPr id="3" name="Content Placeholder 2"/>
          <p:cNvSpPr>
            <a:spLocks noGrp="1"/>
          </p:cNvSpPr>
          <p:nvPr>
            <p:ph idx="1"/>
          </p:nvPr>
        </p:nvSpPr>
        <p:spPr>
          <a:xfrm>
            <a:off x="838200" y="1790456"/>
            <a:ext cx="5825359" cy="5067544"/>
          </a:xfrm>
        </p:spPr>
        <p:txBody>
          <a:bodyPr>
            <a:normAutofit fontScale="92500" lnSpcReduction="10000"/>
          </a:bodyPr>
          <a:lstStyle/>
          <a:p>
            <a:r>
              <a:rPr lang="en-US" dirty="0"/>
              <a:t>We learned about:</a:t>
            </a:r>
          </a:p>
          <a:p>
            <a:pPr lvl="1"/>
            <a:r>
              <a:rPr lang="en-US" dirty="0"/>
              <a:t>Structure and Components of NLP</a:t>
            </a:r>
          </a:p>
          <a:p>
            <a:pPr lvl="1"/>
            <a:r>
              <a:rPr lang="en-US" dirty="0"/>
              <a:t>Challenges in NLP</a:t>
            </a:r>
          </a:p>
          <a:p>
            <a:pPr lvl="1"/>
            <a:r>
              <a:rPr lang="en-US" dirty="0"/>
              <a:t>Semantics &amp; Classification</a:t>
            </a:r>
          </a:p>
          <a:p>
            <a:pPr lvl="1"/>
            <a:r>
              <a:rPr lang="en-US" dirty="0"/>
              <a:t>Types of Datasets/Data</a:t>
            </a:r>
          </a:p>
          <a:p>
            <a:pPr lvl="1"/>
            <a:r>
              <a:rPr lang="en-US" dirty="0"/>
              <a:t>Brief look at Machine Learning Algorithms</a:t>
            </a:r>
          </a:p>
          <a:p>
            <a:pPr lvl="1"/>
            <a:r>
              <a:rPr lang="en-US" dirty="0"/>
              <a:t>Exploratory analysis</a:t>
            </a:r>
          </a:p>
          <a:p>
            <a:pPr lvl="2"/>
            <a:r>
              <a:rPr lang="en-US" dirty="0"/>
              <a:t>Investigating text</a:t>
            </a:r>
          </a:p>
          <a:p>
            <a:pPr lvl="1"/>
            <a:r>
              <a:rPr lang="en-US" dirty="0"/>
              <a:t>Preprocessing</a:t>
            </a:r>
          </a:p>
          <a:p>
            <a:pPr lvl="2"/>
            <a:r>
              <a:rPr lang="en-US" dirty="0"/>
              <a:t>Special Characters</a:t>
            </a:r>
          </a:p>
          <a:p>
            <a:pPr lvl="2"/>
            <a:r>
              <a:rPr lang="en-US" dirty="0"/>
              <a:t>Lowercasing</a:t>
            </a:r>
          </a:p>
          <a:p>
            <a:pPr lvl="2"/>
            <a:r>
              <a:rPr lang="en-US" dirty="0"/>
              <a:t>Tokenization</a:t>
            </a:r>
          </a:p>
          <a:p>
            <a:pPr lvl="2"/>
            <a:r>
              <a:rPr lang="en-US" dirty="0"/>
              <a:t>Stop words</a:t>
            </a:r>
          </a:p>
          <a:p>
            <a:pPr lvl="2"/>
            <a:r>
              <a:rPr lang="en-US" dirty="0"/>
              <a:t>Removing Numbers</a:t>
            </a:r>
          </a:p>
          <a:p>
            <a:pPr lvl="2"/>
            <a:r>
              <a:rPr lang="en-US" dirty="0"/>
              <a:t>Featurization</a:t>
            </a:r>
          </a:p>
          <a:p>
            <a:pPr lvl="1"/>
            <a:endParaRPr lang="en-US" dirty="0"/>
          </a:p>
        </p:txBody>
      </p:sp>
      <p:sp>
        <p:nvSpPr>
          <p:cNvPr id="7" name="Content Placeholder 2"/>
          <p:cNvSpPr txBox="1">
            <a:spLocks/>
          </p:cNvSpPr>
          <p:nvPr/>
        </p:nvSpPr>
        <p:spPr>
          <a:xfrm>
            <a:off x="6563945" y="2109543"/>
            <a:ext cx="5825359" cy="5067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r>
              <a:rPr lang="en-US" dirty="0"/>
              <a:t>Randomization</a:t>
            </a:r>
          </a:p>
          <a:p>
            <a:pPr marL="742950" lvl="1" indent="-285750"/>
            <a:r>
              <a:rPr lang="en-US" dirty="0"/>
              <a:t>Brief intro to model selection</a:t>
            </a:r>
          </a:p>
          <a:p>
            <a:pPr marL="742950" lvl="1" indent="-285750"/>
            <a:r>
              <a:rPr lang="en-US" dirty="0"/>
              <a:t>Precision, Recall, and Cross Validation</a:t>
            </a:r>
          </a:p>
          <a:p>
            <a:pPr marL="742950" lvl="1" indent="-285750"/>
            <a:r>
              <a:rPr lang="en-US" dirty="0"/>
              <a:t>Saving a classifier</a:t>
            </a:r>
          </a:p>
          <a:p>
            <a:pPr marL="742950" lvl="1" indent="-285750"/>
            <a:r>
              <a:rPr lang="en-US" dirty="0"/>
              <a:t>Deploying a Classifier</a:t>
            </a:r>
          </a:p>
        </p:txBody>
      </p:sp>
    </p:spTree>
    <p:extLst>
      <p:ext uri="{BB962C8B-B14F-4D97-AF65-F5344CB8AC3E}">
        <p14:creationId xmlns:p14="http://schemas.microsoft.com/office/powerpoint/2010/main" val="80997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Natural Language Processing &amp; </a:t>
            </a:r>
            <a:br>
              <a:rPr lang="en-US" dirty="0"/>
            </a:br>
            <a:r>
              <a:rPr lang="en-US" dirty="0"/>
              <a:t>Semantic Classification Part 2</a:t>
            </a:r>
            <a:br>
              <a:rPr lang="en-US" dirty="0"/>
            </a:br>
            <a:endParaRPr lang="en-US" dirty="0"/>
          </a:p>
        </p:txBody>
      </p:sp>
      <p:sp>
        <p:nvSpPr>
          <p:cNvPr id="3" name="Content Placeholder 2"/>
          <p:cNvSpPr>
            <a:spLocks noGrp="1"/>
          </p:cNvSpPr>
          <p:nvPr>
            <p:ph idx="1"/>
          </p:nvPr>
        </p:nvSpPr>
        <p:spPr>
          <a:xfrm>
            <a:off x="5857455" y="2449297"/>
            <a:ext cx="6272538" cy="3717234"/>
          </a:xfrm>
        </p:spPr>
        <p:txBody>
          <a:bodyPr>
            <a:normAutofit/>
          </a:bodyPr>
          <a:lstStyle/>
          <a:p>
            <a:pPr lvl="1"/>
            <a:r>
              <a:rPr lang="en-US" dirty="0"/>
              <a:t>Supervising unsupervised datasets, clustering, mapping</a:t>
            </a:r>
          </a:p>
          <a:p>
            <a:pPr lvl="1"/>
            <a:r>
              <a:rPr lang="en-US" dirty="0"/>
              <a:t>Web mining, text mining, process mining, and combinations</a:t>
            </a:r>
          </a:p>
          <a:p>
            <a:pPr lvl="1"/>
            <a:r>
              <a:rPr lang="en-US" dirty="0"/>
              <a:t>Additional Models</a:t>
            </a:r>
          </a:p>
          <a:p>
            <a:pPr lvl="2"/>
            <a:r>
              <a:rPr lang="en-US" dirty="0"/>
              <a:t>Clustering Algorithms</a:t>
            </a:r>
          </a:p>
          <a:p>
            <a:pPr lvl="2"/>
            <a:r>
              <a:rPr lang="en-US" dirty="0"/>
              <a:t>SVC/SVM, Support Vector Machine</a:t>
            </a:r>
          </a:p>
          <a:p>
            <a:pPr lvl="2"/>
            <a:r>
              <a:rPr lang="en-US" dirty="0"/>
              <a:t>Artificial Neural Networks</a:t>
            </a:r>
          </a:p>
          <a:p>
            <a:pPr lvl="2"/>
            <a:r>
              <a:rPr lang="en-US" dirty="0"/>
              <a:t>Logistic Regression</a:t>
            </a:r>
          </a:p>
          <a:p>
            <a:pPr lvl="1"/>
            <a:r>
              <a:rPr lang="en-US" dirty="0"/>
              <a:t>Pipelines</a:t>
            </a:r>
          </a:p>
          <a:p>
            <a:pPr lvl="1"/>
            <a:endParaRPr lang="en-US" dirty="0"/>
          </a:p>
          <a:p>
            <a:pPr lvl="1"/>
            <a:endParaRPr lang="en-US" dirty="0"/>
          </a:p>
          <a:p>
            <a:pPr marL="0" indent="0">
              <a:buNone/>
            </a:pPr>
            <a:endParaRPr lang="en-US" dirty="0"/>
          </a:p>
        </p:txBody>
      </p:sp>
      <p:sp>
        <p:nvSpPr>
          <p:cNvPr id="4" name="Content Placeholder 2"/>
          <p:cNvSpPr txBox="1">
            <a:spLocks/>
          </p:cNvSpPr>
          <p:nvPr/>
        </p:nvSpPr>
        <p:spPr>
          <a:xfrm>
            <a:off x="990600" y="1978025"/>
            <a:ext cx="6272538" cy="4711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will investigate:</a:t>
            </a:r>
          </a:p>
          <a:p>
            <a:pPr lvl="1"/>
            <a:r>
              <a:rPr lang="en-US" dirty="0"/>
              <a:t>Part of Speech (POS) Tagging</a:t>
            </a:r>
          </a:p>
          <a:p>
            <a:pPr lvl="1"/>
            <a:r>
              <a:rPr lang="en-US" dirty="0"/>
              <a:t>Noun and Verb phrases</a:t>
            </a:r>
          </a:p>
          <a:p>
            <a:pPr lvl="1"/>
            <a:r>
              <a:rPr lang="en-US" dirty="0"/>
              <a:t>Cross validation</a:t>
            </a:r>
          </a:p>
          <a:p>
            <a:pPr lvl="1"/>
            <a:r>
              <a:rPr lang="en-US" dirty="0"/>
              <a:t>Machine Translation</a:t>
            </a:r>
          </a:p>
          <a:p>
            <a:pPr lvl="1"/>
            <a:r>
              <a:rPr lang="en-US" dirty="0"/>
              <a:t>Context free grammars</a:t>
            </a:r>
          </a:p>
          <a:p>
            <a:pPr lvl="1"/>
            <a:r>
              <a:rPr lang="en-US" dirty="0"/>
              <a:t>Chunking</a:t>
            </a:r>
          </a:p>
          <a:p>
            <a:pPr lvl="1"/>
            <a:r>
              <a:rPr lang="en-US" dirty="0"/>
              <a:t>N-Grams</a:t>
            </a:r>
          </a:p>
          <a:p>
            <a:pPr lvl="1"/>
            <a:r>
              <a:rPr lang="en-US" dirty="0"/>
              <a:t>Stemming </a:t>
            </a:r>
          </a:p>
          <a:p>
            <a:pPr lvl="1"/>
            <a:r>
              <a:rPr lang="en-US" dirty="0"/>
              <a:t>Lemmatization</a:t>
            </a:r>
          </a:p>
          <a:p>
            <a:pPr lvl="1"/>
            <a:r>
              <a:rPr lang="en-US" dirty="0"/>
              <a:t>Sentences</a:t>
            </a:r>
          </a:p>
          <a:p>
            <a:pPr lvl="1"/>
            <a:endParaRPr lang="en-US" dirty="0"/>
          </a:p>
          <a:p>
            <a:pPr lvl="1"/>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2766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a:t>
            </a:r>
          </a:p>
        </p:txBody>
      </p:sp>
      <p:sp>
        <p:nvSpPr>
          <p:cNvPr id="3" name="Content Placeholder 2"/>
          <p:cNvSpPr>
            <a:spLocks noGrp="1"/>
          </p:cNvSpPr>
          <p:nvPr>
            <p:ph idx="1"/>
          </p:nvPr>
        </p:nvSpPr>
        <p:spPr/>
        <p:txBody>
          <a:bodyPr/>
          <a:lstStyle/>
          <a:p>
            <a:r>
              <a:rPr lang="en-US" dirty="0"/>
              <a:t>Used this definition of Intermediate/Senior Software Engineer:</a:t>
            </a:r>
          </a:p>
          <a:p>
            <a:pPr lvl="1"/>
            <a:r>
              <a:rPr lang="en-US" dirty="0">
                <a:hlinkClick r:id="rId2"/>
              </a:rPr>
              <a:t>http://changelog.ca/log/2013/08/09/software_engineer_title_ladder#intermediate</a:t>
            </a:r>
            <a:endParaRPr lang="en-US" dirty="0"/>
          </a:p>
          <a:p>
            <a:r>
              <a:rPr lang="en-US" dirty="0"/>
              <a:t>Referenced various lectures and cases regarding NLP and my experiences</a:t>
            </a:r>
          </a:p>
          <a:p>
            <a:endParaRPr lang="en-US" dirty="0"/>
          </a:p>
        </p:txBody>
      </p:sp>
    </p:spTree>
    <p:extLst>
      <p:ext uri="{BB962C8B-B14F-4D97-AF65-F5344CB8AC3E}">
        <p14:creationId xmlns:p14="http://schemas.microsoft.com/office/powerpoint/2010/main" val="325080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want to work with language?</a:t>
            </a:r>
          </a:p>
        </p:txBody>
      </p:sp>
      <p:sp>
        <p:nvSpPr>
          <p:cNvPr id="3" name="Content Placeholder 2"/>
          <p:cNvSpPr>
            <a:spLocks noGrp="1"/>
          </p:cNvSpPr>
          <p:nvPr>
            <p:ph idx="1"/>
          </p:nvPr>
        </p:nvSpPr>
        <p:spPr>
          <a:xfrm>
            <a:off x="838200" y="1825625"/>
            <a:ext cx="10515600" cy="4509861"/>
          </a:xfrm>
        </p:spPr>
        <p:txBody>
          <a:bodyPr>
            <a:normAutofit lnSpcReduction="10000"/>
          </a:bodyPr>
          <a:lstStyle/>
          <a:p>
            <a:pPr marL="0" indent="0">
              <a:buNone/>
            </a:pPr>
            <a:r>
              <a:rPr lang="en-US" dirty="0"/>
              <a:t>Outside of futuristic personal assistants and bots that will make interfacing with computers more natural, one point is that the volumes of data generated in social media are enormous.</a:t>
            </a:r>
          </a:p>
          <a:p>
            <a:pPr marL="0" indent="0">
              <a:buNone/>
            </a:pPr>
            <a:endParaRPr lang="en-US" dirty="0"/>
          </a:p>
          <a:p>
            <a:pPr marL="0" indent="0">
              <a:buNone/>
            </a:pPr>
            <a:r>
              <a:rPr lang="en-US" dirty="0"/>
              <a:t>Facebook generates </a:t>
            </a:r>
            <a:r>
              <a:rPr lang="en-US" dirty="0">
                <a:hlinkClick r:id="rId2"/>
              </a:rPr>
              <a:t>500TB of data /day</a:t>
            </a:r>
            <a:r>
              <a:rPr lang="en-US" dirty="0"/>
              <a:t>.</a:t>
            </a:r>
          </a:p>
          <a:p>
            <a:pPr marL="0" indent="0">
              <a:buNone/>
            </a:pPr>
            <a:r>
              <a:rPr lang="en-US" dirty="0"/>
              <a:t>Facebook users send 31.25 Million messages every minute.</a:t>
            </a:r>
          </a:p>
          <a:p>
            <a:pPr marL="0" indent="0">
              <a:buNone/>
            </a:pPr>
            <a:endParaRPr lang="en-US" dirty="0"/>
          </a:p>
          <a:p>
            <a:pPr marL="0" indent="0">
              <a:buNone/>
            </a:pPr>
            <a:r>
              <a:rPr lang="en-US" dirty="0"/>
              <a:t>At the moment less than </a:t>
            </a:r>
            <a:r>
              <a:rPr lang="en-US" dirty="0">
                <a:hlinkClick r:id="rId3"/>
              </a:rPr>
              <a:t>0.5%</a:t>
            </a:r>
            <a:r>
              <a:rPr lang="en-US" dirty="0"/>
              <a:t> of all data is ever analyzed and used, just imagine the potential here.</a:t>
            </a:r>
          </a:p>
          <a:p>
            <a:pPr marL="0" indent="0">
              <a:buNone/>
            </a:pPr>
            <a:r>
              <a:rPr lang="en-US" dirty="0"/>
              <a:t>							</a:t>
            </a:r>
            <a:r>
              <a:rPr lang="en-US" dirty="0">
                <a:hlinkClick r:id="rId4"/>
              </a:rPr>
              <a:t>More Stats</a:t>
            </a:r>
            <a:endParaRPr lang="en-US" dirty="0"/>
          </a:p>
          <a:p>
            <a:pPr marL="0" indent="0">
              <a:buNone/>
            </a:pPr>
            <a:endParaRPr lang="en-US" dirty="0"/>
          </a:p>
          <a:p>
            <a:pPr marL="0" indent="0">
              <a:buNone/>
            </a:pPr>
            <a:endParaRPr lang="en-US" sz="3200" dirty="0"/>
          </a:p>
        </p:txBody>
      </p:sp>
    </p:spTree>
    <p:extLst>
      <p:ext uri="{BB962C8B-B14F-4D97-AF65-F5344CB8AC3E}">
        <p14:creationId xmlns:p14="http://schemas.microsoft.com/office/powerpoint/2010/main" val="26562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8200" y="3609833"/>
            <a:ext cx="10515600" cy="290110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t>Natural Language Processing</a:t>
            </a:r>
          </a:p>
        </p:txBody>
      </p:sp>
      <p:sp>
        <p:nvSpPr>
          <p:cNvPr id="2" name="Title 1"/>
          <p:cNvSpPr>
            <a:spLocks noGrp="1"/>
          </p:cNvSpPr>
          <p:nvPr>
            <p:ph type="title"/>
          </p:nvPr>
        </p:nvSpPr>
        <p:spPr/>
        <p:txBody>
          <a:bodyPr/>
          <a:lstStyle/>
          <a:p>
            <a:r>
              <a:rPr lang="en-US" dirty="0"/>
              <a:t>What is Natural Language Processing?	</a:t>
            </a:r>
            <a:br>
              <a:rPr lang="en-US" dirty="0"/>
            </a:br>
            <a:endParaRPr lang="en-US" dirty="0"/>
          </a:p>
        </p:txBody>
      </p:sp>
      <p:sp>
        <p:nvSpPr>
          <p:cNvPr id="3" name="Content Placeholder 2"/>
          <p:cNvSpPr>
            <a:spLocks noGrp="1"/>
          </p:cNvSpPr>
          <p:nvPr>
            <p:ph idx="1"/>
          </p:nvPr>
        </p:nvSpPr>
        <p:spPr>
          <a:xfrm>
            <a:off x="838200" y="1825625"/>
            <a:ext cx="10515600" cy="1281741"/>
          </a:xfrm>
        </p:spPr>
        <p:txBody>
          <a:bodyPr/>
          <a:lstStyle/>
          <a:p>
            <a:pPr marL="0" indent="0">
              <a:buNone/>
            </a:pPr>
            <a:r>
              <a:rPr lang="en-US" dirty="0"/>
              <a:t>A subset of Artificial Intelligence, NLP is concerned with the communication of people and machines using natural spoken and written language in order to perform different tasks.</a:t>
            </a:r>
          </a:p>
          <a:p>
            <a:pPr marL="0" indent="0">
              <a:buNone/>
            </a:pPr>
            <a:endParaRPr lang="en-US" dirty="0"/>
          </a:p>
          <a:p>
            <a:pPr marL="0" indent="0">
              <a:buNone/>
            </a:pPr>
            <a:endParaRPr lang="en-US" sz="3200" dirty="0"/>
          </a:p>
        </p:txBody>
      </p:sp>
      <p:sp>
        <p:nvSpPr>
          <p:cNvPr id="7" name="Rectangle: Rounded Corners 6"/>
          <p:cNvSpPr/>
          <p:nvPr/>
        </p:nvSpPr>
        <p:spPr>
          <a:xfrm>
            <a:off x="1582002" y="4214086"/>
            <a:ext cx="2580564" cy="1787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Understanding </a:t>
            </a:r>
            <a:r>
              <a:rPr lang="en-US" b="1" dirty="0"/>
              <a:t>input </a:t>
            </a:r>
            <a:r>
              <a:rPr lang="en-US" dirty="0"/>
              <a:t>language</a:t>
            </a:r>
          </a:p>
          <a:p>
            <a:pPr algn="ctr"/>
            <a:endParaRPr lang="en-US" dirty="0"/>
          </a:p>
          <a:p>
            <a:pPr algn="ctr"/>
            <a:r>
              <a:rPr lang="en-US" dirty="0"/>
              <a:t>Natural Language Understanding (NLU)</a:t>
            </a:r>
          </a:p>
        </p:txBody>
      </p:sp>
      <p:sp>
        <p:nvSpPr>
          <p:cNvPr id="8" name="Rectangle: Rounded Corners 7"/>
          <p:cNvSpPr/>
          <p:nvPr/>
        </p:nvSpPr>
        <p:spPr>
          <a:xfrm>
            <a:off x="7944134" y="4214086"/>
            <a:ext cx="2580564" cy="1787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Creation of </a:t>
            </a:r>
            <a:r>
              <a:rPr lang="en-US" b="1" dirty="0"/>
              <a:t>output </a:t>
            </a:r>
            <a:r>
              <a:rPr lang="en-US" dirty="0"/>
              <a:t>language </a:t>
            </a:r>
          </a:p>
          <a:p>
            <a:pPr algn="ctr"/>
            <a:endParaRPr lang="en-US" dirty="0"/>
          </a:p>
          <a:p>
            <a:pPr algn="ctr"/>
            <a:r>
              <a:rPr lang="en-US" dirty="0"/>
              <a:t>Natural Language Generation (NLG)</a:t>
            </a:r>
          </a:p>
        </p:txBody>
      </p:sp>
      <p:cxnSp>
        <p:nvCxnSpPr>
          <p:cNvPr id="10" name="Straight Arrow Connector 9"/>
          <p:cNvCxnSpPr>
            <a:stCxn id="7" idx="3"/>
            <a:endCxn id="13" idx="1"/>
          </p:cNvCxnSpPr>
          <p:nvPr/>
        </p:nvCxnSpPr>
        <p:spPr>
          <a:xfrm>
            <a:off x="4162566" y="5108015"/>
            <a:ext cx="109921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Rectangle: Rounded Corners 12"/>
          <p:cNvSpPr/>
          <p:nvPr/>
        </p:nvSpPr>
        <p:spPr>
          <a:xfrm>
            <a:off x="5261780" y="4626932"/>
            <a:ext cx="1583140" cy="96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Meaning</a:t>
            </a:r>
          </a:p>
        </p:txBody>
      </p:sp>
      <p:cxnSp>
        <p:nvCxnSpPr>
          <p:cNvPr id="15" name="Straight Arrow Connector 14"/>
          <p:cNvCxnSpPr>
            <a:stCxn id="13" idx="3"/>
            <a:endCxn id="8" idx="1"/>
          </p:cNvCxnSpPr>
          <p:nvPr/>
        </p:nvCxnSpPr>
        <p:spPr>
          <a:xfrm flipV="1">
            <a:off x="6844920" y="5108015"/>
            <a:ext cx="109921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06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Components</a:t>
            </a:r>
            <a:br>
              <a:rPr lang="en-US" dirty="0"/>
            </a:br>
            <a:endParaRPr lang="en-US" dirty="0"/>
          </a:p>
        </p:txBody>
      </p:sp>
      <p:sp>
        <p:nvSpPr>
          <p:cNvPr id="3" name="Content Placeholder 2"/>
          <p:cNvSpPr>
            <a:spLocks noGrp="1"/>
          </p:cNvSpPr>
          <p:nvPr>
            <p:ph idx="1"/>
          </p:nvPr>
        </p:nvSpPr>
        <p:spPr/>
        <p:txBody>
          <a:bodyPr/>
          <a:lstStyle/>
          <a:p>
            <a:r>
              <a:rPr lang="en-US" dirty="0"/>
              <a:t>Natural Language Understanding (NLU):</a:t>
            </a:r>
          </a:p>
          <a:p>
            <a:pPr lvl="1"/>
            <a:r>
              <a:rPr lang="en-US" dirty="0"/>
              <a:t>The process of taking free form inputs of text/speech and transforming them into machine language.</a:t>
            </a:r>
          </a:p>
          <a:p>
            <a:pPr marL="457200" lvl="1" indent="0">
              <a:buNone/>
            </a:pPr>
            <a:endParaRPr lang="en-US" dirty="0"/>
          </a:p>
          <a:p>
            <a:r>
              <a:rPr lang="en-US" dirty="0"/>
              <a:t>Natural Language Generation (NLG):</a:t>
            </a:r>
          </a:p>
          <a:p>
            <a:pPr lvl="1"/>
            <a:r>
              <a:rPr lang="en-US" dirty="0"/>
              <a:t>The production of meaningful text/speech from a machine that can be interpreted by people.</a:t>
            </a:r>
          </a:p>
        </p:txBody>
      </p:sp>
    </p:spTree>
    <p:extLst>
      <p:ext uri="{BB962C8B-B14F-4D97-AF65-F5344CB8AC3E}">
        <p14:creationId xmlns:p14="http://schemas.microsoft.com/office/powerpoint/2010/main" val="45419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of Natural Language Understanding</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Ubiquitous Ambiguity in free form input:</a:t>
            </a:r>
          </a:p>
          <a:p>
            <a:pPr lvl="1"/>
            <a:r>
              <a:rPr lang="en-US" dirty="0"/>
              <a:t>Lexical (word level) – They made a sharp </a:t>
            </a:r>
            <a:r>
              <a:rPr lang="en-US" u="sng" dirty="0"/>
              <a:t>point</a:t>
            </a:r>
            <a:r>
              <a:rPr lang="en-US" dirty="0"/>
              <a:t>.</a:t>
            </a:r>
          </a:p>
          <a:p>
            <a:pPr lvl="1"/>
            <a:r>
              <a:rPr lang="en-US" dirty="0"/>
              <a:t>Referential – Amanda spoke with Tiffany and </a:t>
            </a:r>
            <a:r>
              <a:rPr lang="en-US" u="sng" dirty="0"/>
              <a:t>she said</a:t>
            </a:r>
            <a:r>
              <a:rPr lang="en-US" dirty="0"/>
              <a:t> she was excited.</a:t>
            </a:r>
          </a:p>
          <a:p>
            <a:pPr lvl="1"/>
            <a:r>
              <a:rPr lang="en-US" dirty="0"/>
              <a:t>Syntactic – He saw the </a:t>
            </a:r>
            <a:r>
              <a:rPr lang="en-US" u="sng" dirty="0"/>
              <a:t>man with binoculars</a:t>
            </a:r>
            <a:r>
              <a:rPr lang="en-US" dirty="0"/>
              <a:t>.</a:t>
            </a:r>
          </a:p>
          <a:p>
            <a:pPr lvl="1"/>
            <a:r>
              <a:rPr lang="en-US" dirty="0"/>
              <a:t>Scope – There are </a:t>
            </a:r>
            <a:r>
              <a:rPr lang="en-US" u="sng" dirty="0"/>
              <a:t>happy boys</a:t>
            </a:r>
            <a:r>
              <a:rPr lang="en-US" dirty="0"/>
              <a:t> and girls.</a:t>
            </a:r>
          </a:p>
          <a:p>
            <a:pPr lvl="1"/>
            <a:r>
              <a:rPr lang="en-US" dirty="0"/>
              <a:t>Phonological - Knows and nose.</a:t>
            </a:r>
          </a:p>
          <a:p>
            <a:pPr lvl="1"/>
            <a:r>
              <a:rPr lang="en-US" dirty="0"/>
              <a:t>Punctuation -  She went to the </a:t>
            </a:r>
            <a:r>
              <a:rPr lang="en-US" u="sng" dirty="0"/>
              <a:t>store</a:t>
            </a:r>
            <a:r>
              <a:rPr lang="en-US" dirty="0"/>
              <a:t> the components on the shelf</a:t>
            </a:r>
          </a:p>
          <a:p>
            <a:pPr lvl="1"/>
            <a:r>
              <a:rPr lang="en-US" dirty="0" err="1"/>
              <a:t>etc</a:t>
            </a:r>
            <a:r>
              <a:rPr lang="en-US" dirty="0"/>
              <a:t> …</a:t>
            </a:r>
          </a:p>
          <a:p>
            <a:r>
              <a:rPr lang="en-US" dirty="0"/>
              <a:t>Misspellings</a:t>
            </a:r>
          </a:p>
          <a:p>
            <a:r>
              <a:rPr lang="en-US" dirty="0"/>
              <a:t>Structure</a:t>
            </a:r>
          </a:p>
          <a:p>
            <a:r>
              <a:rPr lang="en-US" dirty="0"/>
              <a:t>Slangs</a:t>
            </a:r>
          </a:p>
          <a:p>
            <a:r>
              <a:rPr lang="en-US" dirty="0"/>
              <a:t>Multiple Languages (</a:t>
            </a:r>
            <a:r>
              <a:rPr lang="en-US" dirty="0">
                <a:hlinkClick r:id="rId2"/>
              </a:rPr>
              <a:t>6909+ worldwide</a:t>
            </a:r>
            <a:r>
              <a:rPr lang="en-US" dirty="0"/>
              <a:t>)</a:t>
            </a:r>
          </a:p>
          <a:p>
            <a:r>
              <a:rPr lang="en-US" dirty="0"/>
              <a:t>Punctuations</a:t>
            </a:r>
          </a:p>
          <a:p>
            <a:endParaRPr lang="en-US" dirty="0"/>
          </a:p>
          <a:p>
            <a:pPr lvl="1"/>
            <a:endParaRPr lang="en-US" dirty="0"/>
          </a:p>
          <a:p>
            <a:endParaRPr lang="en-US" dirty="0"/>
          </a:p>
        </p:txBody>
      </p:sp>
    </p:spTree>
    <p:extLst>
      <p:ext uri="{BB962C8B-B14F-4D97-AF65-F5344CB8AC3E}">
        <p14:creationId xmlns:p14="http://schemas.microsoft.com/office/powerpoint/2010/main" val="201352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Classification</a:t>
            </a:r>
          </a:p>
        </p:txBody>
      </p:sp>
      <p:sp>
        <p:nvSpPr>
          <p:cNvPr id="3" name="Content Placeholder 2"/>
          <p:cNvSpPr>
            <a:spLocks noGrp="1"/>
          </p:cNvSpPr>
          <p:nvPr>
            <p:ph idx="1"/>
          </p:nvPr>
        </p:nvSpPr>
        <p:spPr/>
        <p:txBody>
          <a:bodyPr>
            <a:normAutofit lnSpcReduction="10000"/>
          </a:bodyPr>
          <a:lstStyle/>
          <a:p>
            <a:r>
              <a:rPr lang="en-US" dirty="0"/>
              <a:t>Semantic, meaning, the meaning of a text… </a:t>
            </a:r>
          </a:p>
          <a:p>
            <a:pPr lvl="1"/>
            <a:endParaRPr lang="en-US" dirty="0"/>
          </a:p>
          <a:p>
            <a:r>
              <a:rPr lang="en-US" dirty="0"/>
              <a:t>Classification is a Machine Learning process where we attempt to classify a new observation into a known or unknown set of categories, using an algorithm, given a dataset of previous meaningful observations.</a:t>
            </a:r>
          </a:p>
          <a:p>
            <a:pPr lvl="1"/>
            <a:r>
              <a:rPr lang="en-US" dirty="0"/>
              <a:t>Naïve Bayes</a:t>
            </a:r>
          </a:p>
          <a:p>
            <a:pPr lvl="1"/>
            <a:r>
              <a:rPr lang="en-US" dirty="0"/>
              <a:t>Linear</a:t>
            </a:r>
          </a:p>
          <a:p>
            <a:pPr lvl="1"/>
            <a:r>
              <a:rPr lang="en-US" dirty="0"/>
              <a:t>Support Vector Machines</a:t>
            </a:r>
          </a:p>
          <a:p>
            <a:pPr lvl="1"/>
            <a:r>
              <a:rPr lang="en-US" dirty="0"/>
              <a:t>Quadratic</a:t>
            </a:r>
          </a:p>
          <a:p>
            <a:pPr lvl="1"/>
            <a:r>
              <a:rPr lang="en-US" dirty="0"/>
              <a:t>Neural Networks</a:t>
            </a:r>
          </a:p>
          <a:p>
            <a:pPr marL="457200" lvl="1" indent="0">
              <a:buNone/>
            </a:pPr>
            <a:endParaRPr lang="en-US" dirty="0"/>
          </a:p>
          <a:p>
            <a:endParaRPr lang="en-US" dirty="0"/>
          </a:p>
          <a:p>
            <a:pPr marL="0" indent="0">
              <a:buNone/>
            </a:pPr>
            <a:endParaRPr lang="en-US" dirty="0"/>
          </a:p>
          <a:p>
            <a:endParaRPr lang="en-US" dirty="0"/>
          </a:p>
        </p:txBody>
      </p:sp>
      <p:pic>
        <p:nvPicPr>
          <p:cNvPr id="1028" name="Picture 4" descr="https://sebastianraschka.com/images/blog/2014/naive_bayes_1/linear_vs_nonlinear_proble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889" y="4351138"/>
            <a:ext cx="3245234" cy="135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43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Classification &amp; Data</a:t>
            </a:r>
          </a:p>
        </p:txBody>
      </p:sp>
      <p:sp>
        <p:nvSpPr>
          <p:cNvPr id="3" name="Content Placeholder 2"/>
          <p:cNvSpPr>
            <a:spLocks noGrp="1"/>
          </p:cNvSpPr>
          <p:nvPr>
            <p:ph idx="1"/>
          </p:nvPr>
        </p:nvSpPr>
        <p:spPr/>
        <p:txBody>
          <a:bodyPr>
            <a:normAutofit/>
          </a:bodyPr>
          <a:lstStyle/>
          <a:p>
            <a:r>
              <a:rPr lang="en-US" dirty="0"/>
              <a:t>Machine Learning, we recognize 3 distinct types of datasets.</a:t>
            </a:r>
          </a:p>
          <a:p>
            <a:pPr lvl="1"/>
            <a:r>
              <a:rPr lang="en-US" dirty="0"/>
              <a:t>Supervised Data, labeled data - Ex. Male/Female, High/Low, Good/Bad</a:t>
            </a:r>
          </a:p>
          <a:p>
            <a:pPr lvl="1"/>
            <a:r>
              <a:rPr lang="en-US" dirty="0"/>
              <a:t>Un-Supervised Data, unlabeled data</a:t>
            </a:r>
          </a:p>
          <a:p>
            <a:pPr lvl="1"/>
            <a:r>
              <a:rPr lang="en-US" dirty="0"/>
              <a:t>Semi Supervised Data, partially labeled data that requires additional prep</a:t>
            </a:r>
          </a:p>
          <a:p>
            <a:r>
              <a:rPr lang="en-US" dirty="0"/>
              <a:t>Generalizing, there are 2 types of data:</a:t>
            </a:r>
          </a:p>
          <a:p>
            <a:pPr lvl="1"/>
            <a:r>
              <a:rPr lang="en-US" dirty="0"/>
              <a:t>Qualitative</a:t>
            </a:r>
          </a:p>
          <a:p>
            <a:pPr lvl="2"/>
            <a:r>
              <a:rPr lang="en-US" dirty="0"/>
              <a:t>Ordinal/Nominal</a:t>
            </a:r>
          </a:p>
          <a:p>
            <a:pPr lvl="1"/>
            <a:r>
              <a:rPr lang="en-US" dirty="0"/>
              <a:t>Quantitative</a:t>
            </a:r>
          </a:p>
          <a:p>
            <a:pPr lvl="2"/>
            <a:r>
              <a:rPr lang="en-US" dirty="0"/>
              <a:t>Discrete Continuous</a:t>
            </a:r>
          </a:p>
          <a:p>
            <a:endParaRPr lang="en-US" dirty="0"/>
          </a:p>
          <a:p>
            <a:pPr marL="457200" lvl="1" indent="0">
              <a:buNone/>
            </a:pPr>
            <a:endParaRPr lang="en-US" dirty="0"/>
          </a:p>
          <a:p>
            <a:endParaRPr lang="en-US" dirty="0"/>
          </a:p>
          <a:p>
            <a:pPr marL="0" indent="0">
              <a:buNone/>
            </a:pPr>
            <a:endParaRPr lang="en-US" dirty="0"/>
          </a:p>
          <a:p>
            <a:endParaRPr lang="en-US" dirty="0"/>
          </a:p>
        </p:txBody>
      </p:sp>
      <p:pic>
        <p:nvPicPr>
          <p:cNvPr id="1028" name="Picture 4" descr="https://sebastianraschka.com/images/blog/2014/naive_bayes_1/linear_vs_nonlinear_proble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277232"/>
            <a:ext cx="5217154" cy="218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79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nyghtowlblog.files.wordpress.com/2014/04/ml_algorithms.png?w=535&amp;h=3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959" y="440061"/>
            <a:ext cx="9475070" cy="55079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654269" y="6173114"/>
            <a:ext cx="10515600" cy="465447"/>
          </a:xfrm>
        </p:spPr>
        <p:txBody>
          <a:bodyPr>
            <a:normAutofit fontScale="85000" lnSpcReduction="10000"/>
          </a:bodyPr>
          <a:lstStyle/>
          <a:p>
            <a:pPr marL="0" indent="0">
              <a:buNone/>
            </a:pPr>
            <a:r>
              <a:rPr lang="en-US" dirty="0"/>
              <a:t>Additional online resources are provided in course docs to aid in model selection.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5266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Example Problem</a:t>
            </a:r>
            <a:br>
              <a:rPr lang="en-US" dirty="0"/>
            </a:br>
            <a:endParaRPr lang="en-US" dirty="0"/>
          </a:p>
        </p:txBody>
      </p:sp>
      <p:sp>
        <p:nvSpPr>
          <p:cNvPr id="3" name="Content Placeholder 2"/>
          <p:cNvSpPr>
            <a:spLocks noGrp="1"/>
          </p:cNvSpPr>
          <p:nvPr>
            <p:ph idx="1"/>
          </p:nvPr>
        </p:nvSpPr>
        <p:spPr>
          <a:xfrm>
            <a:off x="838200" y="1825625"/>
            <a:ext cx="10515600" cy="4711809"/>
          </a:xfrm>
        </p:spPr>
        <p:txBody>
          <a:bodyPr>
            <a:normAutofit/>
          </a:bodyPr>
          <a:lstStyle/>
          <a:p>
            <a:r>
              <a:rPr lang="en-US" dirty="0"/>
              <a:t>Given a dataset of labeled movie reviews, create a model to classify if a movie rating is good or bad. </a:t>
            </a:r>
          </a:p>
          <a:p>
            <a:pPr lvl="1"/>
            <a:r>
              <a:rPr lang="en-US" dirty="0"/>
              <a:t>Dataset - must be investigated</a:t>
            </a:r>
          </a:p>
          <a:p>
            <a:pPr lvl="1"/>
            <a:r>
              <a:rPr lang="en-US" dirty="0"/>
              <a:t>Labeled - this is a supervised dataset</a:t>
            </a:r>
          </a:p>
          <a:p>
            <a:pPr lvl="1"/>
            <a:r>
              <a:rPr lang="en-US" dirty="0"/>
              <a:t>Movie reviews - free text (dataset isn’t made from a STT system)</a:t>
            </a:r>
          </a:p>
          <a:p>
            <a:pPr lvl="1"/>
            <a:r>
              <a:rPr lang="en-US" dirty="0"/>
              <a:t>Model, classify good or bad, attempt a classification model</a:t>
            </a:r>
          </a:p>
          <a:p>
            <a:pPr lvl="1"/>
            <a:r>
              <a:rPr lang="en-US" dirty="0"/>
              <a:t>Good or bad, only 2 classifications which are categorical</a:t>
            </a:r>
          </a:p>
          <a:p>
            <a:pPr lvl="1"/>
            <a:endParaRPr lang="en-US" dirty="0"/>
          </a:p>
          <a:p>
            <a:r>
              <a:rPr lang="en-US" dirty="0"/>
              <a:t>After Exploratory Analysis we can see if these are correct assumptions</a:t>
            </a:r>
          </a:p>
        </p:txBody>
      </p:sp>
    </p:spTree>
    <p:extLst>
      <p:ext uri="{BB962C8B-B14F-4D97-AF65-F5344CB8AC3E}">
        <p14:creationId xmlns:p14="http://schemas.microsoft.com/office/powerpoint/2010/main" val="1725914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1033</Words>
  <Application>Microsoft Office PowerPoint</Application>
  <PresentationFormat>Widescreen</PresentationFormat>
  <Paragraphs>177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Data Science-109 Natural Language Processing &amp;  Semantic Classification Part 1</vt:lpstr>
      <vt:lpstr>Why do we want to work with language?</vt:lpstr>
      <vt:lpstr>What is Natural Language Processing?  </vt:lpstr>
      <vt:lpstr>NLP Components </vt:lpstr>
      <vt:lpstr>Challenges of Natural Language Understanding </vt:lpstr>
      <vt:lpstr>Semantic Classification</vt:lpstr>
      <vt:lpstr>More on Classification &amp; Data</vt:lpstr>
      <vt:lpstr>PowerPoint Presentation</vt:lpstr>
      <vt:lpstr>Class Example Problem </vt:lpstr>
      <vt:lpstr>Exploratory Analysis</vt:lpstr>
      <vt:lpstr>Preprocessing</vt:lpstr>
      <vt:lpstr>Feature Extraction </vt:lpstr>
      <vt:lpstr>Model Selection </vt:lpstr>
      <vt:lpstr>Interpreting Results </vt:lpstr>
      <vt:lpstr>Exercise</vt:lpstr>
      <vt:lpstr>Review </vt:lpstr>
      <vt:lpstr>Natural Language Processing &amp;  Semantic Classification Part 2 </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Science-109 Natural Language Processing &amp;  Semantic Classification</dc:title>
  <dc:creator>Anthony Mele</dc:creator>
  <cp:lastModifiedBy>Anthony Mele</cp:lastModifiedBy>
  <cp:revision>48</cp:revision>
  <dcterms:created xsi:type="dcterms:W3CDTF">2016-12-18T14:09:06Z</dcterms:created>
  <dcterms:modified xsi:type="dcterms:W3CDTF">2016-12-21T18:48:22Z</dcterms:modified>
</cp:coreProperties>
</file>