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2" r:id="rId4"/>
    <p:sldId id="261" r:id="rId5"/>
    <p:sldId id="257" r:id="rId6"/>
    <p:sldId id="258" r:id="rId7"/>
    <p:sldId id="260" r:id="rId9"/>
    <p:sldId id="259"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必要性、重要性、意义</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IOT</a:t>
            </a:r>
            <a:r>
              <a:rPr lang="zh-CN" altLang="en-US"/>
              <a:t>设备所提供的服务。支持一些老旧协议例如Telnet(7.1%）和FTP（7.8%）。最常见的协议是通用即插即用（UPnP），出现在46.2%的设备上。</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随便举了个例子说一下弱凭证的情况。</a:t>
            </a:r>
            <a:r>
              <a:rPr lang="en-US" altLang="zh-CN"/>
              <a:t>vuln</a:t>
            </a:r>
            <a:r>
              <a:rPr lang="zh-CN" altLang="en-US"/>
              <a:t>脆弱的</a:t>
            </a:r>
            <a:r>
              <a:rPr lang="en-US" altLang="zh-CN"/>
              <a:t> sup support open</a:t>
            </a:r>
            <a:r>
              <a:rPr lang="zh-CN" altLang="en-US"/>
              <a:t>开放</a:t>
            </a:r>
            <a:r>
              <a:rPr lang="en-US" altLang="zh-CN"/>
              <a:t> weak</a:t>
            </a:r>
            <a:r>
              <a:rPr lang="zh-CN" altLang="en-US"/>
              <a:t>开放的弱的</a:t>
            </a:r>
            <a:r>
              <a:rPr lang="en-US" altLang="zh-CN"/>
              <a:t> of weak </a:t>
            </a:r>
            <a:r>
              <a:rPr lang="zh-CN" altLang="en-US"/>
              <a:t>所有弱设备中占比</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提一下这三个的问题是啥，通过扫描、尝试，大致有啥危险</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扫描家庭漏洞比例高。但因为漏洞库有限，不能覆盖所有的。冰山一角，威胁更大</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论文总结的主要问题及对应解决</a:t>
            </a:r>
            <a:r>
              <a:rPr lang="en-US" altLang="zh-CN"/>
              <a:t>--</a:t>
            </a:r>
            <a:r>
              <a:rPr lang="zh-CN" altLang="en-US"/>
              <a:t>注意传统设备、监管供应商、小地区安全性低、未来工作</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评价就说一下工作量大、为以后研究提供了背景；经验凑时间用的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wifi inspector</a:t>
            </a:r>
            <a:r>
              <a:rPr lang="zh-CN" altLang="en-US"/>
              <a:t>提供的检测手段</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假设：被入侵的有扫描去入侵其他设备的趋势；</a:t>
            </a:r>
            <a:r>
              <a:rPr lang="en-US" altLang="zh-CN"/>
              <a:t>wifi inspector</a:t>
            </a:r>
            <a:r>
              <a:rPr lang="zh-CN" altLang="en-US"/>
              <a:t>说明是否有漏洞，</a:t>
            </a:r>
            <a:r>
              <a:rPr lang="en-US" altLang="zh-CN"/>
              <a:t>censys</a:t>
            </a:r>
            <a:r>
              <a:rPr lang="zh-CN" altLang="en-US"/>
              <a:t>证明是否可以被外部利用</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稍微说一下本实验的隐私保护，但仍存疑</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本部分主要强调</a:t>
            </a:r>
            <a:r>
              <a:rPr lang="en-US" altLang="zh-CN"/>
              <a:t>IoT</a:t>
            </a:r>
            <a:r>
              <a:rPr lang="zh-CN" altLang="en-US"/>
              <a:t>设备的分布情况，按着两条结论看着表随便说：北美和南亚对比；媒体设备最为流行，但像语音设备差距很大；也可以提一下区域相近分布相近</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提一下左图，然后对右边说一下相似度</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北美的特点</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10%</a:t>
            </a:r>
            <a:r>
              <a:rPr lang="zh-CN" altLang="en-US"/>
              <a:t>的供应商生产了</a:t>
            </a:r>
            <a:r>
              <a:rPr lang="en-US" altLang="zh-CN"/>
              <a:t>60%</a:t>
            </a:r>
            <a:r>
              <a:rPr lang="zh-CN" altLang="en-US"/>
              <a:t>的媒体设备</a:t>
            </a:r>
            <a:r>
              <a:rPr lang="en-US" altLang="zh-CN"/>
              <a:t>--</a:t>
            </a:r>
            <a:r>
              <a:rPr lang="zh-CN" altLang="en-US"/>
              <a:t>产量与供应商数的关系</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由少数供应商主导的设备类型在各区域之间有着从中等到很强的相关性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78.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slide" Target="slide19.xml"/><Relationship Id="rId7" Type="http://schemas.openxmlformats.org/officeDocument/2006/relationships/slide" Target="slide18.xml"/><Relationship Id="rId6" Type="http://schemas.openxmlformats.org/officeDocument/2006/relationships/slide" Target="slide14.xml"/><Relationship Id="rId5" Type="http://schemas.openxmlformats.org/officeDocument/2006/relationships/slide" Target="slide9.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slide" Target="slide4.xml"/><Relationship Id="rId10" Type="http://schemas.openxmlformats.org/officeDocument/2006/relationships/slideLayout" Target="../slideLayouts/slideLayout2.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631190" y="2225675"/>
            <a:ext cx="11049635" cy="2406650"/>
          </a:xfrm>
        </p:spPr>
        <p:txBody>
          <a:bodyPr/>
          <a:p>
            <a:r>
              <a:rPr lang="zh-CN" altLang="en-US" sz="4000" b="1"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sym typeface="+mn-ea"/>
              </a:rPr>
              <a:t>全面分析：关于家庭网络中物联网设备的一切</a:t>
            </a:r>
            <a:endParaRPr lang="zh-CN" altLang="en-US" sz="4000" b="1"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文本框 3"/>
          <p:cNvSpPr txBox="1"/>
          <p:nvPr/>
        </p:nvSpPr>
        <p:spPr>
          <a:xfrm>
            <a:off x="9561830" y="3244850"/>
            <a:ext cx="1964055" cy="368300"/>
          </a:xfrm>
          <a:prstGeom prst="rect">
            <a:avLst/>
          </a:prstGeom>
          <a:noFill/>
        </p:spPr>
        <p:txBody>
          <a:bodyPr wrap="square" rtlCol="0">
            <a:spAutoFit/>
          </a:bodyPr>
          <a:p>
            <a:r>
              <a:rPr lang="zh-CN" altLang="en-US"/>
              <a:t>陈俊驰</a:t>
            </a:r>
            <a:r>
              <a:rPr lang="en-US" altLang="zh-CN"/>
              <a:t> </a:t>
            </a:r>
            <a:r>
              <a:rPr lang="zh-CN" altLang="en-US"/>
              <a:t>侯天铭</a:t>
            </a:r>
            <a:endParaRPr lang="zh-CN" altLang="en-US"/>
          </a:p>
        </p:txBody>
      </p:sp>
      <p:sp>
        <p:nvSpPr>
          <p:cNvPr id="5" name="文本框 4"/>
          <p:cNvSpPr txBox="1"/>
          <p:nvPr/>
        </p:nvSpPr>
        <p:spPr>
          <a:xfrm>
            <a:off x="9668510" y="3729990"/>
            <a:ext cx="1517650" cy="368300"/>
          </a:xfrm>
          <a:prstGeom prst="rect">
            <a:avLst/>
          </a:prstGeom>
          <a:noFill/>
        </p:spPr>
        <p:txBody>
          <a:bodyPr wrap="square" rtlCol="0">
            <a:spAutoFit/>
          </a:bodyPr>
          <a:p>
            <a:r>
              <a:rPr lang="en-US" altLang="zh-CN"/>
              <a:t>2021-06-17</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80110" y="451485"/>
            <a:ext cx="3503930" cy="701675"/>
          </a:xfrm>
        </p:spPr>
        <p:txBody>
          <a:bodyPr>
            <a:normAutofit/>
          </a:bodyPr>
          <a:p>
            <a:r>
              <a:rPr lang="zh-CN" altLang="en-US" sz="3600" b="0" dirty="0">
                <a:latin typeface="+mj-ea"/>
                <a:ea typeface="+mj-ea"/>
                <a:cs typeface="+mj-ea"/>
              </a:rPr>
              <a:t>五、家用</a:t>
            </a:r>
            <a:r>
              <a:rPr lang="en-US" altLang="zh-CN" sz="3600" b="0" dirty="0">
                <a:latin typeface="+mj-ea"/>
                <a:ea typeface="+mj-ea"/>
                <a:cs typeface="+mj-ea"/>
              </a:rPr>
              <a:t>IoT</a:t>
            </a:r>
            <a:endParaRPr lang="en-US" altLang="zh-CN" sz="3600" b="0" dirty="0">
              <a:latin typeface="+mj-ea"/>
              <a:ea typeface="+mj-ea"/>
              <a:cs typeface="+mj-ea"/>
            </a:endParaRPr>
          </a:p>
        </p:txBody>
      </p:sp>
      <p:pic>
        <p:nvPicPr>
          <p:cNvPr id="3" name="图片 2"/>
          <p:cNvPicPr>
            <a:picLocks noChangeAspect="1"/>
          </p:cNvPicPr>
          <p:nvPr/>
        </p:nvPicPr>
        <p:blipFill>
          <a:blip r:embed="rId1"/>
          <a:stretch>
            <a:fillRect/>
          </a:stretch>
        </p:blipFill>
        <p:spPr>
          <a:xfrm>
            <a:off x="554990" y="1788795"/>
            <a:ext cx="4746625" cy="3280410"/>
          </a:xfrm>
          <a:prstGeom prst="rect">
            <a:avLst/>
          </a:prstGeom>
          <a:noFill/>
          <a:ln>
            <a:noFill/>
          </a:ln>
        </p:spPr>
      </p:pic>
      <p:pic>
        <p:nvPicPr>
          <p:cNvPr id="5" name="图片 3"/>
          <p:cNvPicPr>
            <a:picLocks noChangeAspect="1"/>
          </p:cNvPicPr>
          <p:nvPr/>
        </p:nvPicPr>
        <p:blipFill>
          <a:blip r:embed="rId2"/>
          <a:srcRect b="31877"/>
          <a:stretch>
            <a:fillRect/>
          </a:stretch>
        </p:blipFill>
        <p:spPr>
          <a:xfrm>
            <a:off x="6055995" y="1719580"/>
            <a:ext cx="4364355" cy="2908300"/>
          </a:xfrm>
          <a:prstGeom prst="rect">
            <a:avLst/>
          </a:prstGeom>
          <a:noFill/>
          <a:ln>
            <a:noFill/>
          </a:ln>
        </p:spPr>
      </p:pic>
      <p:sp>
        <p:nvSpPr>
          <p:cNvPr id="6" name="文本框 5"/>
          <p:cNvSpPr txBox="1"/>
          <p:nvPr/>
        </p:nvSpPr>
        <p:spPr>
          <a:xfrm>
            <a:off x="2256790" y="5412740"/>
            <a:ext cx="7963535" cy="521970"/>
          </a:xfrm>
          <a:prstGeom prst="rect">
            <a:avLst/>
          </a:prstGeom>
          <a:noFill/>
        </p:spPr>
        <p:txBody>
          <a:bodyPr wrap="square" rtlCol="0" anchor="t">
            <a:spAutoFit/>
          </a:bodyPr>
          <a:p>
            <a:pPr indent="0">
              <a:buFont typeface="Arial" panose="020B0604020202020204" pitchFamily="34" charset="0"/>
              <a:buNone/>
            </a:pPr>
            <a:r>
              <a:rPr lang="zh-CN" altLang="en-US" sz="2800"/>
              <a:t>排名相近的地区，设备类型的占比也不相同</a:t>
            </a:r>
            <a:endParaRPr lang="zh-CN" altLang="en-US" sz="280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80110" y="451485"/>
            <a:ext cx="3503930" cy="701675"/>
          </a:xfrm>
        </p:spPr>
        <p:txBody>
          <a:bodyPr>
            <a:normAutofit/>
          </a:bodyPr>
          <a:p>
            <a:r>
              <a:rPr lang="zh-CN" altLang="en-US" sz="3600" b="0" dirty="0">
                <a:latin typeface="+mj-ea"/>
                <a:ea typeface="+mj-ea"/>
                <a:cs typeface="+mj-ea"/>
              </a:rPr>
              <a:t>五、家用</a:t>
            </a:r>
            <a:r>
              <a:rPr lang="en-US" altLang="zh-CN" sz="3600" b="0" dirty="0">
                <a:latin typeface="+mj-ea"/>
                <a:ea typeface="+mj-ea"/>
                <a:cs typeface="+mj-ea"/>
              </a:rPr>
              <a:t>IoT</a:t>
            </a:r>
            <a:endParaRPr lang="en-US" altLang="zh-CN" sz="3600" b="0" dirty="0">
              <a:latin typeface="+mj-ea"/>
              <a:ea typeface="+mj-ea"/>
              <a:cs typeface="+mj-ea"/>
            </a:endParaRPr>
          </a:p>
        </p:txBody>
      </p:sp>
      <p:sp>
        <p:nvSpPr>
          <p:cNvPr id="3" name="左大括号 2"/>
          <p:cNvSpPr/>
          <p:nvPr/>
        </p:nvSpPr>
        <p:spPr>
          <a:xfrm>
            <a:off x="3519805" y="1423670"/>
            <a:ext cx="266700" cy="38989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3986530" y="2474595"/>
            <a:ext cx="6953885" cy="521970"/>
          </a:xfrm>
          <a:prstGeom prst="rect">
            <a:avLst/>
          </a:prstGeom>
          <a:noFill/>
          <a:ln w="9525">
            <a:noFill/>
          </a:ln>
        </p:spPr>
        <p:txBody>
          <a:bodyPr wrap="square">
            <a:spAutoFit/>
          </a:bodyPr>
          <a:p>
            <a:pPr indent="266700"/>
            <a:r>
              <a:rPr sz="2800" b="0">
                <a:latin typeface="Times New Roman" panose="02020603050405020304" pitchFamily="18" charset="0"/>
                <a:ea typeface="宋体" panose="02010600030101010101" pitchFamily="2" charset="-122"/>
              </a:rPr>
              <a:t>有相当多的家庭拥有一个游戏机</a:t>
            </a:r>
            <a:endParaRPr sz="2800" b="0">
              <a:latin typeface="Times New Roman" panose="02020603050405020304" pitchFamily="18" charset="0"/>
              <a:ea typeface="宋体" panose="02010600030101010101" pitchFamily="2" charset="-122"/>
            </a:endParaRPr>
          </a:p>
        </p:txBody>
      </p:sp>
      <p:sp>
        <p:nvSpPr>
          <p:cNvPr id="7" name="文本框 6"/>
          <p:cNvSpPr txBox="1"/>
          <p:nvPr/>
        </p:nvSpPr>
        <p:spPr>
          <a:xfrm>
            <a:off x="3986530" y="3624580"/>
            <a:ext cx="6711315" cy="521970"/>
          </a:xfrm>
          <a:prstGeom prst="rect">
            <a:avLst/>
          </a:prstGeom>
          <a:noFill/>
          <a:ln w="9525">
            <a:noFill/>
          </a:ln>
        </p:spPr>
        <p:txBody>
          <a:bodyPr wrap="square">
            <a:spAutoFit/>
          </a:bodyPr>
          <a:p>
            <a:pPr indent="266700"/>
            <a:r>
              <a:rPr lang="zh-CN" sz="2800" b="0">
                <a:latin typeface="Times New Roman" panose="02020603050405020304" pitchFamily="18" charset="0"/>
                <a:ea typeface="宋体" panose="02010600030101010101" pitchFamily="2" charset="-122"/>
              </a:rPr>
              <a:t>唯一一个大量部署家庭语音助手的区域</a:t>
            </a:r>
            <a:endParaRPr lang="zh-CN" sz="2800" b="0">
              <a:latin typeface="Times New Roman" panose="02020603050405020304" pitchFamily="18" charset="0"/>
              <a:ea typeface="宋体" panose="02010600030101010101" pitchFamily="2" charset="-122"/>
            </a:endParaRPr>
          </a:p>
        </p:txBody>
      </p:sp>
      <p:sp>
        <p:nvSpPr>
          <p:cNvPr id="8" name="文本框 7"/>
          <p:cNvSpPr txBox="1"/>
          <p:nvPr/>
        </p:nvSpPr>
        <p:spPr>
          <a:xfrm>
            <a:off x="653415" y="3102610"/>
            <a:ext cx="2866390" cy="521970"/>
          </a:xfrm>
          <a:prstGeom prst="rect">
            <a:avLst/>
          </a:prstGeom>
          <a:noFill/>
          <a:ln w="9525">
            <a:noFill/>
          </a:ln>
        </p:spPr>
        <p:txBody>
          <a:bodyPr wrap="square">
            <a:spAutoFit/>
          </a:bodyPr>
          <a:p>
            <a:pPr indent="0" algn="ctr"/>
            <a:r>
              <a:rPr lang="zh-CN" altLang="en-US" sz="2800" b="0">
                <a:latin typeface="Times New Roman" panose="02020603050405020304" pitchFamily="18" charset="0"/>
                <a:ea typeface="宋体" panose="02010600030101010101" pitchFamily="2" charset="-122"/>
              </a:rPr>
              <a:t>北美</a:t>
            </a:r>
            <a:endParaRPr lang="zh-CN" altLang="en-US" sz="2800" b="0">
              <a:latin typeface="Times New Roman" panose="02020603050405020304" pitchFamily="18" charset="0"/>
              <a:ea typeface="宋体" panose="02010600030101010101" pitchFamily="2" charset="-122"/>
            </a:endParaRPr>
          </a:p>
        </p:txBody>
      </p:sp>
      <p:sp>
        <p:nvSpPr>
          <p:cNvPr id="9" name="文本框 8"/>
          <p:cNvSpPr txBox="1"/>
          <p:nvPr/>
        </p:nvSpPr>
        <p:spPr>
          <a:xfrm>
            <a:off x="3986530" y="1433830"/>
            <a:ext cx="6711315" cy="521970"/>
          </a:xfrm>
          <a:prstGeom prst="rect">
            <a:avLst/>
          </a:prstGeom>
          <a:noFill/>
          <a:ln w="9525">
            <a:noFill/>
          </a:ln>
        </p:spPr>
        <p:txBody>
          <a:bodyPr wrap="square">
            <a:spAutoFit/>
          </a:bodyPr>
          <a:p>
            <a:pPr indent="266700"/>
            <a:r>
              <a:rPr lang="zh-CN" sz="2800" b="0">
                <a:latin typeface="Times New Roman" panose="02020603050405020304" pitchFamily="18" charset="0"/>
                <a:ea typeface="宋体" panose="02010600030101010101" pitchFamily="2" charset="-122"/>
              </a:rPr>
              <a:t>IoT设备密度最高</a:t>
            </a:r>
            <a:r>
              <a:rPr lang="en-US" altLang="zh-CN" sz="2800" b="0">
                <a:latin typeface="Times New Roman" panose="02020603050405020304" pitchFamily="18" charset="0"/>
                <a:ea typeface="宋体" panose="02010600030101010101" pitchFamily="2" charset="-122"/>
              </a:rPr>
              <a:t>--71.8%</a:t>
            </a:r>
            <a:endParaRPr lang="en-US" altLang="zh-CN" sz="2800" b="0">
              <a:latin typeface="Times New Roman" panose="02020603050405020304" pitchFamily="18" charset="0"/>
              <a:ea typeface="宋体" panose="02010600030101010101" pitchFamily="2" charset="-122"/>
            </a:endParaRPr>
          </a:p>
        </p:txBody>
      </p:sp>
      <p:sp>
        <p:nvSpPr>
          <p:cNvPr id="100" name="文本框 99"/>
          <p:cNvSpPr txBox="1"/>
          <p:nvPr/>
        </p:nvSpPr>
        <p:spPr>
          <a:xfrm>
            <a:off x="3986530" y="4774565"/>
            <a:ext cx="8896350" cy="521970"/>
          </a:xfrm>
          <a:prstGeom prst="rect">
            <a:avLst/>
          </a:prstGeom>
          <a:noFill/>
          <a:ln w="9525">
            <a:noFill/>
          </a:ln>
        </p:spPr>
        <p:txBody>
          <a:bodyPr wrap="square">
            <a:spAutoFit/>
          </a:bodyPr>
          <a:p>
            <a:pPr indent="266700"/>
            <a:r>
              <a:rPr lang="en-US" sz="2800" b="0">
                <a:latin typeface="Times New Roman" panose="02020603050405020304" pitchFamily="18" charset="0"/>
                <a:ea typeface="宋体" panose="02010600030101010101" pitchFamily="2" charset="-122"/>
              </a:rPr>
              <a:t>随着IoT设备</a:t>
            </a:r>
            <a:r>
              <a:rPr lang="zh-CN" altLang="en-US" sz="2800" b="0">
                <a:latin typeface="Times New Roman" panose="02020603050405020304" pitchFamily="18" charset="0"/>
                <a:ea typeface="宋体" panose="02010600030101010101" pitchFamily="2" charset="-122"/>
              </a:rPr>
              <a:t>增加</a:t>
            </a:r>
            <a:r>
              <a:rPr lang="en-US" sz="2800" b="0">
                <a:latin typeface="Times New Roman" panose="02020603050405020304" pitchFamily="18" charset="0"/>
                <a:ea typeface="宋体" panose="02010600030101010101" pitchFamily="2" charset="-122"/>
              </a:rPr>
              <a:t>，</a:t>
            </a:r>
            <a:r>
              <a:rPr lang="zh-CN" altLang="en-US" sz="2800" b="0">
                <a:latin typeface="Times New Roman" panose="02020603050405020304" pitchFamily="18" charset="0"/>
                <a:ea typeface="宋体" panose="02010600030101010101" pitchFamily="2" charset="-122"/>
              </a:rPr>
              <a:t>类型</a:t>
            </a:r>
            <a:r>
              <a:rPr lang="en-US" sz="2800" b="0">
                <a:latin typeface="Times New Roman" panose="02020603050405020304" pitchFamily="18" charset="0"/>
                <a:ea typeface="宋体" panose="02010600030101010101" pitchFamily="2" charset="-122"/>
              </a:rPr>
              <a:t>排名没有变化</a:t>
            </a:r>
            <a:endParaRPr lang="en-US" sz="2800" b="0">
              <a:latin typeface="Times New Roman" panose="02020603050405020304" pitchFamily="18" charset="0"/>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80110" y="451485"/>
            <a:ext cx="5117465" cy="701675"/>
          </a:xfrm>
        </p:spPr>
        <p:txBody>
          <a:bodyPr>
            <a:normAutofit/>
          </a:bodyPr>
          <a:p>
            <a:r>
              <a:rPr lang="zh-CN" altLang="en-US" sz="3600" b="0" dirty="0">
                <a:latin typeface="+mj-ea"/>
                <a:ea typeface="+mj-ea"/>
                <a:cs typeface="+mj-ea"/>
              </a:rPr>
              <a:t>五、家用</a:t>
            </a:r>
            <a:r>
              <a:rPr lang="en-US" altLang="zh-CN" sz="3600" b="0" dirty="0">
                <a:latin typeface="+mj-ea"/>
                <a:ea typeface="+mj-ea"/>
                <a:cs typeface="+mj-ea"/>
              </a:rPr>
              <a:t>IoT--</a:t>
            </a:r>
            <a:r>
              <a:rPr lang="zh-CN" altLang="en-US" sz="3600" b="0" dirty="0">
                <a:latin typeface="+mj-ea"/>
                <a:ea typeface="+mj-ea"/>
                <a:cs typeface="+mj-ea"/>
              </a:rPr>
              <a:t>供应商</a:t>
            </a:r>
            <a:endParaRPr lang="zh-CN" altLang="en-US" sz="3600" b="0" dirty="0">
              <a:latin typeface="+mj-ea"/>
              <a:ea typeface="+mj-ea"/>
              <a:cs typeface="+mj-ea"/>
            </a:endParaRPr>
          </a:p>
        </p:txBody>
      </p:sp>
      <p:pic>
        <p:nvPicPr>
          <p:cNvPr id="5" name="图片 1"/>
          <p:cNvPicPr>
            <a:picLocks noChangeAspect="1"/>
          </p:cNvPicPr>
          <p:nvPr/>
        </p:nvPicPr>
        <p:blipFill>
          <a:blip r:embed="rId1"/>
          <a:stretch>
            <a:fillRect/>
          </a:stretch>
        </p:blipFill>
        <p:spPr>
          <a:xfrm>
            <a:off x="466090" y="2093595"/>
            <a:ext cx="5224780" cy="2900680"/>
          </a:xfrm>
          <a:prstGeom prst="rect">
            <a:avLst/>
          </a:prstGeom>
          <a:noFill/>
          <a:ln>
            <a:noFill/>
          </a:ln>
        </p:spPr>
      </p:pic>
      <p:pic>
        <p:nvPicPr>
          <p:cNvPr id="6" name="图片 2"/>
          <p:cNvPicPr>
            <a:picLocks noChangeAspect="1"/>
          </p:cNvPicPr>
          <p:nvPr/>
        </p:nvPicPr>
        <p:blipFill>
          <a:blip r:embed="rId2"/>
          <a:stretch>
            <a:fillRect/>
          </a:stretch>
        </p:blipFill>
        <p:spPr>
          <a:xfrm>
            <a:off x="6207125" y="2210435"/>
            <a:ext cx="5353050" cy="2954655"/>
          </a:xfrm>
          <a:prstGeom prst="rect">
            <a:avLst/>
          </a:prstGeom>
          <a:noFill/>
          <a:ln>
            <a:noFill/>
          </a:ln>
        </p:spPr>
      </p:pic>
      <p:sp>
        <p:nvSpPr>
          <p:cNvPr id="2" name="文本框 1"/>
          <p:cNvSpPr txBox="1"/>
          <p:nvPr/>
        </p:nvSpPr>
        <p:spPr>
          <a:xfrm>
            <a:off x="3313430" y="5566410"/>
            <a:ext cx="7963535" cy="521970"/>
          </a:xfrm>
          <a:prstGeom prst="rect">
            <a:avLst/>
          </a:prstGeom>
          <a:noFill/>
        </p:spPr>
        <p:txBody>
          <a:bodyPr wrap="square" rtlCol="0" anchor="t">
            <a:spAutoFit/>
          </a:bodyPr>
          <a:p>
            <a:pPr indent="0">
              <a:buFont typeface="Arial" panose="020B0604020202020204" pitchFamily="34" charset="0"/>
              <a:buNone/>
            </a:pPr>
            <a:r>
              <a:rPr lang="zh-CN" altLang="en-US" sz="2800"/>
              <a:t>少数供应商生产绝大多数设备</a:t>
            </a:r>
            <a:endParaRPr lang="zh-CN" altLang="en-US" sz="280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3"/>
          <p:cNvPicPr>
            <a:picLocks noChangeAspect="1"/>
          </p:cNvPicPr>
          <p:nvPr/>
        </p:nvPicPr>
        <p:blipFill>
          <a:blip r:embed="rId1"/>
          <a:stretch>
            <a:fillRect/>
          </a:stretch>
        </p:blipFill>
        <p:spPr>
          <a:xfrm>
            <a:off x="2835910" y="1421765"/>
            <a:ext cx="5700395" cy="3225800"/>
          </a:xfrm>
          <a:prstGeom prst="rect">
            <a:avLst/>
          </a:prstGeom>
          <a:noFill/>
          <a:ln>
            <a:noFill/>
          </a:ln>
        </p:spPr>
      </p:pic>
      <p:sp>
        <p:nvSpPr>
          <p:cNvPr id="4" name="标题 3"/>
          <p:cNvSpPr>
            <a:spLocks noGrp="1"/>
          </p:cNvSpPr>
          <p:nvPr>
            <p:ph type="title"/>
          </p:nvPr>
        </p:nvSpPr>
        <p:spPr>
          <a:xfrm>
            <a:off x="880110" y="451485"/>
            <a:ext cx="5117465" cy="701675"/>
          </a:xfrm>
        </p:spPr>
        <p:txBody>
          <a:bodyPr>
            <a:normAutofit/>
          </a:bodyPr>
          <a:p>
            <a:r>
              <a:rPr lang="zh-CN" altLang="en-US" sz="3600" b="0" dirty="0">
                <a:latin typeface="+mj-ea"/>
                <a:ea typeface="+mj-ea"/>
                <a:cs typeface="+mj-ea"/>
              </a:rPr>
              <a:t>五、家用</a:t>
            </a:r>
            <a:r>
              <a:rPr lang="en-US" altLang="zh-CN" sz="3600" b="0" dirty="0">
                <a:latin typeface="+mj-ea"/>
                <a:ea typeface="+mj-ea"/>
                <a:cs typeface="+mj-ea"/>
              </a:rPr>
              <a:t>IoT--</a:t>
            </a:r>
            <a:r>
              <a:rPr lang="zh-CN" altLang="en-US" sz="3600" b="0" dirty="0">
                <a:latin typeface="+mj-ea"/>
                <a:ea typeface="+mj-ea"/>
                <a:cs typeface="+mj-ea"/>
              </a:rPr>
              <a:t>供应商</a:t>
            </a:r>
            <a:endParaRPr lang="zh-CN" altLang="en-US" sz="3600" b="0" dirty="0">
              <a:latin typeface="+mj-ea"/>
              <a:ea typeface="+mj-ea"/>
              <a:cs typeface="+mj-ea"/>
            </a:endParaRPr>
          </a:p>
        </p:txBody>
      </p:sp>
      <p:sp>
        <p:nvSpPr>
          <p:cNvPr id="2" name="文本框 1"/>
          <p:cNvSpPr txBox="1"/>
          <p:nvPr/>
        </p:nvSpPr>
        <p:spPr>
          <a:xfrm>
            <a:off x="3889375" y="5067300"/>
            <a:ext cx="7963535" cy="521970"/>
          </a:xfrm>
          <a:prstGeom prst="rect">
            <a:avLst/>
          </a:prstGeom>
          <a:noFill/>
        </p:spPr>
        <p:txBody>
          <a:bodyPr wrap="square" rtlCol="0" anchor="t">
            <a:spAutoFit/>
          </a:bodyPr>
          <a:p>
            <a:pPr indent="0">
              <a:buFont typeface="Arial" panose="020B0604020202020204" pitchFamily="34" charset="0"/>
              <a:buNone/>
            </a:pPr>
            <a:r>
              <a:rPr lang="zh-CN" altLang="en-US" sz="2800"/>
              <a:t>各地区供应商相关性</a:t>
            </a:r>
            <a:endParaRPr lang="zh-CN" altLang="en-US" sz="28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80110" y="451485"/>
            <a:ext cx="5117465" cy="701675"/>
          </a:xfrm>
        </p:spPr>
        <p:txBody>
          <a:bodyPr>
            <a:normAutofit/>
          </a:bodyPr>
          <a:p>
            <a:r>
              <a:rPr lang="zh-CN" altLang="en-US" sz="3600" b="0" dirty="0">
                <a:latin typeface="+mj-ea"/>
                <a:ea typeface="+mj-ea"/>
                <a:cs typeface="+mj-ea"/>
              </a:rPr>
              <a:t>六、家庭</a:t>
            </a:r>
            <a:r>
              <a:rPr lang="zh-CN" sz="3600" b="0" dirty="0">
                <a:latin typeface="+mj-ea"/>
                <a:ea typeface="+mj-ea"/>
                <a:cs typeface="+mj-ea"/>
              </a:rPr>
              <a:t>安全</a:t>
            </a:r>
            <a:endParaRPr lang="zh-CN" sz="3600" b="0" dirty="0">
              <a:latin typeface="+mj-ea"/>
              <a:ea typeface="+mj-ea"/>
              <a:cs typeface="+mj-ea"/>
            </a:endParaRPr>
          </a:p>
        </p:txBody>
      </p:sp>
      <p:pic>
        <p:nvPicPr>
          <p:cNvPr id="8" name="图片 4"/>
          <p:cNvPicPr>
            <a:picLocks noChangeAspect="1"/>
          </p:cNvPicPr>
          <p:nvPr/>
        </p:nvPicPr>
        <p:blipFill>
          <a:blip r:embed="rId1"/>
          <a:stretch>
            <a:fillRect/>
          </a:stretch>
        </p:blipFill>
        <p:spPr>
          <a:xfrm>
            <a:off x="2464435" y="1153160"/>
            <a:ext cx="7262495" cy="4145280"/>
          </a:xfrm>
          <a:prstGeom prst="rect">
            <a:avLst/>
          </a:prstGeom>
          <a:noFill/>
          <a:ln>
            <a:noFill/>
          </a:ln>
        </p:spPr>
      </p:pic>
      <p:sp>
        <p:nvSpPr>
          <p:cNvPr id="100" name="文本框 99"/>
          <p:cNvSpPr txBox="1"/>
          <p:nvPr/>
        </p:nvSpPr>
        <p:spPr>
          <a:xfrm>
            <a:off x="3307080" y="5626735"/>
            <a:ext cx="5080000" cy="953135"/>
          </a:xfrm>
          <a:prstGeom prst="rect">
            <a:avLst/>
          </a:prstGeom>
          <a:noFill/>
          <a:ln w="9525">
            <a:noFill/>
          </a:ln>
        </p:spPr>
        <p:txBody>
          <a:bodyPr>
            <a:spAutoFit/>
          </a:bodyPr>
          <a:p>
            <a:pPr indent="0"/>
            <a:r>
              <a:rPr lang="en-US" altLang="zh-CN" sz="2800" b="0">
                <a:ea typeface="宋体" panose="02010600030101010101" pitchFamily="2" charset="-122"/>
              </a:rPr>
              <a:t> </a:t>
            </a:r>
            <a:r>
              <a:rPr lang="zh-CN" sz="2800" b="0">
                <a:ea typeface="宋体" panose="02010600030101010101" pitchFamily="2" charset="-122"/>
              </a:rPr>
              <a:t>67.5%的设备提供至少一个基于TCP或UDP的服务</a:t>
            </a:r>
            <a:endParaRPr lang="zh-CN" altLang="en-US" sz="28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80110" y="451485"/>
            <a:ext cx="5847715" cy="701675"/>
          </a:xfrm>
        </p:spPr>
        <p:txBody>
          <a:bodyPr>
            <a:normAutofit fontScale="90000"/>
          </a:bodyPr>
          <a:p>
            <a:r>
              <a:rPr lang="zh-CN" altLang="en-US" sz="3600" b="0" dirty="0">
                <a:latin typeface="+mj-ea"/>
                <a:ea typeface="+mj-ea"/>
                <a:cs typeface="+mj-ea"/>
              </a:rPr>
              <a:t>六、家庭</a:t>
            </a:r>
            <a:r>
              <a:rPr lang="zh-CN" sz="3600" b="0" dirty="0">
                <a:latin typeface="+mj-ea"/>
                <a:ea typeface="+mj-ea"/>
                <a:cs typeface="+mj-ea"/>
              </a:rPr>
              <a:t>安全</a:t>
            </a:r>
            <a:r>
              <a:rPr lang="en-US" altLang="zh-CN" sz="3600" b="0" dirty="0">
                <a:latin typeface="+mj-ea"/>
                <a:ea typeface="+mj-ea"/>
                <a:cs typeface="+mj-ea"/>
              </a:rPr>
              <a:t>--</a:t>
            </a:r>
            <a:r>
              <a:rPr lang="zh-CN" altLang="en-US" sz="3600" b="0" dirty="0">
                <a:latin typeface="+mj-ea"/>
                <a:ea typeface="+mj-ea"/>
                <a:cs typeface="+mj-ea"/>
              </a:rPr>
              <a:t>弱设备凭证</a:t>
            </a:r>
            <a:endParaRPr lang="zh-CN" altLang="en-US" sz="3600" b="0" dirty="0">
              <a:latin typeface="+mj-ea"/>
              <a:ea typeface="+mj-ea"/>
              <a:cs typeface="+mj-ea"/>
            </a:endParaRPr>
          </a:p>
        </p:txBody>
      </p:sp>
      <p:pic>
        <p:nvPicPr>
          <p:cNvPr id="10" name="图片 1"/>
          <p:cNvPicPr>
            <a:picLocks noChangeAspect="1"/>
          </p:cNvPicPr>
          <p:nvPr/>
        </p:nvPicPr>
        <p:blipFill>
          <a:blip r:embed="rId1"/>
          <a:stretch>
            <a:fillRect/>
          </a:stretch>
        </p:blipFill>
        <p:spPr>
          <a:xfrm>
            <a:off x="1383030" y="1153160"/>
            <a:ext cx="9425940" cy="3049270"/>
          </a:xfrm>
          <a:prstGeom prst="rect">
            <a:avLst/>
          </a:prstGeom>
          <a:noFill/>
          <a:ln>
            <a:noFill/>
          </a:ln>
        </p:spPr>
      </p:pic>
      <p:pic>
        <p:nvPicPr>
          <p:cNvPr id="11" name="图片 2"/>
          <p:cNvPicPr>
            <a:picLocks noChangeAspect="1"/>
          </p:cNvPicPr>
          <p:nvPr/>
        </p:nvPicPr>
        <p:blipFill>
          <a:blip r:embed="rId2"/>
          <a:stretch>
            <a:fillRect/>
          </a:stretch>
        </p:blipFill>
        <p:spPr>
          <a:xfrm>
            <a:off x="269875" y="4202430"/>
            <a:ext cx="11652885" cy="2390775"/>
          </a:xfrm>
          <a:prstGeom prst="rect">
            <a:avLst/>
          </a:prstGeom>
          <a:noFill/>
          <a:ln>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80110" y="451485"/>
            <a:ext cx="5739130" cy="701675"/>
          </a:xfrm>
        </p:spPr>
        <p:txBody>
          <a:bodyPr>
            <a:normAutofit fontScale="90000"/>
          </a:bodyPr>
          <a:p>
            <a:r>
              <a:rPr lang="zh-CN" altLang="en-US" sz="3600" b="0" dirty="0">
                <a:latin typeface="+mj-ea"/>
                <a:ea typeface="+mj-ea"/>
                <a:cs typeface="+mj-ea"/>
              </a:rPr>
              <a:t>六、家庭</a:t>
            </a:r>
            <a:r>
              <a:rPr lang="zh-CN" sz="3600" b="0" dirty="0">
                <a:latin typeface="+mj-ea"/>
                <a:ea typeface="+mj-ea"/>
                <a:cs typeface="+mj-ea"/>
              </a:rPr>
              <a:t>安全</a:t>
            </a:r>
            <a:r>
              <a:rPr lang="en-US" altLang="zh-CN" sz="3600" b="0" dirty="0">
                <a:latin typeface="+mj-ea"/>
                <a:ea typeface="+mj-ea"/>
                <a:cs typeface="+mj-ea"/>
              </a:rPr>
              <a:t>--家庭路由器</a:t>
            </a:r>
            <a:endParaRPr lang="en-US" altLang="zh-CN" sz="3600" b="0" dirty="0">
              <a:latin typeface="+mj-ea"/>
              <a:ea typeface="+mj-ea"/>
              <a:cs typeface="+mj-ea"/>
            </a:endParaRPr>
          </a:p>
        </p:txBody>
      </p:sp>
      <p:sp>
        <p:nvSpPr>
          <p:cNvPr id="3" name="左大括号 2"/>
          <p:cNvSpPr/>
          <p:nvPr/>
        </p:nvSpPr>
        <p:spPr>
          <a:xfrm>
            <a:off x="3519805" y="1423670"/>
            <a:ext cx="266700" cy="38989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0" name="文本框 99"/>
          <p:cNvSpPr txBox="1"/>
          <p:nvPr/>
        </p:nvSpPr>
        <p:spPr>
          <a:xfrm>
            <a:off x="4112895" y="1419860"/>
            <a:ext cx="5080000" cy="521970"/>
          </a:xfrm>
          <a:prstGeom prst="rect">
            <a:avLst/>
          </a:prstGeom>
          <a:noFill/>
          <a:ln w="9525">
            <a:noFill/>
          </a:ln>
        </p:spPr>
        <p:txBody>
          <a:bodyPr>
            <a:spAutoFit/>
          </a:bodyPr>
          <a:p>
            <a:pPr indent="0"/>
            <a:r>
              <a:rPr lang="zh-CN" sz="2800">
                <a:ea typeface="宋体" panose="02010600030101010101" pitchFamily="2" charset="-122"/>
              </a:rPr>
              <a:t>弱FTP/Telnet凭证</a:t>
            </a:r>
            <a:endParaRPr lang="zh-CN" altLang="en-US" sz="2800"/>
          </a:p>
        </p:txBody>
      </p:sp>
      <p:sp>
        <p:nvSpPr>
          <p:cNvPr id="2" name="文本框 1"/>
          <p:cNvSpPr txBox="1"/>
          <p:nvPr/>
        </p:nvSpPr>
        <p:spPr>
          <a:xfrm>
            <a:off x="4112895" y="3168015"/>
            <a:ext cx="5080000" cy="521970"/>
          </a:xfrm>
          <a:prstGeom prst="rect">
            <a:avLst/>
          </a:prstGeom>
          <a:noFill/>
          <a:ln w="9525">
            <a:noFill/>
          </a:ln>
        </p:spPr>
        <p:txBody>
          <a:bodyPr>
            <a:spAutoFit/>
          </a:bodyPr>
          <a:p>
            <a:pPr indent="0"/>
            <a:r>
              <a:rPr lang="zh-CN" sz="2800">
                <a:ea typeface="宋体" panose="02010600030101010101" pitchFamily="2" charset="-122"/>
              </a:rPr>
              <a:t>弱HTTP管理凭证</a:t>
            </a:r>
            <a:endParaRPr lang="zh-CN" altLang="en-US" sz="2800"/>
          </a:p>
        </p:txBody>
      </p:sp>
      <p:sp>
        <p:nvSpPr>
          <p:cNvPr id="5" name="文本框 4"/>
          <p:cNvSpPr txBox="1"/>
          <p:nvPr/>
        </p:nvSpPr>
        <p:spPr>
          <a:xfrm>
            <a:off x="4112895" y="4916170"/>
            <a:ext cx="5080000" cy="521970"/>
          </a:xfrm>
          <a:prstGeom prst="rect">
            <a:avLst/>
          </a:prstGeom>
          <a:noFill/>
          <a:ln w="9525">
            <a:noFill/>
          </a:ln>
        </p:spPr>
        <p:txBody>
          <a:bodyPr>
            <a:spAutoFit/>
          </a:bodyPr>
          <a:p>
            <a:pPr indent="0"/>
            <a:r>
              <a:rPr lang="zh-CN" sz="2800">
                <a:ea typeface="宋体" panose="02010600030101010101" pitchFamily="2" charset="-122"/>
              </a:rPr>
              <a:t>外部曝光</a:t>
            </a:r>
            <a:endParaRPr lang="zh-CN" altLang="en-US" sz="2800"/>
          </a:p>
        </p:txBody>
      </p:sp>
      <p:sp>
        <p:nvSpPr>
          <p:cNvPr id="6" name="文本框 5"/>
          <p:cNvSpPr txBox="1"/>
          <p:nvPr/>
        </p:nvSpPr>
        <p:spPr>
          <a:xfrm>
            <a:off x="1538605" y="3112135"/>
            <a:ext cx="5080000" cy="521970"/>
          </a:xfrm>
          <a:prstGeom prst="rect">
            <a:avLst/>
          </a:prstGeom>
          <a:noFill/>
          <a:ln w="9525">
            <a:noFill/>
          </a:ln>
        </p:spPr>
        <p:txBody>
          <a:bodyPr>
            <a:spAutoFit/>
          </a:bodyPr>
          <a:p>
            <a:pPr indent="0"/>
            <a:r>
              <a:rPr lang="zh-CN" altLang="en-US" sz="2800"/>
              <a:t>主要问题</a:t>
            </a:r>
            <a:endParaRPr lang="zh-CN" altLang="en-US" sz="28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80110" y="451485"/>
            <a:ext cx="5117465" cy="701675"/>
          </a:xfrm>
        </p:spPr>
        <p:txBody>
          <a:bodyPr>
            <a:normAutofit fontScale="90000"/>
          </a:bodyPr>
          <a:p>
            <a:r>
              <a:rPr lang="zh-CN" altLang="en-US" sz="3600" b="0" dirty="0">
                <a:latin typeface="+mj-ea"/>
                <a:ea typeface="+mj-ea"/>
                <a:cs typeface="+mj-ea"/>
              </a:rPr>
              <a:t>六、家庭</a:t>
            </a:r>
            <a:r>
              <a:rPr lang="zh-CN" sz="3600" b="0" dirty="0">
                <a:latin typeface="+mj-ea"/>
                <a:ea typeface="+mj-ea"/>
                <a:cs typeface="+mj-ea"/>
              </a:rPr>
              <a:t>安全</a:t>
            </a:r>
            <a:r>
              <a:rPr lang="en-US" altLang="zh-CN" sz="3600" b="0" dirty="0">
                <a:latin typeface="+mj-ea"/>
                <a:ea typeface="+mj-ea"/>
                <a:cs typeface="+mj-ea"/>
              </a:rPr>
              <a:t>--</a:t>
            </a:r>
            <a:r>
              <a:rPr lang="zh-CN" altLang="en-US" sz="3600" b="0" dirty="0">
                <a:latin typeface="+mj-ea"/>
                <a:ea typeface="+mj-ea"/>
                <a:cs typeface="+mj-ea"/>
              </a:rPr>
              <a:t>扫描家庭</a:t>
            </a:r>
            <a:endParaRPr lang="zh-CN" altLang="en-US" sz="3600" b="0" dirty="0">
              <a:latin typeface="+mj-ea"/>
              <a:ea typeface="+mj-ea"/>
              <a:cs typeface="+mj-ea"/>
            </a:endParaRPr>
          </a:p>
        </p:txBody>
      </p:sp>
      <p:sp>
        <p:nvSpPr>
          <p:cNvPr id="100" name="文本框 99"/>
          <p:cNvSpPr txBox="1"/>
          <p:nvPr/>
        </p:nvSpPr>
        <p:spPr>
          <a:xfrm>
            <a:off x="3615055" y="2130425"/>
            <a:ext cx="5233035" cy="645160"/>
          </a:xfrm>
          <a:prstGeom prst="rect">
            <a:avLst/>
          </a:prstGeom>
          <a:noFill/>
          <a:ln w="9525">
            <a:noFill/>
          </a:ln>
        </p:spPr>
        <p:txBody>
          <a:bodyPr wrap="square">
            <a:spAutoFit/>
          </a:bodyPr>
          <a:p>
            <a:pPr indent="0"/>
            <a:r>
              <a:rPr lang="zh-CN" sz="3600">
                <a:ea typeface="宋体" panose="02010600030101010101" pitchFamily="2" charset="-122"/>
              </a:rPr>
              <a:t>扫描家庭</a:t>
            </a:r>
            <a:r>
              <a:rPr lang="en-US" altLang="zh-CN" sz="3600">
                <a:ea typeface="宋体" panose="02010600030101010101" pitchFamily="2" charset="-122"/>
              </a:rPr>
              <a:t> vs </a:t>
            </a:r>
            <a:r>
              <a:rPr lang="zh-CN" altLang="en-US" sz="3600">
                <a:ea typeface="宋体" panose="02010600030101010101" pitchFamily="2" charset="-122"/>
              </a:rPr>
              <a:t>全球家庭</a:t>
            </a:r>
            <a:endParaRPr lang="zh-CN" altLang="en-US" sz="3600">
              <a:ea typeface="宋体" panose="02010600030101010101" pitchFamily="2" charset="-122"/>
            </a:endParaRPr>
          </a:p>
        </p:txBody>
      </p:sp>
      <p:sp>
        <p:nvSpPr>
          <p:cNvPr id="2" name="文本框 1"/>
          <p:cNvSpPr txBox="1"/>
          <p:nvPr/>
        </p:nvSpPr>
        <p:spPr>
          <a:xfrm>
            <a:off x="2443480" y="4120515"/>
            <a:ext cx="7729855" cy="1198880"/>
          </a:xfrm>
          <a:prstGeom prst="rect">
            <a:avLst/>
          </a:prstGeom>
          <a:noFill/>
          <a:ln w="9525">
            <a:noFill/>
          </a:ln>
        </p:spPr>
        <p:txBody>
          <a:bodyPr wrap="square">
            <a:spAutoFit/>
          </a:bodyPr>
          <a:p>
            <a:pPr indent="0"/>
            <a:r>
              <a:rPr sz="3600">
                <a:ea typeface="宋体" panose="02010600030101010101" pitchFamily="2" charset="-122"/>
              </a:rPr>
              <a:t>任何扫描家庭的存在表明构成威胁的环境比简单的公开可访问的设备更大</a:t>
            </a:r>
            <a:endParaRPr sz="3600">
              <a:ea typeface="宋体" panose="02010600030101010101" pitchFamily="2"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130300" y="451485"/>
            <a:ext cx="5117465" cy="701675"/>
          </a:xfrm>
        </p:spPr>
        <p:txBody>
          <a:bodyPr>
            <a:normAutofit/>
          </a:bodyPr>
          <a:p>
            <a:r>
              <a:rPr lang="zh-CN" sz="3600" b="0" dirty="0">
                <a:latin typeface="+mj-ea"/>
                <a:ea typeface="+mj-ea"/>
                <a:cs typeface="+mj-ea"/>
              </a:rPr>
              <a:t>七、讨论</a:t>
            </a:r>
            <a:endParaRPr lang="zh-CN" sz="3600" b="0" dirty="0">
              <a:latin typeface="+mj-ea"/>
              <a:ea typeface="+mj-ea"/>
              <a:cs typeface="+mj-ea"/>
            </a:endParaRPr>
          </a:p>
        </p:txBody>
      </p:sp>
      <p:sp>
        <p:nvSpPr>
          <p:cNvPr id="100" name="文本框 99"/>
          <p:cNvSpPr txBox="1"/>
          <p:nvPr/>
        </p:nvSpPr>
        <p:spPr>
          <a:xfrm>
            <a:off x="1414145" y="1939925"/>
            <a:ext cx="9363075" cy="3538220"/>
          </a:xfrm>
          <a:prstGeom prst="rect">
            <a:avLst/>
          </a:prstGeom>
          <a:noFill/>
          <a:ln w="9525">
            <a:noFill/>
          </a:ln>
        </p:spPr>
        <p:txBody>
          <a:bodyPr wrap="square">
            <a:spAutoFit/>
          </a:bodyPr>
          <a:p>
            <a:pPr marL="457200" indent="-457200">
              <a:buFont typeface="Arial" panose="020B0604020202020204" pitchFamily="34" charset="0"/>
              <a:buChar char="•"/>
            </a:pPr>
            <a:r>
              <a:rPr lang="zh-CN" sz="2800" b="0">
                <a:ea typeface="宋体" panose="02010600030101010101" pitchFamily="2" charset="-122"/>
              </a:rPr>
              <a:t>安全研究主要集中在新型家用IoT设备，但传统设备仍是主流，仍使用弱凭证旧协议</a:t>
            </a:r>
            <a:endParaRPr lang="zh-CN" sz="2800" b="0">
              <a:ea typeface="宋体" panose="02010600030101010101" pitchFamily="2" charset="-122"/>
            </a:endParaRPr>
          </a:p>
          <a:p>
            <a:pPr marL="457200" indent="-457200">
              <a:buFont typeface="Arial" panose="020B0604020202020204" pitchFamily="34" charset="0"/>
              <a:buChar char="•"/>
            </a:pPr>
            <a:endParaRPr lang="zh-CN" altLang="en-US" sz="2800"/>
          </a:p>
          <a:p>
            <a:pPr marL="457200" indent="-457200" algn="l">
              <a:buFont typeface="Arial" panose="020B0604020202020204" pitchFamily="34" charset="0"/>
              <a:buChar char="•"/>
            </a:pPr>
            <a:r>
              <a:rPr lang="zh-CN" altLang="en-US" sz="2800">
                <a:latin typeface="宋体" panose="02010600030101010101" pitchFamily="2" charset="-122"/>
                <a:ea typeface="宋体" panose="02010600030101010101" pitchFamily="2" charset="-122"/>
              </a:rPr>
              <a:t>支持弱凭证的设备由所有地区的少数热门供应商生产</a:t>
            </a:r>
            <a:endParaRPr lang="zh-CN" altLang="en-US" sz="2800">
              <a:latin typeface="宋体" panose="02010600030101010101" pitchFamily="2" charset="-122"/>
              <a:ea typeface="宋体" panose="02010600030101010101" pitchFamily="2" charset="-122"/>
            </a:endParaRPr>
          </a:p>
          <a:p>
            <a:pPr marL="457200" indent="-457200" algn="l">
              <a:buFont typeface="Arial" panose="020B0604020202020204" pitchFamily="34" charset="0"/>
              <a:buChar char="•"/>
            </a:pPr>
            <a:endParaRPr lang="zh-CN" altLang="en-US" sz="2800">
              <a:latin typeface="宋体" panose="02010600030101010101" pitchFamily="2" charset="-122"/>
              <a:ea typeface="宋体" panose="02010600030101010101" pitchFamily="2" charset="-122"/>
            </a:endParaRPr>
          </a:p>
          <a:p>
            <a:pPr marL="457200" indent="-457200" algn="l">
              <a:buFont typeface="Arial" panose="020B0604020202020204" pitchFamily="34" charset="0"/>
              <a:buChar char="•"/>
            </a:pPr>
            <a:r>
              <a:rPr lang="zh-CN" altLang="en-US" sz="2800">
                <a:latin typeface="宋体" panose="02010600030101010101" pitchFamily="2" charset="-122"/>
                <a:ea typeface="宋体" panose="02010600030101010101" pitchFamily="2" charset="-122"/>
              </a:rPr>
              <a:t>不同区域通常在不同类型设备上有着不同的偏好</a:t>
            </a:r>
            <a:endParaRPr lang="zh-CN" altLang="en-US" sz="2800">
              <a:latin typeface="宋体" panose="02010600030101010101" pitchFamily="2" charset="-122"/>
              <a:ea typeface="宋体" panose="02010600030101010101" pitchFamily="2" charset="-122"/>
            </a:endParaRPr>
          </a:p>
          <a:p>
            <a:pPr marL="457200" indent="-457200" algn="l">
              <a:buFont typeface="Arial" panose="020B0604020202020204" pitchFamily="34" charset="0"/>
              <a:buChar char="•"/>
            </a:pPr>
            <a:endParaRPr lang="zh-CN" altLang="en-US" sz="2800">
              <a:latin typeface="宋体" panose="02010600030101010101" pitchFamily="2" charset="-122"/>
              <a:ea typeface="宋体" panose="02010600030101010101" pitchFamily="2" charset="-122"/>
            </a:endParaRPr>
          </a:p>
          <a:p>
            <a:pPr marL="457200" indent="-457200" algn="l">
              <a:buFont typeface="Arial" panose="020B0604020202020204" pitchFamily="34" charset="0"/>
              <a:buChar char="•"/>
            </a:pPr>
            <a:r>
              <a:rPr lang="zh-CN" altLang="en-US" sz="2800">
                <a:latin typeface="宋体" panose="02010600030101010101" pitchFamily="2" charset="-122"/>
                <a:ea typeface="宋体" panose="02010600030101010101" pitchFamily="2" charset="-122"/>
              </a:rPr>
              <a:t>不清楚如何去测评损害对家庭安全的影响</a:t>
            </a:r>
            <a:endParaRPr lang="zh-CN" altLang="en-US" sz="280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nvSpPr>
        <p:spPr>
          <a:xfrm>
            <a:off x="1130300" y="451485"/>
            <a:ext cx="5117465" cy="701675"/>
          </a:xfrm>
          <a:prstGeom prst="rect">
            <a:avLst/>
          </a:prstGeom>
        </p:spPr>
        <p:txBody>
          <a:bodyPr vert="horz" lIns="90000" tIns="46800" rIns="90000" bIns="46800" rtlCol="0" anchor="ctr" anchorCtr="0">
            <a:normAutofit fontScale="8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sz="3600" b="0" dirty="0">
                <a:latin typeface="+mj-ea"/>
                <a:ea typeface="+mj-ea"/>
                <a:cs typeface="+mj-ea"/>
              </a:rPr>
              <a:t>八、总结以及对论文的思考</a:t>
            </a:r>
            <a:endParaRPr lang="zh-CN" sz="3600" b="0" dirty="0">
              <a:latin typeface="+mj-ea"/>
              <a:ea typeface="+mj-ea"/>
              <a:cs typeface="+mj-ea"/>
            </a:endParaRPr>
          </a:p>
        </p:txBody>
      </p:sp>
      <p:sp>
        <p:nvSpPr>
          <p:cNvPr id="100" name="文本框 99"/>
          <p:cNvSpPr txBox="1"/>
          <p:nvPr/>
        </p:nvSpPr>
        <p:spPr>
          <a:xfrm>
            <a:off x="1414145" y="1939925"/>
            <a:ext cx="9363075" cy="3107690"/>
          </a:xfrm>
          <a:prstGeom prst="rect">
            <a:avLst/>
          </a:prstGeom>
          <a:noFill/>
          <a:ln w="9525">
            <a:noFill/>
          </a:ln>
        </p:spPr>
        <p:txBody>
          <a:bodyPr wrap="square">
            <a:spAutoFit/>
          </a:bodyPr>
          <a:p>
            <a:pPr marL="457200" indent="-457200">
              <a:buFont typeface="Arial" panose="020B0604020202020204" pitchFamily="34" charset="0"/>
              <a:buChar char="•"/>
            </a:pPr>
            <a:r>
              <a:rPr lang="zh-CN" sz="2800" b="0">
                <a:ea typeface="宋体" panose="02010600030101010101" pitchFamily="2" charset="-122"/>
              </a:rPr>
              <a:t>核心调查：类型、厂商、漏洞、区域关系</a:t>
            </a:r>
            <a:endParaRPr lang="zh-CN" sz="2800" b="0">
              <a:ea typeface="宋体" panose="02010600030101010101" pitchFamily="2" charset="-122"/>
            </a:endParaRPr>
          </a:p>
          <a:p>
            <a:pPr marL="457200" indent="-457200">
              <a:buFont typeface="Arial" panose="020B0604020202020204" pitchFamily="34" charset="0"/>
              <a:buChar char="•"/>
            </a:pPr>
            <a:endParaRPr lang="zh-CN" altLang="en-US" sz="2800"/>
          </a:p>
          <a:p>
            <a:pPr marL="457200" indent="-457200" algn="l">
              <a:buFont typeface="Arial" panose="020B0604020202020204" pitchFamily="34" charset="0"/>
              <a:buChar char="•"/>
            </a:pPr>
            <a:r>
              <a:rPr lang="zh-CN" altLang="en-US" sz="2800">
                <a:latin typeface="宋体" panose="02010600030101010101" pitchFamily="2" charset="-122"/>
                <a:ea typeface="宋体" panose="02010600030101010101" pitchFamily="2" charset="-122"/>
              </a:rPr>
              <a:t>问题：弱口令</a:t>
            </a:r>
            <a:endParaRPr lang="zh-CN" altLang="en-US" sz="2800">
              <a:latin typeface="宋体" panose="02010600030101010101" pitchFamily="2" charset="-122"/>
              <a:ea typeface="宋体" panose="02010600030101010101" pitchFamily="2" charset="-122"/>
            </a:endParaRPr>
          </a:p>
          <a:p>
            <a:pPr marL="457200" indent="-457200" algn="l">
              <a:buFont typeface="Arial" panose="020B0604020202020204" pitchFamily="34" charset="0"/>
              <a:buChar char="•"/>
            </a:pPr>
            <a:endParaRPr lang="zh-CN" altLang="en-US" sz="2800">
              <a:latin typeface="宋体" panose="02010600030101010101" pitchFamily="2" charset="-122"/>
              <a:ea typeface="宋体" panose="02010600030101010101" pitchFamily="2" charset="-122"/>
            </a:endParaRPr>
          </a:p>
          <a:p>
            <a:pPr marL="457200" indent="-457200" algn="l">
              <a:buFont typeface="Arial" panose="020B0604020202020204" pitchFamily="34" charset="0"/>
              <a:buChar char="•"/>
            </a:pPr>
            <a:r>
              <a:rPr lang="zh-CN" altLang="en-US" sz="2800">
                <a:latin typeface="宋体" panose="02010600030101010101" pitchFamily="2" charset="-122"/>
                <a:ea typeface="宋体" panose="02010600030101010101" pitchFamily="2" charset="-122"/>
              </a:rPr>
              <a:t>文章评价以及意义</a:t>
            </a:r>
            <a:endParaRPr lang="zh-CN" altLang="en-US" sz="2800">
              <a:latin typeface="宋体" panose="02010600030101010101" pitchFamily="2" charset="-122"/>
              <a:ea typeface="宋体" panose="02010600030101010101" pitchFamily="2" charset="-122"/>
            </a:endParaRPr>
          </a:p>
          <a:p>
            <a:pPr marL="457200" indent="-457200" algn="l">
              <a:buFont typeface="Arial" panose="020B0604020202020204" pitchFamily="34" charset="0"/>
              <a:buChar char="•"/>
            </a:pPr>
            <a:endParaRPr lang="zh-CN" altLang="en-US" sz="2800">
              <a:latin typeface="宋体" panose="02010600030101010101" pitchFamily="2" charset="-122"/>
              <a:ea typeface="宋体" panose="02010600030101010101" pitchFamily="2" charset="-122"/>
            </a:endParaRPr>
          </a:p>
          <a:p>
            <a:pPr marL="457200" indent="-457200" algn="l">
              <a:buFont typeface="Arial" panose="020B0604020202020204" pitchFamily="34" charset="0"/>
              <a:buChar char="•"/>
            </a:pPr>
            <a:r>
              <a:rPr lang="zh-CN" altLang="en-US" sz="2800">
                <a:latin typeface="宋体" panose="02010600030101010101" pitchFamily="2" charset="-122"/>
                <a:ea typeface="宋体" panose="02010600030101010101" pitchFamily="2" charset="-122"/>
              </a:rPr>
              <a:t>阅读难点及阅读总结</a:t>
            </a:r>
            <a:endParaRPr lang="zh-CN" altLang="en-US" sz="280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a:t>
            </a:r>
            <a:r>
              <a:rPr lang="zh-CN" altLang="en-US"/>
              <a:t>内容</a:t>
            </a:r>
            <a:endParaRPr lang="zh-CN" altLang="en-US"/>
          </a:p>
        </p:txBody>
      </p:sp>
      <p:sp>
        <p:nvSpPr>
          <p:cNvPr id="4" name="文本框 3"/>
          <p:cNvSpPr txBox="1"/>
          <p:nvPr/>
        </p:nvSpPr>
        <p:spPr>
          <a:xfrm>
            <a:off x="608330" y="1610995"/>
            <a:ext cx="10628630" cy="4246245"/>
          </a:xfrm>
          <a:prstGeom prst="rect">
            <a:avLst/>
          </a:prstGeom>
          <a:noFill/>
        </p:spPr>
        <p:txBody>
          <a:bodyPr wrap="square" rtlCol="0">
            <a:spAutoFit/>
          </a:bodyPr>
          <a:p>
            <a:r>
              <a:rPr lang="zh-CN" altLang="en-US">
                <a:hlinkClick r:id="rId1" action="ppaction://hlinksldjump"/>
              </a:rPr>
              <a:t>一、摘要</a:t>
            </a:r>
            <a:endParaRPr lang="zh-CN" altLang="en-US"/>
          </a:p>
          <a:p>
            <a:endParaRPr lang="zh-CN" altLang="en-US"/>
          </a:p>
          <a:p>
            <a:r>
              <a:rPr lang="zh-CN" altLang="en-US">
                <a:hlinkClick r:id="rId2" action="ppaction://hlinksldjump"/>
              </a:rPr>
              <a:t>二、涉及问题</a:t>
            </a:r>
            <a:endParaRPr lang="zh-CN" altLang="en-US"/>
          </a:p>
          <a:p>
            <a:endParaRPr lang="zh-CN" altLang="en-US"/>
          </a:p>
          <a:p>
            <a:r>
              <a:rPr lang="zh-CN" altLang="en-US">
                <a:hlinkClick r:id="rId3" action="ppaction://hlinksldjump"/>
              </a:rPr>
              <a:t>三、工作理由</a:t>
            </a:r>
            <a:endParaRPr lang="zh-CN" altLang="en-US"/>
          </a:p>
          <a:p>
            <a:endParaRPr lang="zh-CN" altLang="en-US"/>
          </a:p>
          <a:p>
            <a:r>
              <a:rPr lang="zh-CN" altLang="en-US">
                <a:hlinkClick r:id="rId4" action="ppaction://hlinksldjump"/>
              </a:rPr>
              <a:t>四、方法与数据集</a:t>
            </a:r>
            <a:endParaRPr lang="zh-CN" altLang="en-US"/>
          </a:p>
          <a:p>
            <a:endParaRPr lang="zh-CN" altLang="en-US"/>
          </a:p>
          <a:p>
            <a:r>
              <a:rPr lang="zh-CN" altLang="en-US">
                <a:hlinkClick r:id="rId5" action="ppaction://hlinksldjump"/>
              </a:rPr>
              <a:t>五、家用</a:t>
            </a:r>
            <a:r>
              <a:rPr lang="en-US" altLang="zh-CN">
                <a:hlinkClick r:id="rId5" action="ppaction://hlinksldjump"/>
              </a:rPr>
              <a:t>IoT</a:t>
            </a:r>
            <a:endParaRPr lang="en-US" altLang="zh-CN"/>
          </a:p>
          <a:p>
            <a:endParaRPr lang="en-US" altLang="zh-CN"/>
          </a:p>
          <a:p>
            <a:r>
              <a:rPr lang="zh-CN" altLang="en-US">
                <a:hlinkClick r:id="rId6" action="ppaction://hlinksldjump"/>
              </a:rPr>
              <a:t>六、家庭安全</a:t>
            </a:r>
            <a:endParaRPr lang="zh-CN" altLang="en-US"/>
          </a:p>
          <a:p>
            <a:endParaRPr lang="zh-CN" altLang="en-US"/>
          </a:p>
          <a:p>
            <a:r>
              <a:rPr lang="zh-CN" altLang="en-US">
                <a:hlinkClick r:id="rId7" action="ppaction://hlinksldjump"/>
              </a:rPr>
              <a:t>七、讨论</a:t>
            </a:r>
            <a:endParaRPr lang="zh-CN" altLang="en-US"/>
          </a:p>
          <a:p>
            <a:endParaRPr lang="zh-CN" altLang="en-US"/>
          </a:p>
          <a:p>
            <a:r>
              <a:rPr lang="zh-CN" altLang="en-US">
                <a:hlinkClick r:id="rId8" action="ppaction://hlinksldjump"/>
              </a:rPr>
              <a:t>八、总结</a:t>
            </a:r>
            <a:endParaRPr lang="zh-CN" altLang="en-US"/>
          </a:p>
        </p:txBody>
      </p:sp>
    </p:spTree>
    <p:custDataLst>
      <p:tags r:id="rId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505960" y="2496185"/>
            <a:ext cx="9363075" cy="1445260"/>
          </a:xfrm>
          <a:prstGeom prst="rect">
            <a:avLst/>
          </a:prstGeom>
          <a:noFill/>
          <a:ln w="9525">
            <a:noFill/>
          </a:ln>
        </p:spPr>
        <p:txBody>
          <a:bodyPr wrap="square">
            <a:spAutoFit/>
          </a:bodyPr>
          <a:p>
            <a:pPr indent="0">
              <a:buNone/>
            </a:pPr>
            <a:r>
              <a:rPr lang="zh-CN" sz="8800" b="0">
                <a:ea typeface="宋体" panose="02010600030101010101" pitchFamily="2" charset="-122"/>
              </a:rPr>
              <a:t>谢谢！</a:t>
            </a:r>
            <a:endParaRPr lang="zh-CN" altLang="en-US" sz="8800">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b="0" dirty="0">
                <a:cs typeface="Segoe UI Light" panose="020B0502040204020203" pitchFamily="34" charset="0"/>
                <a:sym typeface="+mn-ea"/>
              </a:rPr>
              <a:t>一、摘要</a:t>
            </a:r>
            <a:br>
              <a:rPr lang="zh-CN" altLang="en-US" dirty="0">
                <a:cs typeface="Segoe UI Light" panose="020B0502040204020203" pitchFamily="34" charset="0"/>
              </a:rPr>
            </a:br>
            <a:endParaRPr lang="zh-CN" altLang="en-US"/>
          </a:p>
        </p:txBody>
      </p:sp>
      <p:sp>
        <p:nvSpPr>
          <p:cNvPr id="3" name="内容占位符 2"/>
          <p:cNvSpPr>
            <a:spLocks noGrp="1"/>
          </p:cNvSpPr>
          <p:nvPr>
            <p:ph idx="1"/>
          </p:nvPr>
        </p:nvSpPr>
        <p:spPr>
          <a:xfrm>
            <a:off x="608400" y="1313870"/>
            <a:ext cx="10969200" cy="4759200"/>
          </a:xfrm>
        </p:spPr>
        <p:txBody>
          <a:bodyPr>
            <a:noAutofit/>
          </a:bodyPr>
          <a:p>
            <a:pPr marL="0" marR="0" algn="just">
              <a:spcBef>
                <a:spcPts val="0"/>
              </a:spcBef>
              <a:spcAft>
                <a:spcPts val="0"/>
              </a:spcAft>
            </a:pPr>
            <a:r>
              <a:rPr lang="zh-CN" altLang="en-US" sz="2400" kern="100" dirty="0">
                <a:effectLst/>
                <a:latin typeface="微软雅黑" panose="020B0503020204020204" pitchFamily="34" charset="-122"/>
                <a:cs typeface="微软雅黑" panose="020B0503020204020204" pitchFamily="34" charset="-122"/>
                <a:sym typeface="+mn-ea"/>
              </a:rPr>
              <a:t>我们意识到，</a:t>
            </a:r>
            <a:r>
              <a:rPr lang="en-US" altLang="zh-CN" sz="2400" kern="100" dirty="0">
                <a:effectLst/>
                <a:latin typeface="微软雅黑" panose="020B0503020204020204" pitchFamily="34" charset="-122"/>
                <a:cs typeface="微软雅黑" panose="020B0503020204020204" pitchFamily="34" charset="-122"/>
                <a:sym typeface="+mn-ea"/>
              </a:rPr>
              <a:t>IoT</a:t>
            </a:r>
            <a:r>
              <a:rPr lang="zh-CN" altLang="en-US" sz="2400" kern="100" dirty="0">
                <a:effectLst/>
                <a:latin typeface="微软雅黑" panose="020B0503020204020204" pitchFamily="34" charset="-122"/>
                <a:cs typeface="微软雅黑" panose="020B0503020204020204" pitchFamily="34" charset="-122"/>
                <a:sym typeface="+mn-ea"/>
              </a:rPr>
              <a:t>设备的使用已经相当普遍：在各大洲，超过半数的家庭至少拥有一个</a:t>
            </a:r>
            <a:r>
              <a:rPr lang="en-US" altLang="zh-CN" sz="2400" kern="100" dirty="0">
                <a:effectLst/>
                <a:latin typeface="微软雅黑" panose="020B0503020204020204" pitchFamily="34" charset="-122"/>
                <a:cs typeface="微软雅黑" panose="020B0503020204020204" pitchFamily="34" charset="-122"/>
                <a:sym typeface="+mn-ea"/>
              </a:rPr>
              <a:t>IoT</a:t>
            </a:r>
            <a:r>
              <a:rPr lang="zh-CN" altLang="en-US" sz="2400" kern="100" dirty="0">
                <a:effectLst/>
                <a:latin typeface="微软雅黑" panose="020B0503020204020204" pitchFamily="34" charset="-122"/>
                <a:cs typeface="微软雅黑" panose="020B0503020204020204" pitchFamily="34" charset="-122"/>
                <a:sym typeface="+mn-ea"/>
              </a:rPr>
              <a:t>设备。</a:t>
            </a:r>
            <a:endParaRPr lang="en-US" altLang="zh-CN" sz="2400" kern="100" dirty="0">
              <a:latin typeface="微软雅黑" panose="020B0503020204020204" pitchFamily="34" charset="-122"/>
              <a:cs typeface="微软雅黑" panose="020B0503020204020204" pitchFamily="34" charset="-122"/>
            </a:endParaRPr>
          </a:p>
          <a:p>
            <a:pPr marL="0" marR="0" algn="just">
              <a:spcBef>
                <a:spcPts val="0"/>
              </a:spcBef>
              <a:spcAft>
                <a:spcPts val="0"/>
              </a:spcAft>
            </a:pPr>
            <a:endParaRPr lang="en-US" altLang="zh-CN" sz="2400" kern="100" dirty="0">
              <a:effectLst/>
              <a:latin typeface="微软雅黑" panose="020B0503020204020204" pitchFamily="34" charset="-122"/>
              <a:cs typeface="微软雅黑" panose="020B0503020204020204" pitchFamily="34" charset="-122"/>
            </a:endParaRPr>
          </a:p>
          <a:p>
            <a:pPr marL="0" algn="just">
              <a:spcBef>
                <a:spcPts val="0"/>
              </a:spcBef>
              <a:spcAft>
                <a:spcPts val="0"/>
              </a:spcAft>
            </a:pPr>
            <a:r>
              <a:rPr lang="zh-CN" altLang="en-US" sz="2400" kern="100" dirty="0">
                <a:effectLst/>
                <a:latin typeface="微软雅黑" panose="020B0503020204020204" pitchFamily="34" charset="-122"/>
                <a:cs typeface="微软雅黑" panose="020B0503020204020204" pitchFamily="34" charset="-122"/>
                <a:sym typeface="+mn-ea"/>
              </a:rPr>
              <a:t>从</a:t>
            </a:r>
            <a:r>
              <a:rPr lang="en-US" altLang="zh-CN" sz="2400" kern="100" dirty="0">
                <a:effectLst/>
                <a:latin typeface="微软雅黑" panose="020B0503020204020204" pitchFamily="34" charset="-122"/>
                <a:cs typeface="微软雅黑" panose="020B0503020204020204" pitchFamily="34" charset="-122"/>
                <a:sym typeface="+mn-ea"/>
              </a:rPr>
              <a:t>1600</a:t>
            </a:r>
            <a:r>
              <a:rPr lang="zh-CN" altLang="en-US" sz="2400" kern="100" dirty="0">
                <a:effectLst/>
                <a:latin typeface="微软雅黑" panose="020B0503020204020204" pitchFamily="34" charset="-122"/>
                <a:cs typeface="微软雅黑" panose="020B0503020204020204" pitchFamily="34" charset="-122"/>
                <a:sym typeface="+mn-ea"/>
              </a:rPr>
              <a:t>万个家庭中</a:t>
            </a:r>
            <a:r>
              <a:rPr lang="en-US" altLang="zh-CN" sz="2400" kern="100" dirty="0">
                <a:effectLst/>
                <a:latin typeface="微软雅黑" panose="020B0503020204020204" pitchFamily="34" charset="-122"/>
                <a:cs typeface="微软雅黑" panose="020B0503020204020204" pitchFamily="34" charset="-122"/>
                <a:sym typeface="+mn-ea"/>
              </a:rPr>
              <a:t>8300</a:t>
            </a:r>
            <a:r>
              <a:rPr lang="zh-CN" altLang="en-US" sz="2400" kern="100" dirty="0">
                <a:effectLst/>
                <a:latin typeface="微软雅黑" panose="020B0503020204020204" pitchFamily="34" charset="-122"/>
                <a:cs typeface="微软雅黑" panose="020B0503020204020204" pitchFamily="34" charset="-122"/>
                <a:sym typeface="+mn-ea"/>
              </a:rPr>
              <a:t>万个设备上由用户发起的网络扫描中所收集来的数据，提供了第一个大规模的对现实生活家庭中</a:t>
            </a:r>
            <a:r>
              <a:rPr lang="en-US" altLang="zh-CN" sz="2400" kern="100" dirty="0">
                <a:effectLst/>
                <a:latin typeface="微软雅黑" panose="020B0503020204020204" pitchFamily="34" charset="-122"/>
                <a:cs typeface="微软雅黑" panose="020B0503020204020204" pitchFamily="34" charset="-122"/>
                <a:sym typeface="+mn-ea"/>
              </a:rPr>
              <a:t>IoT</a:t>
            </a:r>
            <a:r>
              <a:rPr lang="zh-CN" altLang="en-US" sz="2400" kern="100" dirty="0">
                <a:effectLst/>
                <a:latin typeface="微软雅黑" panose="020B0503020204020204" pitchFamily="34" charset="-122"/>
                <a:cs typeface="微软雅黑" panose="020B0503020204020204" pitchFamily="34" charset="-122"/>
                <a:sym typeface="+mn-ea"/>
              </a:rPr>
              <a:t>设备的实证分析。</a:t>
            </a:r>
            <a:endParaRPr lang="en-US" altLang="zh-CN" sz="2400" kern="100" dirty="0">
              <a:effectLst/>
              <a:latin typeface="微软雅黑" panose="020B0503020204020204" pitchFamily="34" charset="-122"/>
              <a:cs typeface="微软雅黑" panose="020B0503020204020204" pitchFamily="34" charset="-122"/>
            </a:endParaRPr>
          </a:p>
          <a:p>
            <a:pPr marL="0" algn="just">
              <a:spcBef>
                <a:spcPts val="0"/>
              </a:spcBef>
              <a:spcAft>
                <a:spcPts val="0"/>
              </a:spcAft>
            </a:pPr>
            <a:endParaRPr lang="en-US" altLang="zh-CN" sz="2400" kern="100" dirty="0">
              <a:latin typeface="微软雅黑" panose="020B0503020204020204" pitchFamily="34" charset="-122"/>
              <a:cs typeface="微软雅黑" panose="020B0503020204020204" pitchFamily="34" charset="-122"/>
            </a:endParaRPr>
          </a:p>
          <a:p>
            <a:pPr marL="0" algn="just">
              <a:spcBef>
                <a:spcPts val="0"/>
              </a:spcBef>
              <a:spcAft>
                <a:spcPts val="0"/>
              </a:spcAft>
            </a:pPr>
            <a:r>
              <a:rPr lang="zh-CN" altLang="en-US" sz="2400" kern="100" dirty="0">
                <a:effectLst/>
                <a:latin typeface="微软雅黑" panose="020B0503020204020204" pitchFamily="34" charset="-122"/>
                <a:cs typeface="微软雅黑" panose="020B0503020204020204" pitchFamily="34" charset="-122"/>
                <a:sym typeface="+mn-ea"/>
              </a:rPr>
              <a:t>我们研究了这些</a:t>
            </a:r>
            <a:r>
              <a:rPr lang="en-US" altLang="zh-CN" sz="2400" kern="100" dirty="0">
                <a:effectLst/>
                <a:latin typeface="微软雅黑" panose="020B0503020204020204" pitchFamily="34" charset="-122"/>
                <a:cs typeface="微软雅黑" panose="020B0503020204020204" pitchFamily="34" charset="-122"/>
                <a:sym typeface="+mn-ea"/>
              </a:rPr>
              <a:t>IoT</a:t>
            </a:r>
            <a:r>
              <a:rPr lang="zh-CN" altLang="en-US" sz="2400" kern="100" dirty="0">
                <a:effectLst/>
                <a:latin typeface="微软雅黑" panose="020B0503020204020204" pitchFamily="34" charset="-122"/>
                <a:cs typeface="微软雅黑" panose="020B0503020204020204" pitchFamily="34" charset="-122"/>
                <a:sym typeface="+mn-ea"/>
              </a:rPr>
              <a:t>设备的安全态势，并详细阐述了它们的开放服务，可能的弱默认凭证以及针对已知攻击存在的弱点。</a:t>
            </a:r>
            <a:endParaRPr lang="zh-CN" altLang="en-US" sz="2400" kern="100" dirty="0">
              <a:effectLst/>
              <a:latin typeface="微软雅黑" panose="020B0503020204020204" pitchFamily="34" charset="-122"/>
              <a:cs typeface="微软雅黑" panose="020B0503020204020204" pitchFamily="34" charset="-122"/>
            </a:endParaRPr>
          </a:p>
          <a:p>
            <a:pPr marL="0" indent="0" algn="just">
              <a:spcBef>
                <a:spcPts val="0"/>
              </a:spcBef>
              <a:spcAft>
                <a:spcPts val="0"/>
              </a:spcAft>
              <a:buNone/>
            </a:pPr>
            <a:endParaRPr lang="en-US" altLang="zh-CN" sz="2400" kern="100" dirty="0">
              <a:latin typeface="微软雅黑" panose="020B0503020204020204" pitchFamily="34" charset="-122"/>
              <a:cs typeface="微软雅黑" panose="020B0503020204020204" pitchFamily="34" charset="-122"/>
            </a:endParaRPr>
          </a:p>
          <a:p>
            <a:pPr marL="0" algn="just">
              <a:spcBef>
                <a:spcPts val="0"/>
              </a:spcBef>
              <a:spcAft>
                <a:spcPts val="0"/>
              </a:spcAft>
            </a:pPr>
            <a:r>
              <a:rPr lang="zh-CN" altLang="en-US" sz="2400" kern="100" dirty="0">
                <a:effectLst/>
                <a:latin typeface="微软雅黑" panose="020B0503020204020204" pitchFamily="34" charset="-122"/>
                <a:cs typeface="微软雅黑" panose="020B0503020204020204" pitchFamily="34" charset="-122"/>
                <a:sym typeface="+mn-ea"/>
              </a:rPr>
              <a:t>希望通过对这一复杂生态的阐释，能够帮助安全社区开发出广泛适用于当今家庭环境的解决方案。</a:t>
            </a:r>
            <a:endParaRPr lang="zh-CN" altLang="en-US" sz="2400" kern="100" dirty="0">
              <a:effectLst/>
              <a:latin typeface="微软雅黑" panose="020B0503020204020204" pitchFamily="34" charset="-122"/>
              <a:cs typeface="微软雅黑" panose="020B0503020204020204" pitchFamily="34" charset="-122"/>
            </a:endParaRPr>
          </a:p>
          <a:p>
            <a:endParaRPr lang="zh-CN" altLang="en-US" sz="2400" kern="100" dirty="0">
              <a:effectLst/>
              <a:latin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35680"/>
            <a:ext cx="10969200" cy="705600"/>
          </a:xfrm>
        </p:spPr>
        <p:txBody>
          <a:bodyPr/>
          <a:p>
            <a:r>
              <a:rPr lang="zh-CN" altLang="en-US" b="0" dirty="0">
                <a:cs typeface="Segoe UI Light" panose="020B0502040204020203" pitchFamily="34" charset="0"/>
                <a:sym typeface="+mn-ea"/>
              </a:rPr>
              <a:t>二、涉及问题</a:t>
            </a:r>
            <a:endParaRPr lang="zh-CN" altLang="en-US" b="0"/>
          </a:p>
        </p:txBody>
      </p:sp>
      <p:sp>
        <p:nvSpPr>
          <p:cNvPr id="25" name="内容占位符 17"/>
          <p:cNvSpPr txBox="1"/>
          <p:nvPr/>
        </p:nvSpPr>
        <p:spPr>
          <a:xfrm>
            <a:off x="603195" y="1459081"/>
            <a:ext cx="5110161"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ysClr val="windowText" lastClr="000000">
                    <a:lumMod val="75000"/>
                    <a:lumOff val="25000"/>
                  </a:sysClr>
                </a:solidFill>
                <a:latin typeface="Segoe UI" panose="020B0502040204020203" charset="0"/>
                <a:ea typeface="+mn-ea"/>
                <a:cs typeface="+mn-ea"/>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9pPr>
          </a:lstStyle>
          <a:p>
            <a:pPr marL="0" indent="0" algn="just">
              <a:spcBef>
                <a:spcPts val="0"/>
              </a:spcBef>
              <a:spcAft>
                <a:spcPts val="0"/>
              </a:spcAft>
              <a:buNone/>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物联网设备的使用是广泛的。</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pPr marL="0" marR="0" indent="0" algn="just">
              <a:spcBef>
                <a:spcPts val="0"/>
              </a:spcBef>
              <a:spcAft>
                <a:spcPts val="0"/>
              </a:spcAft>
              <a:buNone/>
            </a:pPr>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但许多</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流行物联网设备的安全态势</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(Security Posture</a:t>
            </a: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薄弱，从而使得攻击者可以对其展开大量的攻击继而造成严重的后果。</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grpSp>
        <p:nvGrpSpPr>
          <p:cNvPr id="18" name="组 17" descr="带有编号 1（表示第 1 步）的小圆圈"/>
          <p:cNvGrpSpPr/>
          <p:nvPr/>
        </p:nvGrpSpPr>
        <p:grpSpPr bwMode="blackWhite">
          <a:xfrm>
            <a:off x="531552" y="2947949"/>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ysClr val="window" lastClr="FFFFFF"/>
                  </a:solidFill>
                  <a:latin typeface="Microsoft YaHei UI" panose="020B0503020204020204" pitchFamily="34" charset="-122"/>
                  <a:ea typeface="Microsoft YaHei UI" panose="020B0503020204020204" pitchFamily="34" charset="-122"/>
                  <a:cs typeface="Segoe UI Semibold" panose="020B0702040204020203" pitchFamily="34" charset="0"/>
                </a:rPr>
                <a:t>1</a:t>
              </a:r>
              <a:endParaRPr lang="zh-CN" altLang="en-US" dirty="0">
                <a:solidFill>
                  <a:sysClr val="window" lastClr="FFFFFF"/>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21" name="内容占位符 17"/>
          <p:cNvSpPr txBox="1"/>
          <p:nvPr/>
        </p:nvSpPr>
        <p:spPr>
          <a:xfrm>
            <a:off x="1013033" y="3916046"/>
            <a:ext cx="4657374" cy="114243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ysClr val="windowText" lastClr="000000">
                    <a:lumMod val="75000"/>
                    <a:lumOff val="25000"/>
                  </a:sysClr>
                </a:solidFill>
                <a:latin typeface="Segoe UI" panose="020B0502040204020203" charset="0"/>
                <a:ea typeface="+mn-ea"/>
                <a:cs typeface="+mn-ea"/>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9pPr>
          </a:lstStyle>
          <a:p>
            <a:pPr marL="0" indent="0" algn="just">
              <a:spcBef>
                <a:spcPts val="0"/>
              </a:spcBef>
              <a:spcAft>
                <a:spcPts val="0"/>
              </a:spcAft>
              <a:buNone/>
            </a:pPr>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不同地区使用的</a:t>
            </a: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IoT</a:t>
            </a:r>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设备类型不同，厂商选择不同，甚至面临着不同的安全威胁（</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比如，虽然在北美只有不到百分之十七的</a:t>
            </a:r>
            <a:r>
              <a:rPr lang="en-US" altLang="zh-CN" sz="1800" kern="100" dirty="0">
                <a:effectLst/>
                <a:latin typeface="Calibri" panose="020F0502020204030204" charset="0"/>
                <a:ea typeface="宋体" panose="02010600030101010101" pitchFamily="2" charset="-122"/>
                <a:cs typeface="Times New Roman" panose="02020603050405020304" pitchFamily="18" charset="0"/>
              </a:rPr>
              <a:t>TP-Link</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家用路由器存在容易猜测的口令，在东欧和中亚却有近一半设备存在这样的弱口令）。</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pPr marL="0" indent="0" algn="just">
              <a:spcBef>
                <a:spcPts val="0"/>
              </a:spcBef>
              <a:spcAft>
                <a:spcPts val="0"/>
              </a:spcAft>
              <a:buNone/>
            </a:pPr>
            <a:endParaRPr lang="en-US" altLang="zh-CN" sz="1800" kern="100" dirty="0">
              <a:latin typeface="宋体" panose="02010600030101010101" pitchFamily="2" charset="-122"/>
              <a:ea typeface="宋体" panose="02010600030101010101" pitchFamily="2" charset="-122"/>
              <a:cs typeface="Times New Roman" panose="02020603050405020304" pitchFamily="18" charset="0"/>
            </a:endParaRPr>
          </a:p>
          <a:p>
            <a:pPr marL="0" indent="0" algn="just">
              <a:spcBef>
                <a:spcPts val="0"/>
              </a:spcBef>
              <a:spcAft>
                <a:spcPts val="0"/>
              </a:spcAft>
              <a:buNone/>
            </a:pP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grpSp>
        <p:nvGrpSpPr>
          <p:cNvPr id="33" name="组 32" descr="带有编号 2（表示第 2 步）的小圆圈"/>
          <p:cNvGrpSpPr/>
          <p:nvPr/>
        </p:nvGrpSpPr>
        <p:grpSpPr bwMode="blackWhite">
          <a:xfrm>
            <a:off x="531552" y="4175569"/>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ysClr val="window" lastClr="FFFFFF"/>
                  </a:solidFill>
                  <a:latin typeface="Microsoft YaHei UI" panose="020B0503020204020204" pitchFamily="34" charset="-122"/>
                  <a:ea typeface="Microsoft YaHei UI" panose="020B0503020204020204" pitchFamily="34" charset="-122"/>
                  <a:cs typeface="Segoe UI Semibold" panose="020B0702040204020203" pitchFamily="34" charset="0"/>
                </a:rPr>
                <a:t>2</a:t>
              </a:r>
              <a:endParaRPr lang="zh-CN" altLang="en-US" dirty="0">
                <a:solidFill>
                  <a:sysClr val="window" lastClr="FFFFFF"/>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36" name="内容占位符 17"/>
          <p:cNvSpPr txBox="1"/>
          <p:nvPr/>
        </p:nvSpPr>
        <p:spPr>
          <a:xfrm>
            <a:off x="1084676" y="4052498"/>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ysClr val="windowText" lastClr="000000">
                    <a:lumMod val="75000"/>
                    <a:lumOff val="25000"/>
                  </a:sysClr>
                </a:solidFill>
                <a:latin typeface="Segoe UI" panose="020B0502040204020203" charset="0"/>
                <a:ea typeface="+mn-ea"/>
                <a:cs typeface="+mn-ea"/>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9pPr>
          </a:lstStyle>
          <a:p>
            <a:pPr marL="0" marR="0" indent="0" algn="just">
              <a:spcBef>
                <a:spcPts val="0"/>
              </a:spcBef>
              <a:spcAft>
                <a:spcPts val="0"/>
              </a:spcAft>
              <a:buNone/>
            </a:pP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sp>
        <p:nvSpPr>
          <p:cNvPr id="27" name="内容占位符 17"/>
          <p:cNvSpPr txBox="1"/>
          <p:nvPr/>
        </p:nvSpPr>
        <p:spPr>
          <a:xfrm>
            <a:off x="1013033" y="2927319"/>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ysClr val="windowText" lastClr="000000">
                    <a:lumMod val="75000"/>
                    <a:lumOff val="25000"/>
                  </a:sysClr>
                </a:solidFill>
                <a:latin typeface="Segoe UI" panose="020B0502040204020203" charset="0"/>
                <a:ea typeface="+mn-ea"/>
                <a:cs typeface="+mn-ea"/>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ysClr val="windowText" lastClr="000000">
                    <a:lumMod val="75000"/>
                    <a:lumOff val="25000"/>
                  </a:sysClr>
                </a:solidFill>
                <a:latin typeface="Segoe UI" panose="020B0502040204020203" charset="0"/>
                <a:ea typeface="+mn-ea"/>
                <a:cs typeface="+mn-ea"/>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ysClr val="windowText" lastClr="000000"/>
                </a:solidFill>
                <a:latin typeface="Segoe UI" panose="020B0502040204020203" charset="0"/>
                <a:ea typeface="+mn-ea"/>
                <a:cs typeface="+mn-ea"/>
              </a:defRPr>
            </a:lvl9pPr>
          </a:lstStyle>
          <a:p>
            <a:pPr marL="0" indent="0" algn="just">
              <a:spcBef>
                <a:spcPts val="0"/>
              </a:spcBef>
              <a:spcAft>
                <a:spcPts val="0"/>
              </a:spcAft>
              <a:buNone/>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一个惊人的事实是：至今为止，仍存在大量设备支持带有弱凭证的</a:t>
            </a:r>
            <a:r>
              <a:rPr lang="en-US" altLang="zh-CN" sz="1800" kern="100" dirty="0">
                <a:effectLst/>
                <a:latin typeface="Calibri" panose="020F0502020204030204" charset="0"/>
                <a:ea typeface="宋体" panose="02010600030101010101" pitchFamily="2" charset="-122"/>
                <a:cs typeface="Times New Roman" panose="02020603050405020304" pitchFamily="18" charset="0"/>
              </a:rPr>
              <a:t>FTP</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00" dirty="0">
                <a:effectLst/>
                <a:latin typeface="Calibri" panose="020F0502020204030204" charset="0"/>
                <a:ea typeface="宋体" panose="02010600030101010101" pitchFamily="2" charset="-122"/>
                <a:cs typeface="Times New Roman" panose="02020603050405020304" pitchFamily="18" charset="0"/>
              </a:rPr>
              <a:t>Telnet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协议</a:t>
            </a:r>
            <a:r>
              <a:rPr lang="zh-CN" altLang="en-US" sz="1800" kern="100" dirty="0">
                <a:latin typeface="Calibri" panose="020F0502020204030204" charset="0"/>
                <a:ea typeface="宋体" panose="02010600030101010101" pitchFamily="2" charset="-122"/>
                <a:cs typeface="Times New Roman" panose="02020603050405020304" pitchFamily="18" charset="0"/>
              </a:rPr>
              <a:t>。</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6087745" y="1313757"/>
            <a:ext cx="5110161" cy="1830703"/>
          </a:xfrm>
          <a:prstGeom prst="rect">
            <a:avLst/>
          </a:prstGeom>
        </p:spPr>
      </p:pic>
      <p:pic>
        <p:nvPicPr>
          <p:cNvPr id="4" name="图片 3"/>
          <p:cNvPicPr>
            <a:picLocks noChangeAspect="1"/>
          </p:cNvPicPr>
          <p:nvPr/>
        </p:nvPicPr>
        <p:blipFill>
          <a:blip r:embed="rId2"/>
          <a:stretch>
            <a:fillRect/>
          </a:stretch>
        </p:blipFill>
        <p:spPr>
          <a:xfrm>
            <a:off x="5704786" y="3523656"/>
            <a:ext cx="5875529" cy="1516511"/>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8865" y="598240"/>
            <a:ext cx="10969200" cy="705600"/>
          </a:xfrm>
        </p:spPr>
        <p:txBody>
          <a:bodyPr>
            <a:normAutofit fontScale="90000"/>
          </a:bodyPr>
          <a:p>
            <a:r>
              <a:rPr lang="zh-CN" altLang="en-US" b="0" dirty="0">
                <a:cs typeface="Segoe UI Light" panose="020B0502040204020203" pitchFamily="34" charset="0"/>
                <a:sym typeface="+mn-ea"/>
              </a:rPr>
              <a:t>三、工作理由</a:t>
            </a:r>
            <a:br>
              <a:rPr lang="zh-CN" altLang="en-US" dirty="0">
                <a:cs typeface="Segoe UI Light" panose="020B0502040204020203" pitchFamily="34" charset="0"/>
              </a:rPr>
            </a:br>
            <a:endParaRPr lang="zh-CN" altLang="en-US"/>
          </a:p>
        </p:txBody>
      </p:sp>
      <p:sp>
        <p:nvSpPr>
          <p:cNvPr id="8" name="内容占位符 17"/>
          <p:cNvSpPr txBox="1"/>
          <p:nvPr/>
        </p:nvSpPr>
        <p:spPr>
          <a:xfrm>
            <a:off x="989767" y="1778573"/>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0"/>
              </a:spcAft>
              <a:buNone/>
            </a:pP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IoT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设备的使用已经相当普遍，但其安全态势薄弱。物联网并不是一个未来的安全问题，而是一个当今的安全问题。</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pPr marL="0" marR="0" indent="0" algn="just">
              <a:spcBef>
                <a:spcPts val="0"/>
              </a:spcBef>
              <a:spcAft>
                <a:spcPts val="0"/>
              </a:spcAft>
              <a:buNone/>
            </a:pP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grpSp>
        <p:nvGrpSpPr>
          <p:cNvPr id="9" name="组 17" descr="带有编号 1（表示第 1 步）的小圆圈"/>
          <p:cNvGrpSpPr/>
          <p:nvPr/>
        </p:nvGrpSpPr>
        <p:grpSpPr bwMode="blackWhite">
          <a:xfrm>
            <a:off x="518679" y="1833323"/>
            <a:ext cx="558179" cy="409838"/>
            <a:chOff x="6953426" y="711274"/>
            <a:chExt cx="558179" cy="409838"/>
          </a:xfrm>
        </p:grpSpPr>
        <p:sp>
          <p:nvSpPr>
            <p:cNvPr id="10"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11" name="文本框 10"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1</a:t>
              </a:r>
              <a:endParaRPr lang="zh-CN" altLang="en-US"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grpSp>
        <p:nvGrpSpPr>
          <p:cNvPr id="12" name="组 17" descr="带有编号 1（表示第 1 步）的小圆圈"/>
          <p:cNvGrpSpPr/>
          <p:nvPr/>
        </p:nvGrpSpPr>
        <p:grpSpPr bwMode="blackWhite">
          <a:xfrm>
            <a:off x="518679" y="3155831"/>
            <a:ext cx="558179" cy="409838"/>
            <a:chOff x="6953426" y="711274"/>
            <a:chExt cx="558179" cy="409838"/>
          </a:xfrm>
        </p:grpSpPr>
        <p:sp>
          <p:nvSpPr>
            <p:cNvPr id="13"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14" name="文本框 13"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2</a:t>
              </a:r>
              <a:endParaRPr lang="zh-CN" altLang="en-US"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grpSp>
        <p:nvGrpSpPr>
          <p:cNvPr id="15" name="组 17" descr="带有编号 1（表示第 1 步）的小圆圈"/>
          <p:cNvGrpSpPr/>
          <p:nvPr/>
        </p:nvGrpSpPr>
        <p:grpSpPr bwMode="blackWhite">
          <a:xfrm>
            <a:off x="518679" y="4744034"/>
            <a:ext cx="558179" cy="409838"/>
            <a:chOff x="6953426" y="711274"/>
            <a:chExt cx="558179" cy="409838"/>
          </a:xfrm>
        </p:grpSpPr>
        <p:sp>
          <p:nvSpPr>
            <p:cNvPr id="16"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17" name="文本框 16"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3</a:t>
              </a:r>
              <a:endParaRPr lang="zh-CN" altLang="en-US"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18" name="内容占位符 17"/>
          <p:cNvSpPr txBox="1"/>
          <p:nvPr/>
        </p:nvSpPr>
        <p:spPr>
          <a:xfrm>
            <a:off x="989764" y="3065561"/>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gn="just">
              <a:spcBef>
                <a:spcPts val="0"/>
              </a:spcBef>
              <a:spcAft>
                <a:spcPts val="0"/>
              </a:spcAft>
              <a:buNone/>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尽管在安全社区中并不缺乏对于物联网设备的关注，但是却几乎没有关于消费者使用的设备类型以及用户在实际应用中如何进行设备配置的相关调查。</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sp>
        <p:nvSpPr>
          <p:cNvPr id="19" name="内容占位符 17"/>
          <p:cNvSpPr txBox="1"/>
          <p:nvPr/>
        </p:nvSpPr>
        <p:spPr>
          <a:xfrm>
            <a:off x="989765" y="4744034"/>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0"/>
              </a:spcAft>
              <a:buNone/>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希望通过这一工作，使得安全社区能够开发出适用于今天家庭环境的解决方案。</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pPr marL="0" marR="0" indent="0" algn="just">
              <a:spcBef>
                <a:spcPts val="0"/>
              </a:spcBef>
              <a:spcAft>
                <a:spcPts val="0"/>
              </a:spcAft>
              <a:buNone/>
            </a:pP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b="0" dirty="0">
                <a:sym typeface="+mn-ea"/>
              </a:rPr>
              <a:t>四、方法与数据集</a:t>
            </a:r>
            <a:br>
              <a:rPr lang="zh-CN" altLang="en-US" dirty="0"/>
            </a:br>
            <a:endParaRPr lang="zh-CN" altLang="en-US"/>
          </a:p>
        </p:txBody>
      </p:sp>
      <p:grpSp>
        <p:nvGrpSpPr>
          <p:cNvPr id="13" name="组 12" descr="带有编号 1（表示第 1 步）的小圆圈"/>
          <p:cNvGrpSpPr/>
          <p:nvPr/>
        </p:nvGrpSpPr>
        <p:grpSpPr bwMode="blackWhite">
          <a:xfrm>
            <a:off x="582617" y="1574453"/>
            <a:ext cx="558179" cy="409838"/>
            <a:chOff x="6953426" y="711274"/>
            <a:chExt cx="558179" cy="409838"/>
          </a:xfrm>
        </p:grpSpPr>
        <p:sp>
          <p:nvSpPr>
            <p:cNvPr id="14" name="椭圆形 1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rtl="0"/>
              <a:endParaRPr lang="zh-CN" altLang="en-US">
                <a:latin typeface="Microsoft YaHei UI" panose="020B0503020204020204" pitchFamily="34" charset="-122"/>
                <a:ea typeface="Microsoft YaHei UI" panose="020B0503020204020204" pitchFamily="34" charset="-122"/>
              </a:endParaRPr>
            </a:p>
          </p:txBody>
        </p:sp>
        <p:sp>
          <p:nvSpPr>
            <p:cNvPr id="15" name="文本框14" descr="编号 1"/>
            <p:cNvSpPr txBox="1">
              <a:spLocks noChangeAspect="1"/>
            </p:cNvSpPr>
            <p:nvPr/>
          </p:nvSpPr>
          <p:spPr bwMode="blackWhite">
            <a:xfrm>
              <a:off x="6953426" y="727564"/>
              <a:ext cx="558179" cy="369332"/>
            </a:xfrm>
            <a:prstGeom prst="rect">
              <a:avLst/>
            </a:prstGeom>
            <a:noFill/>
          </p:spPr>
          <p:txBody>
            <a:bodyPr wrap="square" rtlCol="0">
              <a:spAutoFit/>
            </a:bodyPr>
            <a:p>
              <a:pPr algn="ctr" rtl="0"/>
              <a:r>
                <a:rPr lang="en-US" altLang="zh-CN"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1</a:t>
              </a:r>
              <a:endParaRPr lang="zh-CN" altLang="en-US"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4" name="文本框 3"/>
          <p:cNvSpPr txBox="1"/>
          <p:nvPr/>
        </p:nvSpPr>
        <p:spPr>
          <a:xfrm>
            <a:off x="1064098" y="1404572"/>
            <a:ext cx="5496128" cy="1384995"/>
          </a:xfrm>
          <a:prstGeom prst="rect">
            <a:avLst/>
          </a:prstGeom>
          <a:noFill/>
        </p:spPr>
        <p:txBody>
          <a:bodyPr wrap="square" rtlCol="0">
            <a:spAutoFit/>
          </a:bodyPr>
          <a:p>
            <a:r>
              <a:rPr lang="en-US" altLang="zh-CN" sz="1400" dirty="0" err="1">
                <a:latin typeface="Microsoft YaHei UI" panose="020B0503020204020204" pitchFamily="34" charset="-122"/>
                <a:ea typeface="Microsoft YaHei UI" panose="020B0503020204020204" pitchFamily="34" charset="-122"/>
              </a:rPr>
              <a:t>WiFi</a:t>
            </a:r>
            <a:r>
              <a:rPr lang="en-US" altLang="zh-CN" sz="1400" dirty="0">
                <a:latin typeface="Microsoft YaHei UI" panose="020B0503020204020204" pitchFamily="34" charset="-122"/>
                <a:ea typeface="Microsoft YaHei UI" panose="020B0503020204020204" pitchFamily="34" charset="-122"/>
              </a:rPr>
              <a:t> Inspector</a:t>
            </a:r>
            <a:r>
              <a:rPr lang="zh-CN" altLang="en-US" sz="1400" dirty="0">
                <a:latin typeface="Microsoft YaHei UI" panose="020B0503020204020204" pitchFamily="34" charset="-122"/>
                <a:ea typeface="Microsoft YaHei UI" panose="020B0503020204020204" pitchFamily="34" charset="-122"/>
                <a:sym typeface="Wingdings" panose="05000000000000000000" pitchFamily="2" charset="2"/>
              </a:rPr>
              <a:t>：</a:t>
            </a:r>
            <a:endParaRPr lang="en-US" altLang="zh-CN" sz="1400" dirty="0">
              <a:latin typeface="Microsoft YaHei UI" panose="020B0503020204020204" pitchFamily="34" charset="-122"/>
              <a:ea typeface="Microsoft YaHei UI" panose="020B0503020204020204" pitchFamily="34" charset="-122"/>
            </a:endParaRPr>
          </a:p>
          <a:p>
            <a:r>
              <a:rPr lang="zh-CN" altLang="en-US" sz="1400" dirty="0">
                <a:latin typeface="Microsoft YaHei UI" panose="020B0503020204020204" pitchFamily="34" charset="-122"/>
                <a:ea typeface="Microsoft YaHei UI" panose="020B0503020204020204" pitchFamily="34" charset="-122"/>
              </a:rPr>
              <a:t>①网络扫描：发现本地网络中的设备</a:t>
            </a:r>
            <a:r>
              <a:rPr lang="en-US" altLang="zh-CN" sz="1400" dirty="0">
                <a:latin typeface="Microsoft YaHei UI" panose="020B0503020204020204" pitchFamily="34" charset="-122"/>
                <a:ea typeface="Microsoft YaHei UI" panose="020B0503020204020204" pitchFamily="34" charset="-122"/>
              </a:rPr>
              <a:t>(</a:t>
            </a:r>
            <a:r>
              <a:rPr lang="en-US" altLang="zh-CN" sz="1400" dirty="0" err="1">
                <a:latin typeface="Microsoft YaHei UI" panose="020B0503020204020204" pitchFamily="34" charset="-122"/>
                <a:ea typeface="Microsoft YaHei UI" panose="020B0503020204020204" pitchFamily="34" charset="-122"/>
              </a:rPr>
              <a:t>mDNS</a:t>
            </a:r>
            <a:r>
              <a:rPr lang="en-US" altLang="zh-CN" sz="1400" dirty="0">
                <a:latin typeface="Microsoft YaHei UI" panose="020B0503020204020204" pitchFamily="34" charset="-122"/>
                <a:ea typeface="Microsoft YaHei UI" panose="020B0503020204020204" pitchFamily="34" charset="-122"/>
              </a:rPr>
              <a:t>)</a:t>
            </a:r>
            <a:endParaRPr lang="en-US" altLang="zh-CN" sz="1400" dirty="0">
              <a:latin typeface="Microsoft YaHei UI" panose="020B0503020204020204" pitchFamily="34" charset="-122"/>
              <a:ea typeface="Microsoft YaHei UI" panose="020B0503020204020204" pitchFamily="34" charset="-122"/>
            </a:endParaRPr>
          </a:p>
          <a:p>
            <a:r>
              <a:rPr lang="zh-CN" altLang="en-US" sz="1400" dirty="0">
                <a:latin typeface="Microsoft YaHei UI" panose="020B0503020204020204" pitchFamily="34" charset="-122"/>
                <a:ea typeface="Microsoft YaHei UI" panose="020B0503020204020204" pitchFamily="34" charset="-122"/>
              </a:rPr>
              <a:t>②检测设备类型</a:t>
            </a:r>
            <a:r>
              <a:rPr lang="en-US" altLang="zh-CN" sz="1400" dirty="0">
                <a:latin typeface="Microsoft YaHei UI" panose="020B0503020204020204" pitchFamily="34" charset="-122"/>
                <a:ea typeface="Microsoft YaHei UI" panose="020B0503020204020204" pitchFamily="34" charset="-122"/>
              </a:rPr>
              <a:t>(</a:t>
            </a:r>
            <a:r>
              <a:rPr lang="zh-CN" altLang="en-US" sz="1400" dirty="0">
                <a:latin typeface="Microsoft YaHei UI" panose="020B0503020204020204" pitchFamily="34" charset="-122"/>
                <a:ea typeface="Microsoft YaHei UI" panose="020B0503020204020204" pitchFamily="34" charset="-122"/>
              </a:rPr>
              <a:t>专家规则，监督分类器）</a:t>
            </a:r>
            <a:endParaRPr lang="en-US" altLang="zh-CN" sz="1400" dirty="0">
              <a:latin typeface="Microsoft YaHei UI" panose="020B0503020204020204" pitchFamily="34" charset="-122"/>
              <a:ea typeface="Microsoft YaHei UI" panose="020B0503020204020204" pitchFamily="34" charset="-122"/>
            </a:endParaRPr>
          </a:p>
          <a:p>
            <a:r>
              <a:rPr lang="zh-CN" altLang="en-US" sz="1400" dirty="0">
                <a:latin typeface="Microsoft YaHei UI" panose="020B0503020204020204" pitchFamily="34" charset="-122"/>
                <a:ea typeface="Microsoft YaHei UI" panose="020B0503020204020204" pitchFamily="34" charset="-122"/>
              </a:rPr>
              <a:t>③制造商</a:t>
            </a:r>
            <a:r>
              <a:rPr lang="en-US" altLang="zh-CN" sz="1400" dirty="0">
                <a:latin typeface="Microsoft YaHei UI" panose="020B0503020204020204" pitchFamily="34" charset="-122"/>
                <a:ea typeface="Microsoft YaHei UI" panose="020B0503020204020204" pitchFamily="34" charset="-122"/>
              </a:rPr>
              <a:t>(MAC</a:t>
            </a:r>
            <a:r>
              <a:rPr lang="zh-CN" altLang="en-US" sz="1400" dirty="0">
                <a:latin typeface="Microsoft YaHei UI" panose="020B0503020204020204" pitchFamily="34" charset="-122"/>
                <a:ea typeface="Microsoft YaHei UI" panose="020B0503020204020204" pitchFamily="34" charset="-122"/>
              </a:rPr>
              <a:t>地址）</a:t>
            </a:r>
            <a:r>
              <a:rPr lang="en-US" altLang="zh-CN" sz="1400" dirty="0">
                <a:latin typeface="Microsoft YaHei UI" panose="020B0503020204020204" pitchFamily="34" charset="-122"/>
                <a:ea typeface="Microsoft YaHei UI" panose="020B0503020204020204" pitchFamily="34" charset="-122"/>
              </a:rPr>
              <a:t>——</a:t>
            </a:r>
            <a:r>
              <a:rPr lang="zh-CN" altLang="en-US" sz="1400" dirty="0">
                <a:latin typeface="Microsoft YaHei UI" panose="020B0503020204020204" pitchFamily="34" charset="-122"/>
                <a:ea typeface="Microsoft YaHei UI" panose="020B0503020204020204" pitchFamily="34" charset="-122"/>
              </a:rPr>
              <a:t>前</a:t>
            </a:r>
            <a:r>
              <a:rPr lang="en-US" altLang="zh-CN" sz="1400" dirty="0">
                <a:latin typeface="Microsoft YaHei UI" panose="020B0503020204020204" pitchFamily="34" charset="-122"/>
                <a:ea typeface="Microsoft YaHei UI" panose="020B0503020204020204" pitchFamily="34" charset="-122"/>
              </a:rPr>
              <a:t>24</a:t>
            </a:r>
            <a:r>
              <a:rPr lang="zh-CN" altLang="en-US" sz="1400" dirty="0">
                <a:latin typeface="Microsoft YaHei UI" panose="020B0503020204020204" pitchFamily="34" charset="-122"/>
                <a:ea typeface="Microsoft YaHei UI" panose="020B0503020204020204" pitchFamily="34" charset="-122"/>
              </a:rPr>
              <a:t>位指示制造商</a:t>
            </a:r>
            <a:endParaRPr lang="en-US" altLang="zh-CN" sz="1400" dirty="0">
              <a:latin typeface="Microsoft YaHei UI" panose="020B0503020204020204" pitchFamily="34" charset="-122"/>
              <a:ea typeface="Microsoft YaHei UI" panose="020B0503020204020204" pitchFamily="34" charset="-122"/>
            </a:endParaRPr>
          </a:p>
          <a:p>
            <a:r>
              <a:rPr lang="zh-CN" altLang="en-US" sz="1400" dirty="0">
                <a:latin typeface="Microsoft YaHei UI" panose="020B0503020204020204" pitchFamily="34" charset="-122"/>
                <a:ea typeface="Microsoft YaHei UI" panose="020B0503020204020204" pitchFamily="34" charset="-122"/>
              </a:rPr>
              <a:t>④检查弱凭证</a:t>
            </a:r>
            <a:r>
              <a:rPr lang="en-US" altLang="zh-CN" sz="1400" dirty="0">
                <a:latin typeface="Microsoft YaHei UI" panose="020B0503020204020204" pitchFamily="34" charset="-122"/>
                <a:ea typeface="Microsoft YaHei UI" panose="020B0503020204020204" pitchFamily="34" charset="-122"/>
              </a:rPr>
              <a:t>(</a:t>
            </a:r>
            <a:r>
              <a:rPr lang="zh-CN" altLang="en-US" sz="1400" dirty="0">
                <a:latin typeface="Microsoft YaHei UI" panose="020B0503020204020204" pitchFamily="34" charset="-122"/>
                <a:ea typeface="Microsoft YaHei UI" panose="020B0503020204020204" pitchFamily="34" charset="-122"/>
              </a:rPr>
              <a:t>字典攻击）</a:t>
            </a:r>
            <a:endParaRPr lang="en-US" altLang="zh-CN" sz="1400" dirty="0">
              <a:latin typeface="Microsoft YaHei UI" panose="020B0503020204020204" pitchFamily="34" charset="-122"/>
              <a:ea typeface="Microsoft YaHei UI" panose="020B0503020204020204" pitchFamily="34" charset="-122"/>
            </a:endParaRPr>
          </a:p>
          <a:p>
            <a:r>
              <a:rPr lang="zh-CN" altLang="en-US" sz="1400" dirty="0">
                <a:latin typeface="Microsoft YaHei UI" panose="020B0503020204020204" pitchFamily="34" charset="-122"/>
                <a:ea typeface="Microsoft YaHei UI" panose="020B0503020204020204" pitchFamily="34" charset="-122"/>
              </a:rPr>
              <a:t>⑤检测常见漏洞</a:t>
            </a:r>
            <a:r>
              <a:rPr lang="en-US" altLang="zh-CN" sz="1400" dirty="0">
                <a:latin typeface="Microsoft YaHei UI" panose="020B0503020204020204" pitchFamily="34" charset="-122"/>
                <a:ea typeface="Microsoft YaHei UI" panose="020B0503020204020204" pitchFamily="34" charset="-122"/>
              </a:rPr>
              <a:t>(CVE)</a:t>
            </a:r>
            <a:endParaRPr lang="zh-CN" altLang="en-US" sz="1400" dirty="0">
              <a:latin typeface="Microsoft YaHei UI" panose="020B0503020204020204" pitchFamily="34" charset="-122"/>
              <a:ea typeface="Microsoft YaHei UI" panose="020B0503020204020204" pitchFamily="34" charset="-122"/>
            </a:endParaRPr>
          </a:p>
        </p:txBody>
      </p:sp>
      <p:pic>
        <p:nvPicPr>
          <p:cNvPr id="21" name="图片 20"/>
          <p:cNvPicPr>
            <a:picLocks noChangeAspect="1"/>
          </p:cNvPicPr>
          <p:nvPr/>
        </p:nvPicPr>
        <p:blipFill>
          <a:blip r:embed="rId1"/>
          <a:stretch>
            <a:fillRect/>
          </a:stretch>
        </p:blipFill>
        <p:spPr>
          <a:xfrm>
            <a:off x="5204193" y="1471803"/>
            <a:ext cx="5898391" cy="1257409"/>
          </a:xfrm>
          <a:prstGeom prst="rect">
            <a:avLst/>
          </a:prstGeom>
        </p:spPr>
      </p:pic>
      <p:pic>
        <p:nvPicPr>
          <p:cNvPr id="7" name="图片 6"/>
          <p:cNvPicPr>
            <a:picLocks noChangeAspect="1"/>
          </p:cNvPicPr>
          <p:nvPr/>
        </p:nvPicPr>
        <p:blipFill>
          <a:blip r:embed="rId2"/>
          <a:stretch>
            <a:fillRect/>
          </a:stretch>
        </p:blipFill>
        <p:spPr>
          <a:xfrm>
            <a:off x="5204192" y="2956656"/>
            <a:ext cx="5898391" cy="1518702"/>
          </a:xfrm>
          <a:prstGeom prst="rect">
            <a:avLst/>
          </a:prstGeom>
        </p:spPr>
      </p:pic>
      <p:pic>
        <p:nvPicPr>
          <p:cNvPr id="9" name="图片 8"/>
          <p:cNvPicPr>
            <a:picLocks noChangeAspect="1"/>
          </p:cNvPicPr>
          <p:nvPr/>
        </p:nvPicPr>
        <p:blipFill>
          <a:blip r:embed="rId3"/>
          <a:stretch>
            <a:fillRect/>
          </a:stretch>
        </p:blipFill>
        <p:spPr>
          <a:xfrm>
            <a:off x="1064098" y="3179845"/>
            <a:ext cx="2827265" cy="2591025"/>
          </a:xfrm>
          <a:prstGeom prst="rect">
            <a:avLst/>
          </a:prstGeom>
        </p:spPr>
      </p:pic>
      <p:pic>
        <p:nvPicPr>
          <p:cNvPr id="11" name="图片 10"/>
          <p:cNvPicPr>
            <a:picLocks noChangeAspect="1"/>
          </p:cNvPicPr>
          <p:nvPr/>
        </p:nvPicPr>
        <p:blipFill>
          <a:blip r:embed="rId4"/>
          <a:stretch>
            <a:fillRect/>
          </a:stretch>
        </p:blipFill>
        <p:spPr>
          <a:xfrm>
            <a:off x="5204192" y="4702802"/>
            <a:ext cx="5890770" cy="1082134"/>
          </a:xfrm>
          <a:prstGeom prst="rect">
            <a:avLst/>
          </a:prstGeom>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 17" descr="带有编号 2（表示第 2 步）的小圆圈"/>
          <p:cNvGrpSpPr/>
          <p:nvPr/>
        </p:nvGrpSpPr>
        <p:grpSpPr bwMode="blackWhite">
          <a:xfrm>
            <a:off x="557319" y="1678059"/>
            <a:ext cx="558179" cy="409838"/>
            <a:chOff x="6953426" y="711274"/>
            <a:chExt cx="558179" cy="409838"/>
          </a:xfrm>
        </p:grpSpPr>
        <p:sp>
          <p:nvSpPr>
            <p:cNvPr id="20" name="椭圆形 22"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1" name="文本框 20"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2</a:t>
              </a:r>
              <a:endParaRPr lang="zh-CN" altLang="en-US">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22" name="内容占位符 17"/>
          <p:cNvSpPr txBox="1"/>
          <p:nvPr/>
        </p:nvSpPr>
        <p:spPr>
          <a:xfrm>
            <a:off x="1110443" y="1546094"/>
            <a:ext cx="4070499" cy="111067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zh-CN" altLang="en-US"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charset="0"/>
              </a:rPr>
              <a:t>网络流量监控：</a:t>
            </a:r>
            <a:r>
              <a:rPr lang="en-US" altLang="zh-CN" sz="5600" b="0" kern="100" dirty="0" err="1">
                <a:effectLst/>
                <a:latin typeface="Microsoft YaHei UI" panose="020B0503020204020204" pitchFamily="34" charset="-122"/>
                <a:ea typeface="Microsoft YaHei UI" panose="020B0503020204020204" pitchFamily="34" charset="-122"/>
                <a:cs typeface="Times New Roman" panose="02020603050405020304" pitchFamily="18" charset="0"/>
              </a:rPr>
              <a:t>WiFi</a:t>
            </a:r>
            <a:r>
              <a:rPr lang="en-US" altLang="zh-CN"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 Inspector</a:t>
            </a:r>
            <a:r>
              <a:rPr lang="zh-CN" altLang="en-US"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可以扫描得到家庭网络中存在的设备类型，但凭这些信息并不足以得出相应设备是否被入侵的事实。为了了解设备是否已被感染并通过扫描进一步去入侵其他设备。</a:t>
            </a:r>
            <a:endParaRPr lang="zh-CN" altLang="en-US" sz="56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p>
            <a:pPr marL="0" indent="0">
              <a:spcAft>
                <a:spcPts val="2000"/>
              </a:spcAft>
              <a:buNone/>
            </a:pPr>
            <a:endParaRPr lang="zh-CN" altLang="en-US" sz="10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p:txBody>
      </p:sp>
      <p:pic>
        <p:nvPicPr>
          <p:cNvPr id="23" name="图片 22"/>
          <p:cNvPicPr>
            <a:picLocks noChangeAspect="1"/>
          </p:cNvPicPr>
          <p:nvPr/>
        </p:nvPicPr>
        <p:blipFill>
          <a:blip r:embed="rId1"/>
          <a:stretch>
            <a:fillRect/>
          </a:stretch>
        </p:blipFill>
        <p:spPr>
          <a:xfrm>
            <a:off x="5252585" y="1645676"/>
            <a:ext cx="2812028" cy="836009"/>
          </a:xfrm>
          <a:prstGeom prst="rect">
            <a:avLst/>
          </a:prstGeom>
        </p:spPr>
      </p:pic>
      <p:grpSp>
        <p:nvGrpSpPr>
          <p:cNvPr id="24" name="组 25" descr="带有编号 3（表示第 3 步）的小圆圈"/>
          <p:cNvGrpSpPr/>
          <p:nvPr/>
        </p:nvGrpSpPr>
        <p:grpSpPr bwMode="blackWhite">
          <a:xfrm>
            <a:off x="521207" y="3429000"/>
            <a:ext cx="558179" cy="409838"/>
            <a:chOff x="6953426" y="711274"/>
            <a:chExt cx="558179" cy="409838"/>
          </a:xfrm>
        </p:grpSpPr>
        <p:sp>
          <p:nvSpPr>
            <p:cNvPr id="25" name="椭圆形 26"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6" name="文本框 25"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3</a:t>
              </a:r>
              <a:endParaRPr lang="zh-CN" altLang="en-US"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27" name="内容占位符 17"/>
          <p:cNvSpPr txBox="1"/>
          <p:nvPr/>
        </p:nvSpPr>
        <p:spPr>
          <a:xfrm>
            <a:off x="1038800" y="3262978"/>
            <a:ext cx="4059738" cy="142328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zh-CN" altLang="en-US"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charset="0"/>
              </a:rPr>
              <a:t>因特网范围的扫描：</a:t>
            </a:r>
            <a:r>
              <a:rPr lang="zh-CN" altLang="en-US"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在已有的</a:t>
            </a:r>
            <a:r>
              <a:rPr lang="en-US" altLang="zh-CN" sz="5600" b="0" kern="100" dirty="0" err="1">
                <a:effectLst/>
                <a:latin typeface="Microsoft YaHei UI" panose="020B0503020204020204" pitchFamily="34" charset="-122"/>
                <a:ea typeface="Microsoft YaHei UI" panose="020B0503020204020204" pitchFamily="34" charset="-122"/>
                <a:cs typeface="Times New Roman" panose="02020603050405020304" pitchFamily="18" charset="0"/>
              </a:rPr>
              <a:t>WiFi</a:t>
            </a:r>
            <a:r>
              <a:rPr lang="en-US" altLang="zh-CN"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 Inspector</a:t>
            </a:r>
            <a:r>
              <a:rPr lang="zh-CN" altLang="en-US"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收集到的数据之外，再加入通过</a:t>
            </a:r>
            <a:r>
              <a:rPr lang="en-US" altLang="zh-CN" sz="5600" b="0" kern="100" dirty="0" err="1">
                <a:effectLst/>
                <a:latin typeface="Microsoft YaHei UI" panose="020B0503020204020204" pitchFamily="34" charset="-122"/>
                <a:ea typeface="Microsoft YaHei UI" panose="020B0503020204020204" pitchFamily="34" charset="-122"/>
                <a:cs typeface="Times New Roman" panose="02020603050405020304" pitchFamily="18" charset="0"/>
              </a:rPr>
              <a:t>Censys</a:t>
            </a:r>
            <a:r>
              <a:rPr lang="zh-CN" altLang="en-US"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扫描整个互联网所得到的数据来证实网关</a:t>
            </a:r>
            <a:r>
              <a:rPr lang="en-US" altLang="zh-CN"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a:t>
            </a:r>
            <a:r>
              <a:rPr lang="zh-CN" altLang="en-US"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如家用路由器</a:t>
            </a:r>
            <a:r>
              <a:rPr lang="en-US" altLang="zh-CN"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a:t>
            </a:r>
            <a:r>
              <a:rPr lang="zh-CN" altLang="en-US" sz="5600" b="0" kern="100" dirty="0">
                <a:effectLst/>
                <a:latin typeface="Microsoft YaHei UI" panose="020B0503020204020204" pitchFamily="34" charset="-122"/>
                <a:ea typeface="Microsoft YaHei UI" panose="020B0503020204020204" pitchFamily="34" charset="-122"/>
                <a:cs typeface="Times New Roman" panose="02020603050405020304" pitchFamily="18" charset="0"/>
              </a:rPr>
              <a:t>上存在的漏洞是否会被远程利用。</a:t>
            </a:r>
            <a:endParaRPr lang="zh-CN" altLang="en-US" sz="5600" kern="1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p>
            <a:pPr marL="0" indent="0" rtl="0">
              <a:spcAft>
                <a:spcPts val="2000"/>
              </a:spcAft>
              <a:buNone/>
            </a:pPr>
            <a:endPar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charset="0"/>
            </a:endParaRPr>
          </a:p>
        </p:txBody>
      </p:sp>
      <p:pic>
        <p:nvPicPr>
          <p:cNvPr id="28" name="图片 27"/>
          <p:cNvPicPr>
            <a:picLocks noChangeAspect="1"/>
          </p:cNvPicPr>
          <p:nvPr/>
        </p:nvPicPr>
        <p:blipFill>
          <a:blip r:embed="rId2"/>
          <a:stretch>
            <a:fillRect/>
          </a:stretch>
        </p:blipFill>
        <p:spPr>
          <a:xfrm>
            <a:off x="5252585" y="3262978"/>
            <a:ext cx="5860288" cy="1478408"/>
          </a:xfrm>
          <a:prstGeom prst="rect">
            <a:avLst/>
          </a:prstGeom>
        </p:spPr>
      </p:pic>
      <p:sp>
        <p:nvSpPr>
          <p:cNvPr id="5" name="标题 4"/>
          <p:cNvSpPr>
            <a:spLocks noGrp="1"/>
          </p:cNvSpPr>
          <p:nvPr>
            <p:ph type="title"/>
          </p:nvPr>
        </p:nvSpPr>
        <p:spPr/>
        <p:txBody>
          <a:bodyPr>
            <a:normAutofit fontScale="90000"/>
          </a:bodyPr>
          <a:p>
            <a:r>
              <a:rPr lang="zh-CN" altLang="en-US" b="0" dirty="0">
                <a:sym typeface="+mn-ea"/>
              </a:rPr>
              <a:t>四、方法与数据集</a:t>
            </a:r>
            <a:br>
              <a:rPr lang="zh-CN" altLang="en-US" dirty="0"/>
            </a:b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数据来源：</a:t>
            </a:r>
            <a:endParaRPr lang="zh-CN" altLang="en-US"/>
          </a:p>
          <a:p>
            <a:r>
              <a:rPr lang="zh-CN" altLang="en-US"/>
              <a:t>Avast会从同意信息共享的WiFi Inspector用户处收集设备，漏洞以及弱凭证等信息用于研究，而用户在安装过程中会被明确告知信息收集这一事实。</a:t>
            </a:r>
            <a:endParaRPr lang="zh-CN" altLang="en-US"/>
          </a:p>
          <a:p>
            <a:r>
              <a:rPr lang="zh-CN" altLang="en-US"/>
              <a:t>为了能够保持家中设备的最新信息，WiFi Inspector会周期性地运行，自动扫描本地网络。但是这些自动扫描并不会执行任何漏洞测试或是弱口令检查的工作，它们只是根据banners和MAC地址来识别设备而已。</a:t>
            </a:r>
            <a:endParaRPr lang="zh-CN" altLang="en-US"/>
          </a:p>
          <a:p>
            <a:r>
              <a:rPr lang="zh-CN" altLang="en-US"/>
              <a:t>只会对那些明确同意为了研究目的而共享数据的家庭进行数据收集。</a:t>
            </a:r>
            <a:endParaRPr lang="zh-CN" altLang="en-US"/>
          </a:p>
        </p:txBody>
      </p:sp>
      <p:sp>
        <p:nvSpPr>
          <p:cNvPr id="5" name="标题 4"/>
          <p:cNvSpPr>
            <a:spLocks noGrp="1"/>
          </p:cNvSpPr>
          <p:nvPr>
            <p:ph type="title"/>
          </p:nvPr>
        </p:nvSpPr>
        <p:spPr/>
        <p:txBody>
          <a:bodyPr>
            <a:normAutofit fontScale="90000"/>
          </a:bodyPr>
          <a:p>
            <a:r>
              <a:rPr lang="zh-CN" altLang="en-US" b="0" dirty="0">
                <a:sym typeface="+mn-ea"/>
              </a:rPr>
              <a:t>四、方法与数据集</a:t>
            </a:r>
            <a:br>
              <a:rPr lang="zh-CN" altLang="en-US" dirty="0"/>
            </a:b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80110" y="451485"/>
            <a:ext cx="3503930" cy="701675"/>
          </a:xfrm>
        </p:spPr>
        <p:txBody>
          <a:bodyPr>
            <a:normAutofit/>
          </a:bodyPr>
          <a:p>
            <a:r>
              <a:rPr lang="zh-CN" altLang="en-US" sz="3600" b="0" dirty="0">
                <a:latin typeface="+mj-ea"/>
                <a:ea typeface="+mj-ea"/>
                <a:cs typeface="+mj-ea"/>
              </a:rPr>
              <a:t>五、家用</a:t>
            </a:r>
            <a:r>
              <a:rPr lang="en-US" altLang="zh-CN" sz="3600" b="0" dirty="0">
                <a:latin typeface="+mj-ea"/>
                <a:ea typeface="+mj-ea"/>
                <a:cs typeface="+mj-ea"/>
              </a:rPr>
              <a:t>IoT</a:t>
            </a:r>
            <a:endParaRPr lang="en-US" altLang="zh-CN" sz="3600" b="0" dirty="0">
              <a:latin typeface="+mj-ea"/>
              <a:ea typeface="+mj-ea"/>
              <a:cs typeface="+mj-ea"/>
            </a:endParaRPr>
          </a:p>
        </p:txBody>
      </p:sp>
      <p:pic>
        <p:nvPicPr>
          <p:cNvPr id="2" name="图片 1"/>
          <p:cNvPicPr>
            <a:picLocks noChangeAspect="1"/>
          </p:cNvPicPr>
          <p:nvPr/>
        </p:nvPicPr>
        <p:blipFill>
          <a:blip r:embed="rId1"/>
          <a:stretch>
            <a:fillRect/>
          </a:stretch>
        </p:blipFill>
        <p:spPr>
          <a:xfrm>
            <a:off x="1117600" y="1315720"/>
            <a:ext cx="9956800" cy="2941320"/>
          </a:xfrm>
          <a:prstGeom prst="rect">
            <a:avLst/>
          </a:prstGeom>
          <a:noFill/>
          <a:ln>
            <a:noFill/>
          </a:ln>
        </p:spPr>
      </p:pic>
      <p:sp>
        <p:nvSpPr>
          <p:cNvPr id="100" name="文本框 99"/>
          <p:cNvSpPr txBox="1"/>
          <p:nvPr/>
        </p:nvSpPr>
        <p:spPr>
          <a:xfrm>
            <a:off x="2242185" y="4530725"/>
            <a:ext cx="6879590" cy="1814830"/>
          </a:xfrm>
          <a:prstGeom prst="rect">
            <a:avLst/>
          </a:prstGeom>
          <a:noFill/>
          <a:ln w="9525">
            <a:noFill/>
          </a:ln>
        </p:spPr>
        <p:txBody>
          <a:bodyPr wrap="square">
            <a:spAutoFit/>
          </a:bodyPr>
          <a:p>
            <a:pPr marL="457200" indent="-457200">
              <a:buFont typeface="Arial" panose="020B0604020202020204" pitchFamily="34" charset="0"/>
              <a:buChar char="•"/>
            </a:pPr>
            <a:r>
              <a:rPr lang="zh-CN" sz="2800" b="0">
                <a:latin typeface="宋体" panose="02010600030101010101" pitchFamily="2" charset="-122"/>
                <a:ea typeface="宋体" panose="02010600030101010101" pitchFamily="2" charset="-122"/>
                <a:cs typeface="宋体" panose="02010600030101010101" pitchFamily="2" charset="-122"/>
              </a:rPr>
              <a:t>IoT设备的出现概率随着区域而改变</a:t>
            </a:r>
            <a:endParaRPr lang="zh-CN" sz="2800" b="0">
              <a:latin typeface="宋体" panose="02010600030101010101" pitchFamily="2" charset="-122"/>
              <a:ea typeface="宋体" panose="02010600030101010101" pitchFamily="2" charset="-122"/>
              <a:cs typeface="宋体" panose="02010600030101010101" pitchFamily="2" charset="-122"/>
            </a:endParaRPr>
          </a:p>
          <a:p>
            <a:pPr marL="457200" indent="-457200">
              <a:buFont typeface="Arial" panose="020B0604020202020204" pitchFamily="34" charset="0"/>
              <a:buChar char="•"/>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457200" indent="-457200">
              <a:buFont typeface="Arial" panose="020B0604020202020204" pitchFamily="34" charset="0"/>
              <a:buChar char="•"/>
            </a:pPr>
            <a:r>
              <a:rPr lang="zh-CN" altLang="en-US" sz="2800">
                <a:latin typeface="宋体" panose="02010600030101010101" pitchFamily="2" charset="-122"/>
                <a:ea typeface="宋体" panose="02010600030101010101" pitchFamily="2" charset="-122"/>
                <a:cs typeface="宋体" panose="02010600030101010101" pitchFamily="2" charset="-122"/>
              </a:rPr>
              <a:t>不同区域最为流行的设备类型很相似，但占比较少的一些类型分布存在偏差</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1725</Words>
  <Application>WPS 演示</Application>
  <PresentationFormat>宽屏</PresentationFormat>
  <Paragraphs>170</Paragraphs>
  <Slides>20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微软雅黑</vt:lpstr>
      <vt:lpstr>Wingdings</vt:lpstr>
      <vt:lpstr>Times New Roman</vt:lpstr>
      <vt:lpstr>Segoe UI Light</vt:lpstr>
      <vt:lpstr>Segoe UI</vt:lpstr>
      <vt:lpstr>Calibri</vt:lpstr>
      <vt:lpstr>Microsoft YaHei UI</vt:lpstr>
      <vt:lpstr>Segoe UI Semibold</vt:lpstr>
      <vt:lpstr>Arial Unicode MS</vt:lpstr>
      <vt:lpstr>Office 主题​​</vt:lpstr>
      <vt:lpstr>PowerPoint 演示文稿</vt:lpstr>
      <vt:lpstr>主要内容</vt:lpstr>
      <vt:lpstr>一、摘要 </vt:lpstr>
      <vt:lpstr>二、涉及问题</vt:lpstr>
      <vt:lpstr>三、工作理由 </vt:lpstr>
      <vt:lpstr>四、方法与数据集 </vt:lpstr>
      <vt:lpstr>四、方法与数据集 </vt:lpstr>
      <vt:lpstr>四、方法与数据集 </vt:lpstr>
      <vt:lpstr>五、家用IoT</vt:lpstr>
      <vt:lpstr>五、家用IoT</vt:lpstr>
      <vt:lpstr>五、家用IoT</vt:lpstr>
      <vt:lpstr>五、家用IoT--供应商</vt:lpstr>
      <vt:lpstr>五、家用IoT--供应商</vt:lpstr>
      <vt:lpstr>六、家庭安全</vt:lpstr>
      <vt:lpstr>六、家庭安全--弱设备凭证</vt:lpstr>
      <vt:lpstr>六、家庭安全--家庭路由器</vt:lpstr>
      <vt:lpstr>六、家庭安全--扫描家庭</vt:lpstr>
      <vt:lpstr>七、讨论</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空余恨</cp:lastModifiedBy>
  <cp:revision>165</cp:revision>
  <dcterms:created xsi:type="dcterms:W3CDTF">2019-06-19T02:08:00Z</dcterms:created>
  <dcterms:modified xsi:type="dcterms:W3CDTF">2021-06-16T08:51:49Z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D51D7170EC3F4C49868831CDA32FB535</vt:lpwstr>
  </property>
</Properties>
</file>