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9" r:id="rId22"/>
    <p:sldId id="277" r:id="rId23"/>
    <p:sldId id="278" r:id="rId24"/>
    <p:sldId id="281" r:id="rId25"/>
    <p:sldId id="280"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6AFE81-EE5F-42D5-B010-2B5AC36EDD2F}" type="datetimeFigureOut">
              <a:rPr lang="en-US" smtClean="0"/>
              <a:t>11/14/2020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972175-BC12-4E37-A6F8-55CFB251FDD1}" type="slidenum">
              <a:rPr lang="en-US" smtClean="0"/>
              <a:t>‹#›</a:t>
            </a:fld>
            <a:endParaRPr lang="en-US"/>
          </a:p>
        </p:txBody>
      </p:sp>
    </p:spTree>
    <p:extLst>
      <p:ext uri="{BB962C8B-B14F-4D97-AF65-F5344CB8AC3E}">
        <p14:creationId xmlns:p14="http://schemas.microsoft.com/office/powerpoint/2010/main" val="2184501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5494515-F185-480F-9CFC-0D1882D1B005}" type="datetimeFigureOut">
              <a:rPr lang="en-US" smtClean="0"/>
              <a:t>11/14/2020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40FBCE44-7F0F-42EB-B115-A980904B2B7E}" type="slidenum">
              <a:rPr lang="en-US" smtClean="0"/>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94515-F185-480F-9CFC-0D1882D1B00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BCE44-7F0F-42EB-B115-A980904B2B7E}" type="slidenum">
              <a:rPr lang="en-US" smtClean="0"/>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94515-F185-480F-9CFC-0D1882D1B00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BCE44-7F0F-42EB-B115-A980904B2B7E}" type="slidenum">
              <a:rPr lang="en-US" smtClean="0"/>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94515-F185-480F-9CFC-0D1882D1B00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BCE44-7F0F-42EB-B115-A980904B2B7E}" type="slidenum">
              <a:rPr lang="en-US" smtClean="0"/>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494515-F185-480F-9CFC-0D1882D1B00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BCE44-7F0F-42EB-B115-A980904B2B7E}" type="slidenum">
              <a:rPr lang="en-US" smtClean="0"/>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5494515-F185-480F-9CFC-0D1882D1B005}"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BCE44-7F0F-42EB-B115-A980904B2B7E}"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5494515-F185-480F-9CFC-0D1882D1B005}"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BCE44-7F0F-42EB-B115-A980904B2B7E}"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494515-F185-480F-9CFC-0D1882D1B005}"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BCE44-7F0F-42EB-B115-A980904B2B7E}" type="slidenum">
              <a:rPr lang="en-US" smtClean="0"/>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94515-F185-480F-9CFC-0D1882D1B005}"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BCE44-7F0F-42EB-B115-A980904B2B7E}" type="slidenum">
              <a:rPr lang="en-US" smtClean="0"/>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5494515-F185-480F-9CFC-0D1882D1B005}" type="datetimeFigureOut">
              <a:rPr lang="en-US" smtClean="0"/>
              <a:t>11/14/2020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40FBCE44-7F0F-42EB-B115-A980904B2B7E}" type="slidenum">
              <a:rPr lang="en-US" smtClean="0"/>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5494515-F185-480F-9CFC-0D1882D1B005}" type="datetimeFigureOut">
              <a:rPr lang="en-US" smtClean="0"/>
              <a:t>11/14/2020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40FBCE44-7F0F-42EB-B115-A980904B2B7E}" type="slidenum">
              <a:rPr lang="en-US" smtClean="0"/>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5494515-F185-480F-9CFC-0D1882D1B005}" type="datetimeFigureOut">
              <a:rPr lang="en-US" smtClean="0"/>
              <a:t>11/14/2020</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40FBCE44-7F0F-42EB-B115-A980904B2B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295400"/>
            <a:ext cx="7010400" cy="2327625"/>
          </a:xfrm>
        </p:spPr>
        <p:txBody>
          <a:bodyPr>
            <a:normAutofit fontScale="90000"/>
          </a:bodyPr>
          <a:lstStyle/>
          <a:p>
            <a:r>
              <a:rPr lang="ru-RU" b="1" dirty="0"/>
              <a:t>Подигнување на сервер на локална околина</a:t>
            </a:r>
            <a:r>
              <a:rPr lang="ru-RU" dirty="0"/>
              <a:t/>
            </a:r>
            <a:br>
              <a:rPr lang="ru-RU" dirty="0"/>
            </a:b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41" y="5943600"/>
            <a:ext cx="2702226" cy="83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9446" y="2971800"/>
            <a:ext cx="3797300"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43396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6965245" cy="935018"/>
          </a:xfrm>
        </p:spPr>
        <p:txBody>
          <a:bodyPr>
            <a:normAutofit/>
          </a:bodyPr>
          <a:lstStyle/>
          <a:p>
            <a:r>
              <a:rPr lang="ru-RU" sz="3200" b="1" dirty="0"/>
              <a:t>Што може да направи Node.js</a:t>
            </a:r>
            <a:r>
              <a:rPr lang="ru-RU" sz="3200" b="1" dirty="0" smtClean="0"/>
              <a:t>?</a:t>
            </a:r>
            <a:endParaRPr lang="en-US" sz="3200" dirty="0"/>
          </a:p>
        </p:txBody>
      </p:sp>
      <p:sp>
        <p:nvSpPr>
          <p:cNvPr id="4" name="TextBox 3"/>
          <p:cNvSpPr txBox="1"/>
          <p:nvPr/>
        </p:nvSpPr>
        <p:spPr>
          <a:xfrm>
            <a:off x="990600" y="1752600"/>
            <a:ext cx="7315200" cy="4031873"/>
          </a:xfrm>
          <a:prstGeom prst="rect">
            <a:avLst/>
          </a:prstGeom>
          <a:noFill/>
        </p:spPr>
        <p:txBody>
          <a:bodyPr wrap="square" rtlCol="0">
            <a:spAutoFit/>
          </a:bodyPr>
          <a:lstStyle/>
          <a:p>
            <a:pPr marL="285750" indent="-285750">
              <a:spcBef>
                <a:spcPts val="1200"/>
              </a:spcBef>
              <a:buFont typeface="Wingdings" pitchFamily="2" charset="2"/>
              <a:buChar char="q"/>
            </a:pPr>
            <a:r>
              <a:rPr lang="ru-RU" sz="2400" dirty="0"/>
              <a:t>Node.js може да генерира динамична содржина на страница</a:t>
            </a:r>
          </a:p>
          <a:p>
            <a:pPr marL="285750" indent="-285750">
              <a:spcBef>
                <a:spcPts val="1200"/>
              </a:spcBef>
              <a:buFont typeface="Wingdings" pitchFamily="2" charset="2"/>
              <a:buChar char="q"/>
            </a:pPr>
            <a:r>
              <a:rPr lang="ru-RU" sz="2400" dirty="0"/>
              <a:t>Node.js може да креира, отвора, чита, пишува, брише и затвора датотеки на сервер</a:t>
            </a:r>
          </a:p>
          <a:p>
            <a:pPr marL="285750" indent="-285750">
              <a:spcBef>
                <a:spcPts val="1200"/>
              </a:spcBef>
              <a:buFont typeface="Wingdings" pitchFamily="2" charset="2"/>
              <a:buChar char="q"/>
            </a:pPr>
            <a:r>
              <a:rPr lang="ru-RU" sz="2400" dirty="0"/>
              <a:t>Node.js може да собира податоци за некоја форма од апликација</a:t>
            </a:r>
          </a:p>
          <a:p>
            <a:pPr marL="285750" indent="-285750">
              <a:spcBef>
                <a:spcPts val="1200"/>
              </a:spcBef>
              <a:buFont typeface="Wingdings" pitchFamily="2" charset="2"/>
              <a:buChar char="q"/>
            </a:pPr>
            <a:r>
              <a:rPr lang="ru-RU" sz="2400" dirty="0"/>
              <a:t>Node.js може да додава, брише, модифицира податоци во база на податоци</a:t>
            </a:r>
          </a:p>
          <a:p>
            <a:pPr marL="285750" indent="-285750">
              <a:spcBef>
                <a:spcPts val="1200"/>
              </a:spcBef>
              <a:buFont typeface="Wingdings" pitchFamily="2" charset="2"/>
              <a:buChar char="q"/>
            </a:pPr>
            <a:r>
              <a:rPr lang="ru-RU" sz="2400" dirty="0"/>
              <a:t>Датотеките на Node.js имаат наставка ".js</a:t>
            </a:r>
            <a:r>
              <a:rPr lang="ru-RU" sz="2400" dirty="0" smtClean="0"/>
              <a:t>"</a:t>
            </a:r>
            <a:endParaRPr lang="ru-RU" sz="2400" dirty="0"/>
          </a:p>
        </p:txBody>
      </p:sp>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77217257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06418"/>
          </a:xfrm>
        </p:spPr>
        <p:txBody>
          <a:bodyPr>
            <a:normAutofit/>
          </a:bodyPr>
          <a:lstStyle/>
          <a:p>
            <a:r>
              <a:rPr lang="ru-RU" sz="3200" b="1" dirty="0"/>
              <a:t>Каде да се користи Node.js</a:t>
            </a:r>
            <a:r>
              <a:rPr lang="ru-RU" sz="3200" b="1" dirty="0" smtClean="0"/>
              <a:t>?</a:t>
            </a:r>
            <a:endParaRPr lang="en-US" sz="3200" dirty="0"/>
          </a:p>
        </p:txBody>
      </p:sp>
      <p:sp>
        <p:nvSpPr>
          <p:cNvPr id="4" name="TextBox 3"/>
          <p:cNvSpPr txBox="1"/>
          <p:nvPr/>
        </p:nvSpPr>
        <p:spPr>
          <a:xfrm>
            <a:off x="914400" y="1524000"/>
            <a:ext cx="7315200" cy="1754326"/>
          </a:xfrm>
          <a:prstGeom prst="rect">
            <a:avLst/>
          </a:prstGeom>
          <a:noFill/>
        </p:spPr>
        <p:txBody>
          <a:bodyPr wrap="square" rtlCol="0">
            <a:spAutoFit/>
          </a:bodyPr>
          <a:lstStyle/>
          <a:p>
            <a:r>
              <a:rPr lang="ru-RU" dirty="0"/>
              <a:t>Node.js e совршен избор при креирање на:</a:t>
            </a:r>
          </a:p>
          <a:p>
            <a:pPr marL="285750" indent="-285750">
              <a:buFont typeface="Wingdings" pitchFamily="2" charset="2"/>
              <a:buChar char="q"/>
            </a:pPr>
            <a:r>
              <a:rPr lang="ru-RU" dirty="0"/>
              <a:t>Апликации за влезни / излезни уреди</a:t>
            </a:r>
          </a:p>
          <a:p>
            <a:pPr marL="285750" indent="-285750">
              <a:buFont typeface="Wingdings" pitchFamily="2" charset="2"/>
              <a:buChar char="q"/>
            </a:pPr>
            <a:r>
              <a:rPr lang="ru-RU" dirty="0"/>
              <a:t>Апликации за пренос на податоци</a:t>
            </a:r>
          </a:p>
          <a:p>
            <a:pPr marL="285750" indent="-285750">
              <a:buFont typeface="Wingdings" pitchFamily="2" charset="2"/>
              <a:buChar char="q"/>
            </a:pPr>
            <a:r>
              <a:rPr lang="mk-MK" dirty="0"/>
              <a:t>Апликации во реално време</a:t>
            </a:r>
          </a:p>
          <a:p>
            <a:pPr marL="285750" indent="-285750">
              <a:buFont typeface="Wingdings" pitchFamily="2" charset="2"/>
              <a:buChar char="q"/>
            </a:pPr>
            <a:r>
              <a:rPr lang="ru-RU" dirty="0"/>
              <a:t>Апликации базирани на JSON API</a:t>
            </a:r>
          </a:p>
          <a:p>
            <a:pPr marL="285750" indent="-285750">
              <a:buFont typeface="Wingdings" pitchFamily="2" charset="2"/>
              <a:buChar char="q"/>
            </a:pPr>
            <a:r>
              <a:rPr lang="en-US" dirty="0"/>
              <a:t>Single Page </a:t>
            </a:r>
            <a:r>
              <a:rPr lang="mk-MK" dirty="0" smtClean="0"/>
              <a:t>апликации</a:t>
            </a:r>
            <a:endParaRPr lang="mk-MK" dirty="0"/>
          </a:p>
        </p:txBody>
      </p:sp>
      <p:sp>
        <p:nvSpPr>
          <p:cNvPr id="5" name="Title 1"/>
          <p:cNvSpPr txBox="1">
            <a:spLocks/>
          </p:cNvSpPr>
          <p:nvPr/>
        </p:nvSpPr>
        <p:spPr>
          <a:xfrm>
            <a:off x="1089376" y="3763921"/>
            <a:ext cx="6965245" cy="70641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3200" b="1" dirty="0"/>
              <a:t>Каде да не се користи Node.js?</a:t>
            </a:r>
            <a:endParaRPr lang="ru-RU" sz="3200" dirty="0"/>
          </a:p>
        </p:txBody>
      </p:sp>
      <p:sp>
        <p:nvSpPr>
          <p:cNvPr id="6" name="TextBox 5"/>
          <p:cNvSpPr txBox="1"/>
          <p:nvPr/>
        </p:nvSpPr>
        <p:spPr>
          <a:xfrm>
            <a:off x="938784" y="4490044"/>
            <a:ext cx="7290816" cy="923330"/>
          </a:xfrm>
          <a:prstGeom prst="rect">
            <a:avLst/>
          </a:prstGeom>
          <a:noFill/>
        </p:spPr>
        <p:txBody>
          <a:bodyPr wrap="square" rtlCol="0">
            <a:spAutoFit/>
          </a:bodyPr>
          <a:lstStyle/>
          <a:p>
            <a:pPr algn="just"/>
            <a:r>
              <a:rPr lang="ru-RU" dirty="0"/>
              <a:t>Не е препорачливо да се користи Node.js за апликации кои бараат искористување на максимум ресурси на процесор.</a:t>
            </a:r>
          </a:p>
          <a:p>
            <a:pPr algn="just"/>
            <a:endParaRPr lang="en-US" dirty="0"/>
          </a:p>
        </p:txBody>
      </p:sp>
      <p:sp>
        <p:nvSpPr>
          <p:cNvPr id="7" name="TextBox 6"/>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318793766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06418"/>
          </a:xfrm>
        </p:spPr>
        <p:txBody>
          <a:bodyPr>
            <a:normAutofit/>
          </a:bodyPr>
          <a:lstStyle/>
          <a:p>
            <a:r>
              <a:rPr lang="mk-MK" sz="3200" b="1" dirty="0"/>
              <a:t>Кој го користи </a:t>
            </a:r>
            <a:r>
              <a:rPr lang="en-US" sz="3200" b="1" dirty="0"/>
              <a:t>Node.js</a:t>
            </a:r>
            <a:r>
              <a:rPr lang="en-US" sz="3200" b="1" dirty="0" smtClean="0"/>
              <a:t>?</a:t>
            </a:r>
            <a:endParaRPr lang="en-US" sz="3200" dirty="0"/>
          </a:p>
        </p:txBody>
      </p:sp>
      <p:sp>
        <p:nvSpPr>
          <p:cNvPr id="4" name="TextBox 3"/>
          <p:cNvSpPr txBox="1"/>
          <p:nvPr/>
        </p:nvSpPr>
        <p:spPr>
          <a:xfrm>
            <a:off x="990600" y="1676400"/>
            <a:ext cx="7239000" cy="1200329"/>
          </a:xfrm>
          <a:prstGeom prst="rect">
            <a:avLst/>
          </a:prstGeom>
          <a:noFill/>
        </p:spPr>
        <p:txBody>
          <a:bodyPr wrap="square" rtlCol="0">
            <a:spAutoFit/>
          </a:bodyPr>
          <a:lstStyle/>
          <a:p>
            <a:pPr algn="just"/>
            <a:r>
              <a:rPr lang="mk-MK" dirty="0"/>
              <a:t>Според податоците на </a:t>
            </a:r>
            <a:r>
              <a:rPr lang="en-US" dirty="0" err="1"/>
              <a:t>github</a:t>
            </a:r>
            <a:r>
              <a:rPr lang="en-US" dirty="0"/>
              <a:t>, </a:t>
            </a:r>
            <a:r>
              <a:rPr lang="mk-MK" dirty="0"/>
              <a:t>многу проекти, апликации и компании кои користат </a:t>
            </a:r>
            <a:r>
              <a:rPr lang="en-US" dirty="0"/>
              <a:t>Node.js. </a:t>
            </a:r>
            <a:r>
              <a:rPr lang="mk-MK" dirty="0"/>
              <a:t>Оваа листа ги вклучува </a:t>
            </a:r>
            <a:r>
              <a:rPr lang="en-US" dirty="0"/>
              <a:t>eBay, General Electric, </a:t>
            </a:r>
            <a:r>
              <a:rPr lang="en-US" dirty="0" err="1"/>
              <a:t>GoDaddy</a:t>
            </a:r>
            <a:r>
              <a:rPr lang="en-US" dirty="0"/>
              <a:t>, Microsoft, PayPal, </a:t>
            </a:r>
            <a:r>
              <a:rPr lang="en-US" dirty="0" err="1"/>
              <a:t>Uber</a:t>
            </a:r>
            <a:r>
              <a:rPr lang="en-US" dirty="0"/>
              <a:t>, </a:t>
            </a:r>
            <a:r>
              <a:rPr lang="en-US" dirty="0" err="1"/>
              <a:t>Wikipins</a:t>
            </a:r>
            <a:r>
              <a:rPr lang="en-US" dirty="0"/>
              <a:t>, Yahoo! </a:t>
            </a:r>
            <a:r>
              <a:rPr lang="mk-MK" dirty="0"/>
              <a:t>и многу други.</a:t>
            </a:r>
          </a:p>
          <a:p>
            <a:pPr algn="just"/>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323" r="10984" b="19937"/>
          <a:stretch/>
        </p:blipFill>
        <p:spPr bwMode="auto">
          <a:xfrm>
            <a:off x="1028155" y="3048000"/>
            <a:ext cx="7163889" cy="2115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113543907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06417"/>
          </a:xfrm>
        </p:spPr>
        <p:txBody>
          <a:bodyPr>
            <a:normAutofit/>
          </a:bodyPr>
          <a:lstStyle/>
          <a:p>
            <a:r>
              <a:rPr lang="mk-MK" sz="3200" b="1" dirty="0"/>
              <a:t>Зошто </a:t>
            </a:r>
            <a:r>
              <a:rPr lang="en-US" sz="3200" b="1" dirty="0"/>
              <a:t>Node.js</a:t>
            </a:r>
            <a:r>
              <a:rPr lang="en-US" sz="3200" b="1" dirty="0" smtClean="0"/>
              <a:t>?</a:t>
            </a:r>
            <a:endParaRPr lang="en-US" sz="3200" dirty="0"/>
          </a:p>
        </p:txBody>
      </p:sp>
      <p:sp>
        <p:nvSpPr>
          <p:cNvPr id="4" name="TextBox 3"/>
          <p:cNvSpPr txBox="1"/>
          <p:nvPr/>
        </p:nvSpPr>
        <p:spPr>
          <a:xfrm>
            <a:off x="953113" y="2317682"/>
            <a:ext cx="3466487" cy="2800767"/>
          </a:xfrm>
          <a:prstGeom prst="rect">
            <a:avLst/>
          </a:prstGeom>
          <a:noFill/>
        </p:spPr>
        <p:txBody>
          <a:bodyPr wrap="square" numCol="1" rtlCol="0">
            <a:spAutoFit/>
          </a:bodyPr>
          <a:lstStyle/>
          <a:p>
            <a:pPr algn="just"/>
            <a:r>
              <a:rPr lang="ru-RU" sz="1600" dirty="0" smtClean="0"/>
              <a:t>Еве </a:t>
            </a:r>
            <a:r>
              <a:rPr lang="ru-RU" sz="1600" dirty="0"/>
              <a:t>како PHP или ASP се справува со барање за датотека:</a:t>
            </a:r>
          </a:p>
          <a:p>
            <a:pPr marL="285750" indent="-285750" algn="just">
              <a:buFont typeface="Wingdings" pitchFamily="2" charset="2"/>
              <a:buChar char="q"/>
            </a:pPr>
            <a:r>
              <a:rPr lang="ru-RU" sz="1600" dirty="0"/>
              <a:t>Се испраќа задачата до датотечниот систем на компјутерот.</a:t>
            </a:r>
          </a:p>
          <a:p>
            <a:pPr marL="285750" indent="-285750" algn="just">
              <a:buFont typeface="Wingdings" pitchFamily="2" charset="2"/>
              <a:buChar char="q"/>
            </a:pPr>
            <a:r>
              <a:rPr lang="ru-RU" sz="1600" dirty="0"/>
              <a:t>Се чека додека датотечниот систем се отвори и ја чита датотеката.</a:t>
            </a:r>
          </a:p>
          <a:p>
            <a:pPr marL="285750" indent="-285750" algn="just">
              <a:buFont typeface="Wingdings" pitchFamily="2" charset="2"/>
              <a:buChar char="q"/>
            </a:pPr>
            <a:r>
              <a:rPr lang="ru-RU" sz="1600" dirty="0"/>
              <a:t>Се враќа содржината до клиентот.</a:t>
            </a:r>
          </a:p>
          <a:p>
            <a:pPr marL="285750" indent="-285750" algn="just">
              <a:buFont typeface="Wingdings" pitchFamily="2" charset="2"/>
              <a:buChar char="q"/>
            </a:pPr>
            <a:r>
              <a:rPr lang="ru-RU" sz="1600" dirty="0"/>
              <a:t>Подготвен е да се справи со следното барање</a:t>
            </a:r>
            <a:r>
              <a:rPr lang="ru-RU" sz="1600" dirty="0" smtClean="0"/>
              <a:t>.</a:t>
            </a:r>
            <a:endParaRPr lang="ru-RU" sz="1600" dirty="0"/>
          </a:p>
        </p:txBody>
      </p:sp>
      <p:sp>
        <p:nvSpPr>
          <p:cNvPr id="5" name="TextBox 4"/>
          <p:cNvSpPr txBox="1"/>
          <p:nvPr/>
        </p:nvSpPr>
        <p:spPr>
          <a:xfrm>
            <a:off x="932688" y="1394353"/>
            <a:ext cx="7391400" cy="923330"/>
          </a:xfrm>
          <a:prstGeom prst="rect">
            <a:avLst/>
          </a:prstGeom>
          <a:noFill/>
        </p:spPr>
        <p:txBody>
          <a:bodyPr wrap="square" rtlCol="0">
            <a:spAutoFit/>
          </a:bodyPr>
          <a:lstStyle/>
          <a:p>
            <a:pPr algn="just"/>
            <a:r>
              <a:rPr lang="en-US" dirty="0" smtClean="0"/>
              <a:t>Node.js </a:t>
            </a:r>
            <a:r>
              <a:rPr lang="mk-MK" dirty="0" smtClean="0"/>
              <a:t>користи асинхроно програмирање!</a:t>
            </a:r>
          </a:p>
          <a:p>
            <a:pPr algn="just"/>
            <a:r>
              <a:rPr lang="ru-RU" dirty="0" smtClean="0"/>
              <a:t>Заедничка задача за веб-сервер може да биде отворање датотека на серверот и враќање на содржината до клиентот.</a:t>
            </a:r>
            <a:endParaRPr lang="en-US" dirty="0" smtClean="0"/>
          </a:p>
        </p:txBody>
      </p:sp>
      <p:sp>
        <p:nvSpPr>
          <p:cNvPr id="6" name="TextBox 5"/>
          <p:cNvSpPr txBox="1"/>
          <p:nvPr/>
        </p:nvSpPr>
        <p:spPr>
          <a:xfrm>
            <a:off x="953112" y="5410200"/>
            <a:ext cx="7370975" cy="923330"/>
          </a:xfrm>
          <a:prstGeom prst="rect">
            <a:avLst/>
          </a:prstGeom>
          <a:noFill/>
        </p:spPr>
        <p:txBody>
          <a:bodyPr wrap="square" rtlCol="0">
            <a:spAutoFit/>
          </a:bodyPr>
          <a:lstStyle/>
          <a:p>
            <a:pPr algn="just"/>
            <a:r>
              <a:rPr lang="en-US" dirty="0" smtClean="0"/>
              <a:t>Node.js </a:t>
            </a:r>
            <a:r>
              <a:rPr lang="mk-MK" dirty="0" smtClean="0"/>
              <a:t>е </a:t>
            </a:r>
            <a:r>
              <a:rPr lang="en-US" dirty="0" smtClean="0"/>
              <a:t>single-threaded, </a:t>
            </a:r>
            <a:r>
              <a:rPr lang="mk-MK" dirty="0" smtClean="0"/>
              <a:t>не-блокирачки јазик кој нуди асинхроно програмирање, што е многу ефикасно во меморијата.</a:t>
            </a:r>
          </a:p>
          <a:p>
            <a:pPr algn="just"/>
            <a:endParaRPr lang="en-US" dirty="0"/>
          </a:p>
        </p:txBody>
      </p:sp>
      <p:sp>
        <p:nvSpPr>
          <p:cNvPr id="7" name="TextBox 6"/>
          <p:cNvSpPr txBox="1"/>
          <p:nvPr/>
        </p:nvSpPr>
        <p:spPr>
          <a:xfrm>
            <a:off x="4495800" y="2316370"/>
            <a:ext cx="3828288" cy="3293209"/>
          </a:xfrm>
          <a:prstGeom prst="rect">
            <a:avLst/>
          </a:prstGeom>
          <a:noFill/>
        </p:spPr>
        <p:txBody>
          <a:bodyPr wrap="square" rtlCol="0">
            <a:spAutoFit/>
          </a:bodyPr>
          <a:lstStyle/>
          <a:p>
            <a:pPr algn="just"/>
            <a:r>
              <a:rPr lang="ru-RU" sz="1600" dirty="0" smtClean="0"/>
              <a:t>Еве како Node.js се справува со барање за датотека:</a:t>
            </a:r>
          </a:p>
          <a:p>
            <a:pPr marL="285750" indent="-285750" algn="just">
              <a:buFont typeface="Wingdings" pitchFamily="2" charset="2"/>
              <a:buChar char="q"/>
            </a:pPr>
            <a:r>
              <a:rPr lang="ru-RU" sz="1600" dirty="0" smtClean="0"/>
              <a:t>Се испраќа задачата до датотечниот систем на компјутерот.</a:t>
            </a:r>
          </a:p>
          <a:p>
            <a:pPr marL="285750" indent="-285750" algn="just">
              <a:buFont typeface="Wingdings" pitchFamily="2" charset="2"/>
              <a:buChar char="q"/>
            </a:pPr>
            <a:r>
              <a:rPr lang="ru-RU" sz="1600" dirty="0" smtClean="0"/>
              <a:t>Подготвен е да се справи со следно барање.</a:t>
            </a:r>
          </a:p>
          <a:p>
            <a:pPr marL="285750" indent="-285750" algn="just">
              <a:buFont typeface="Wingdings" pitchFamily="2" charset="2"/>
              <a:buChar char="q"/>
            </a:pPr>
            <a:r>
              <a:rPr lang="ru-RU" sz="1600" dirty="0" smtClean="0"/>
              <a:t>Кога датотечниот систем ќе ја отвори и ќе ја прочита датотеката, серверот ја враќа содржината до клиентот.</a:t>
            </a:r>
          </a:p>
          <a:p>
            <a:pPr marL="285750" indent="-285750" algn="just">
              <a:buFont typeface="Wingdings" pitchFamily="2" charset="2"/>
              <a:buChar char="q"/>
            </a:pPr>
            <a:r>
              <a:rPr lang="ru-RU" sz="1600" dirty="0" smtClean="0"/>
              <a:t>Node.js го елиминира чекањето и едноставно продолжува со следното барање.</a:t>
            </a:r>
          </a:p>
          <a:p>
            <a:endParaRPr lang="en-US" sz="1600" dirty="0"/>
          </a:p>
        </p:txBody>
      </p:sp>
      <p:sp>
        <p:nvSpPr>
          <p:cNvPr id="8" name="TextBox 7"/>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28320636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630218"/>
          </a:xfrm>
        </p:spPr>
        <p:txBody>
          <a:bodyPr>
            <a:normAutofit/>
          </a:bodyPr>
          <a:lstStyle/>
          <a:p>
            <a:pPr algn="l"/>
            <a:r>
              <a:rPr lang="en-US" sz="3200" b="1" dirty="0"/>
              <a:t>HTTP </a:t>
            </a:r>
            <a:r>
              <a:rPr lang="mk-MK" sz="3200" b="1" dirty="0" smtClean="0"/>
              <a:t>барање</a:t>
            </a:r>
            <a:endParaRPr lang="en-US" sz="3200" dirty="0"/>
          </a:p>
        </p:txBody>
      </p:sp>
      <p:sp>
        <p:nvSpPr>
          <p:cNvPr id="4" name="TextBox 3"/>
          <p:cNvSpPr txBox="1"/>
          <p:nvPr/>
        </p:nvSpPr>
        <p:spPr>
          <a:xfrm>
            <a:off x="911352" y="1828800"/>
            <a:ext cx="3352800" cy="3293209"/>
          </a:xfrm>
          <a:prstGeom prst="rect">
            <a:avLst/>
          </a:prstGeom>
          <a:noFill/>
        </p:spPr>
        <p:txBody>
          <a:bodyPr wrap="square" rtlCol="0">
            <a:spAutoFit/>
          </a:bodyPr>
          <a:lstStyle/>
          <a:p>
            <a:pPr marL="285750" indent="-285750" algn="just">
              <a:buFont typeface="Wingdings" pitchFamily="2" charset="2"/>
              <a:buChar char="q"/>
            </a:pPr>
            <a:r>
              <a:rPr lang="en-US" sz="1600" dirty="0"/>
              <a:t>Verb: </a:t>
            </a:r>
            <a:r>
              <a:rPr lang="mk-MK" sz="1600" dirty="0"/>
              <a:t>Кажува за кој </a:t>
            </a:r>
            <a:r>
              <a:rPr lang="en-US" sz="1600" dirty="0"/>
              <a:t>HTTP </a:t>
            </a:r>
            <a:r>
              <a:rPr lang="mk-MK" sz="1600" dirty="0"/>
              <a:t>метод станува збор (</a:t>
            </a:r>
            <a:r>
              <a:rPr lang="en-US" sz="1600" dirty="0"/>
              <a:t>GET, POST, DELETE, PUT)</a:t>
            </a:r>
          </a:p>
          <a:p>
            <a:pPr marL="285750" indent="-285750" algn="just">
              <a:buFont typeface="Wingdings" pitchFamily="2" charset="2"/>
              <a:buChar char="q"/>
            </a:pPr>
            <a:r>
              <a:rPr lang="en-US" sz="1600" dirty="0"/>
              <a:t>URI: Uniform Resource </a:t>
            </a:r>
            <a:r>
              <a:rPr lang="en-US" sz="1600" dirty="0" err="1"/>
              <a:t>Identifer</a:t>
            </a:r>
            <a:r>
              <a:rPr lang="en-US" sz="1600" dirty="0"/>
              <a:t> (URI) </a:t>
            </a:r>
            <a:r>
              <a:rPr lang="mk-MK" sz="1600" dirty="0"/>
              <a:t>патека</a:t>
            </a:r>
          </a:p>
          <a:p>
            <a:pPr marL="285750" indent="-285750" algn="just">
              <a:buFont typeface="Wingdings" pitchFamily="2" charset="2"/>
              <a:buChar char="q"/>
            </a:pPr>
            <a:r>
              <a:rPr lang="en-US" sz="1600" dirty="0"/>
              <a:t>HTTP version: </a:t>
            </a:r>
            <a:r>
              <a:rPr lang="mk-MK" sz="1600" dirty="0"/>
              <a:t>верзија - “</a:t>
            </a:r>
            <a:r>
              <a:rPr lang="en-US" sz="1600" dirty="0"/>
              <a:t>HTTP v1.1”.</a:t>
            </a:r>
          </a:p>
          <a:p>
            <a:pPr marL="285750" indent="-285750" algn="just">
              <a:buFont typeface="Wingdings" pitchFamily="2" charset="2"/>
              <a:buChar char="q"/>
            </a:pPr>
            <a:r>
              <a:rPr lang="ru-RU" sz="1600" dirty="0"/>
              <a:t>Request header: Содржи метадата (прегледувач, верзија на прегледувач, дополнителни информации за барањето)</a:t>
            </a:r>
          </a:p>
          <a:p>
            <a:pPr marL="285750" indent="-285750" algn="just">
              <a:buFont typeface="Wingdings" pitchFamily="2" charset="2"/>
              <a:buChar char="q"/>
            </a:pPr>
            <a:r>
              <a:rPr lang="en-US" sz="1600" dirty="0"/>
              <a:t>Request body: </a:t>
            </a:r>
            <a:r>
              <a:rPr lang="mk-MK" sz="1600" dirty="0"/>
              <a:t>порака што се </a:t>
            </a:r>
            <a:r>
              <a:rPr lang="mk-MK" sz="1600" dirty="0" smtClean="0"/>
              <a:t>праќа</a:t>
            </a:r>
            <a:endParaRPr lang="mk-MK"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981200"/>
            <a:ext cx="394061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400388498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6965245" cy="706417"/>
          </a:xfrm>
        </p:spPr>
        <p:txBody>
          <a:bodyPr>
            <a:normAutofit/>
          </a:bodyPr>
          <a:lstStyle/>
          <a:p>
            <a:pPr algn="l"/>
            <a:r>
              <a:rPr lang="en-US" sz="3200" b="1" dirty="0"/>
              <a:t>HTTP </a:t>
            </a:r>
            <a:r>
              <a:rPr lang="mk-MK" sz="3200" b="1" dirty="0"/>
              <a:t>одговор</a:t>
            </a:r>
            <a:endParaRPr lang="mk-MK" sz="3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766889"/>
            <a:ext cx="4172441"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1785177"/>
            <a:ext cx="3048000" cy="3539430"/>
          </a:xfrm>
          <a:prstGeom prst="rect">
            <a:avLst/>
          </a:prstGeom>
          <a:noFill/>
        </p:spPr>
        <p:txBody>
          <a:bodyPr wrap="square" rtlCol="0">
            <a:spAutoFit/>
          </a:bodyPr>
          <a:lstStyle/>
          <a:p>
            <a:pPr marL="285750" indent="-285750" algn="just">
              <a:buFont typeface="Wingdings" pitchFamily="2" charset="2"/>
              <a:buChar char="q"/>
            </a:pPr>
            <a:r>
              <a:rPr lang="en-US" sz="1600" dirty="0"/>
              <a:t>Status/response code: </a:t>
            </a:r>
            <a:r>
              <a:rPr lang="mk-MK" sz="1600" dirty="0"/>
              <a:t>Кажува дали е добиен бараниот ресурс. </a:t>
            </a:r>
            <a:r>
              <a:rPr lang="en-US" sz="1600" dirty="0"/>
              <a:t>E.g. 404 </a:t>
            </a:r>
            <a:r>
              <a:rPr lang="mk-MK" sz="1600" dirty="0"/>
              <a:t>значи дека ресурсот не е пронајден, додека 200 значи дека е пронајден</a:t>
            </a:r>
          </a:p>
          <a:p>
            <a:pPr marL="285750" indent="-285750" algn="just">
              <a:buFont typeface="Wingdings" pitchFamily="2" charset="2"/>
              <a:buChar char="q"/>
            </a:pPr>
            <a:r>
              <a:rPr lang="en-US" sz="1600" dirty="0"/>
              <a:t>HTTP version: </a:t>
            </a:r>
            <a:r>
              <a:rPr lang="mk-MK" sz="1600" dirty="0"/>
              <a:t>верзија “</a:t>
            </a:r>
            <a:r>
              <a:rPr lang="en-US" sz="1600" dirty="0"/>
              <a:t>HTTP v1.1”.</a:t>
            </a:r>
          </a:p>
          <a:p>
            <a:pPr marL="285750" indent="-285750" algn="just">
              <a:buFont typeface="Wingdings" pitchFamily="2" charset="2"/>
              <a:buChar char="q"/>
            </a:pPr>
            <a:r>
              <a:rPr lang="ru-RU" sz="1600" dirty="0"/>
              <a:t>Response header: Содржи метадата како должина на содржина, тип, тип на сервер и слично</a:t>
            </a:r>
          </a:p>
          <a:p>
            <a:pPr marL="285750" indent="-285750" algn="just">
              <a:buFont typeface="Wingdings" pitchFamily="2" charset="2"/>
              <a:buChar char="q"/>
            </a:pPr>
            <a:r>
              <a:rPr lang="en-US" sz="1600" dirty="0"/>
              <a:t>Response body: </a:t>
            </a:r>
            <a:r>
              <a:rPr lang="mk-MK" sz="1600" dirty="0"/>
              <a:t>Ресурс</a:t>
            </a:r>
          </a:p>
          <a:p>
            <a:pPr marL="285750" indent="-285750" algn="just">
              <a:buFont typeface="Wingdings" pitchFamily="2" charset="2"/>
              <a:buChar char="q"/>
            </a:pPr>
            <a:endParaRPr lang="en-US" sz="1600" dirty="0"/>
          </a:p>
        </p:txBody>
      </p:sp>
      <p:sp>
        <p:nvSpPr>
          <p:cNvPr id="6" name="TextBox 5"/>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156101574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85666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30234977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06418"/>
          </a:xfrm>
        </p:spPr>
        <p:txBody>
          <a:bodyPr>
            <a:normAutofit/>
          </a:bodyPr>
          <a:lstStyle/>
          <a:p>
            <a:pPr algn="l"/>
            <a:r>
              <a:rPr lang="en-US" sz="3200" b="1" dirty="0"/>
              <a:t>HTTP </a:t>
            </a:r>
            <a:r>
              <a:rPr lang="mk-MK" sz="3200" b="1" dirty="0" smtClean="0"/>
              <a:t>методи</a:t>
            </a:r>
            <a:endParaRPr lang="en-US" sz="3200" dirty="0"/>
          </a:p>
        </p:txBody>
      </p:sp>
      <p:sp>
        <p:nvSpPr>
          <p:cNvPr id="4" name="TextBox 3"/>
          <p:cNvSpPr txBox="1"/>
          <p:nvPr/>
        </p:nvSpPr>
        <p:spPr>
          <a:xfrm>
            <a:off x="941832" y="1706880"/>
            <a:ext cx="7391400" cy="3170099"/>
          </a:xfrm>
          <a:prstGeom prst="rect">
            <a:avLst/>
          </a:prstGeom>
          <a:noFill/>
        </p:spPr>
        <p:txBody>
          <a:bodyPr wrap="square" rtlCol="0">
            <a:spAutoFit/>
          </a:bodyPr>
          <a:lstStyle/>
          <a:p>
            <a:pPr marL="285750" indent="-285750" algn="just">
              <a:lnSpc>
                <a:spcPct val="200000"/>
              </a:lnSpc>
              <a:buFont typeface="Wingdings" pitchFamily="2" charset="2"/>
              <a:buChar char="q"/>
            </a:pPr>
            <a:r>
              <a:rPr lang="ru-RU" sz="2000" dirty="0"/>
              <a:t>GET - Се користи за повлекување на ресурси</a:t>
            </a:r>
          </a:p>
          <a:p>
            <a:pPr marL="285750" indent="-285750" algn="just">
              <a:lnSpc>
                <a:spcPct val="200000"/>
              </a:lnSpc>
              <a:buFont typeface="Wingdings" pitchFamily="2" charset="2"/>
              <a:buChar char="q"/>
            </a:pPr>
            <a:r>
              <a:rPr lang="ru-RU" sz="2000" dirty="0"/>
              <a:t>POST - Се користи за креирање на нов ресурс</a:t>
            </a:r>
          </a:p>
          <a:p>
            <a:pPr marL="285750" indent="-285750" algn="just">
              <a:lnSpc>
                <a:spcPct val="200000"/>
              </a:lnSpc>
              <a:buFont typeface="Wingdings" pitchFamily="2" charset="2"/>
              <a:buChar char="q"/>
            </a:pPr>
            <a:r>
              <a:rPr lang="ru-RU" sz="2000" dirty="0"/>
              <a:t>PUT - Се користи за изменување на веќе постоечки ресурс или доколку истиот не постои креира нов ресурс</a:t>
            </a:r>
          </a:p>
          <a:p>
            <a:pPr marL="285750" indent="-285750" algn="just">
              <a:lnSpc>
                <a:spcPct val="200000"/>
              </a:lnSpc>
              <a:buFont typeface="Wingdings" pitchFamily="2" charset="2"/>
              <a:buChar char="q"/>
            </a:pPr>
            <a:r>
              <a:rPr lang="ru-RU" sz="2000" dirty="0"/>
              <a:t>DELETE - Се користи за бришење на </a:t>
            </a:r>
            <a:r>
              <a:rPr lang="ru-RU" sz="2000" dirty="0" smtClean="0"/>
              <a:t>ресурс</a:t>
            </a:r>
            <a:endParaRPr lang="ru-RU" sz="2000" dirty="0"/>
          </a:p>
        </p:txBody>
      </p:sp>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312504596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28928"/>
            <a:ext cx="8927439" cy="472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336330273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06418"/>
          </a:xfrm>
        </p:spPr>
        <p:txBody>
          <a:bodyPr>
            <a:normAutofit/>
          </a:bodyPr>
          <a:lstStyle/>
          <a:p>
            <a:pPr algn="l"/>
            <a:r>
              <a:rPr lang="en-US" sz="3200" b="1" dirty="0" smtClean="0"/>
              <a:t>JSON</a:t>
            </a:r>
            <a:endParaRPr lang="en-US" sz="3200" dirty="0"/>
          </a:p>
        </p:txBody>
      </p:sp>
      <p:sp>
        <p:nvSpPr>
          <p:cNvPr id="4" name="TextBox 3"/>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
        <p:nvSpPr>
          <p:cNvPr id="5" name="TextBox 4"/>
          <p:cNvSpPr txBox="1"/>
          <p:nvPr/>
        </p:nvSpPr>
        <p:spPr>
          <a:xfrm>
            <a:off x="914400" y="1447800"/>
            <a:ext cx="7315200" cy="1200329"/>
          </a:xfrm>
          <a:prstGeom prst="rect">
            <a:avLst/>
          </a:prstGeom>
          <a:noFill/>
        </p:spPr>
        <p:txBody>
          <a:bodyPr wrap="square" rtlCol="0">
            <a:spAutoFit/>
          </a:bodyPr>
          <a:lstStyle/>
          <a:p>
            <a:pPr algn="just"/>
            <a:r>
              <a:rPr lang="en-US" dirty="0"/>
              <a:t>JSON (JavaScript Object Notation) </a:t>
            </a:r>
            <a:r>
              <a:rPr lang="mk-MK" dirty="0"/>
              <a:t>е формат кој ги дефинира податоците кои се праќаат од/до некое </a:t>
            </a:r>
            <a:r>
              <a:rPr lang="en-US" dirty="0"/>
              <a:t>REST API. </a:t>
            </a:r>
          </a:p>
          <a:p>
            <a:pPr algn="just"/>
            <a:r>
              <a:rPr lang="ru-RU" dirty="0"/>
              <a:t>JSON објектот изгледа како JavaScript објект и се составен од парови име/вредност</a:t>
            </a:r>
            <a:r>
              <a:rPr lang="ru-RU" dirty="0" smtClean="0"/>
              <a:t>.</a:t>
            </a:r>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23745"/>
            <a:ext cx="5666538" cy="3517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8370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mk-MK" b="1" dirty="0"/>
              <a:t>Тамара Митевска</a:t>
            </a:r>
            <a:r>
              <a:rPr lang="mk-MK" dirty="0"/>
              <a:t/>
            </a:r>
            <a:br>
              <a:rPr lang="mk-MK" dirty="0"/>
            </a:b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415" y="2209800"/>
            <a:ext cx="2544763"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0" y="2251074"/>
            <a:ext cx="4495800" cy="2462213"/>
          </a:xfrm>
          <a:prstGeom prst="rect">
            <a:avLst/>
          </a:prstGeom>
          <a:noFill/>
        </p:spPr>
        <p:txBody>
          <a:bodyPr wrap="square" rtlCol="0">
            <a:spAutoFit/>
          </a:bodyPr>
          <a:lstStyle/>
          <a:p>
            <a:pPr marL="285750" indent="-285750">
              <a:buFont typeface="Wingdings" pitchFamily="2" charset="2"/>
              <a:buChar char="v"/>
            </a:pPr>
            <a:r>
              <a:rPr lang="en-US" sz="2200" dirty="0"/>
              <a:t>E-mail: </a:t>
            </a:r>
            <a:endParaRPr lang="mk-MK" sz="2200" dirty="0"/>
          </a:p>
          <a:p>
            <a:pPr lvl="1"/>
            <a:r>
              <a:rPr lang="en-US" sz="2200" dirty="0" smtClean="0"/>
              <a:t>tamara_mitevska@hotmail.com</a:t>
            </a:r>
            <a:endParaRPr lang="en-US" sz="2200" dirty="0"/>
          </a:p>
          <a:p>
            <a:pPr marL="285750" indent="-285750">
              <a:buFont typeface="Wingdings" pitchFamily="2" charset="2"/>
              <a:buChar char="v"/>
            </a:pPr>
            <a:r>
              <a:rPr lang="en-US" sz="2200" dirty="0"/>
              <a:t>LinkedIn: </a:t>
            </a:r>
            <a:r>
              <a:rPr lang="mk-MK" sz="2200" dirty="0"/>
              <a:t> </a:t>
            </a:r>
            <a:r>
              <a:rPr lang="mk-MK" sz="2200" dirty="0" smtClean="0"/>
              <a:t>    </a:t>
            </a:r>
          </a:p>
          <a:p>
            <a:pPr lvl="1"/>
            <a:r>
              <a:rPr lang="en-US" sz="2200" dirty="0" smtClean="0"/>
              <a:t>https</a:t>
            </a:r>
            <a:r>
              <a:rPr lang="en-US" sz="2200" dirty="0"/>
              <a:t>://www.linkedin.com/in/tamara-mitevska-988737197/</a:t>
            </a:r>
          </a:p>
          <a:p>
            <a:pPr marL="285750" indent="-285750">
              <a:buFont typeface="Wingdings" pitchFamily="2" charset="2"/>
              <a:buChar char="v"/>
            </a:pPr>
            <a:r>
              <a:rPr lang="en-US" sz="2200" dirty="0" err="1"/>
              <a:t>Github</a:t>
            </a:r>
            <a:r>
              <a:rPr lang="en-US" sz="2200" dirty="0"/>
              <a:t>: </a:t>
            </a:r>
            <a:endParaRPr lang="mk-MK" sz="2200" dirty="0" smtClean="0"/>
          </a:p>
          <a:p>
            <a:pPr lvl="1"/>
            <a:r>
              <a:rPr lang="en-US" sz="2200" dirty="0" smtClean="0"/>
              <a:t>https</a:t>
            </a:r>
            <a:r>
              <a:rPr lang="en-US" sz="2200" dirty="0"/>
              <a:t>://</a:t>
            </a:r>
            <a:r>
              <a:rPr lang="en-US" sz="2200" dirty="0" smtClean="0"/>
              <a:t>github.com/TMitevska</a:t>
            </a:r>
            <a:endParaRPr lang="en-US" sz="22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1" y="6172200"/>
            <a:ext cx="1959517" cy="60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69282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7210777" cy="858818"/>
          </a:xfrm>
        </p:spPr>
        <p:txBody>
          <a:bodyPr>
            <a:normAutofit fontScale="90000"/>
          </a:bodyPr>
          <a:lstStyle/>
          <a:p>
            <a:r>
              <a:rPr lang="mk-MK" b="1" dirty="0"/>
              <a:t>Далечинско пристапување</a:t>
            </a:r>
            <a:r>
              <a:rPr lang="mk-MK" dirty="0"/>
              <a:t/>
            </a:r>
            <a:br>
              <a:rPr lang="mk-MK" dirty="0"/>
            </a:b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257" y="1295400"/>
            <a:ext cx="7089775"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248186179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066800"/>
            <a:ext cx="7315200" cy="4431983"/>
          </a:xfrm>
          <a:prstGeom prst="rect">
            <a:avLst/>
          </a:prstGeom>
          <a:noFill/>
        </p:spPr>
        <p:txBody>
          <a:bodyPr wrap="square" rtlCol="0">
            <a:spAutoFit/>
          </a:bodyPr>
          <a:lstStyle/>
          <a:p>
            <a:pPr algn="just"/>
            <a:r>
              <a:rPr lang="ru-RU" sz="2400" dirty="0" smtClean="0"/>
              <a:t>Понекогаш </a:t>
            </a:r>
            <a:r>
              <a:rPr lang="ru-RU" sz="2400" dirty="0"/>
              <a:t>треба да пристапите до Raspberry Pi без да го поврзете со монитор. Можеби Raspberry Pi е вграден во нешто како робот, или можеби ќе сакате да прегледате некои информации од него од друго место или пак можеби едноставно немате резервен монитор. </a:t>
            </a:r>
            <a:endParaRPr lang="en-US" sz="2400" dirty="0" smtClean="0"/>
          </a:p>
          <a:p>
            <a:pPr algn="just"/>
            <a:endParaRPr lang="ru-RU" sz="2400" dirty="0"/>
          </a:p>
          <a:p>
            <a:pPr algn="just"/>
            <a:r>
              <a:rPr lang="ru-RU" sz="2400" dirty="0" smtClean="0"/>
              <a:t>Постојат </a:t>
            </a:r>
            <a:r>
              <a:rPr lang="ru-RU" sz="2400" dirty="0"/>
              <a:t>повеќе начини за далечинско пристапување и тоа:</a:t>
            </a:r>
          </a:p>
          <a:p>
            <a:pPr marL="285750" indent="-285750" algn="just">
              <a:buFont typeface="Wingdings" pitchFamily="2" charset="2"/>
              <a:buChar char="q"/>
            </a:pPr>
            <a:r>
              <a:rPr lang="en-US" sz="2400" b="1" dirty="0"/>
              <a:t>SSH</a:t>
            </a:r>
            <a:endParaRPr lang="en-US" sz="2400" dirty="0"/>
          </a:p>
          <a:p>
            <a:pPr marL="285750" indent="-285750" algn="just">
              <a:buFont typeface="Wingdings" pitchFamily="2" charset="2"/>
              <a:buChar char="q"/>
            </a:pPr>
            <a:r>
              <a:rPr lang="en-US" sz="2400" b="1" dirty="0"/>
              <a:t>Putty</a:t>
            </a:r>
            <a:endParaRPr lang="en-US" sz="2400" dirty="0"/>
          </a:p>
          <a:p>
            <a:pPr marL="285750" indent="-285750" algn="just">
              <a:buFont typeface="Wingdings" pitchFamily="2" charset="2"/>
              <a:buChar char="q"/>
            </a:pPr>
            <a:r>
              <a:rPr lang="en-US" sz="2400" b="1" dirty="0" err="1"/>
              <a:t>TightVNC</a:t>
            </a:r>
            <a:endParaRPr lang="en-US" sz="2400" dirty="0"/>
          </a:p>
          <a:p>
            <a:endParaRPr lang="en-US" dirty="0"/>
          </a:p>
        </p:txBody>
      </p:sp>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3055308797"/>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858818"/>
          </a:xfrm>
        </p:spPr>
        <p:txBody>
          <a:bodyPr>
            <a:normAutofit/>
          </a:bodyPr>
          <a:lstStyle/>
          <a:p>
            <a:r>
              <a:rPr lang="en-US" b="1" dirty="0" smtClean="0"/>
              <a:t>Putty</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5518150" cy="448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20437983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06418"/>
          </a:xfrm>
        </p:spPr>
        <p:txBody>
          <a:bodyPr>
            <a:normAutofit fontScale="90000"/>
          </a:bodyPr>
          <a:lstStyle/>
          <a:p>
            <a:r>
              <a:rPr lang="en-US" b="1" dirty="0" smtClean="0"/>
              <a:t>SSH</a:t>
            </a:r>
            <a:endParaRPr lang="en-US" dirty="0"/>
          </a:p>
        </p:txBody>
      </p:sp>
      <p:sp>
        <p:nvSpPr>
          <p:cNvPr id="4" name="TextBox 3"/>
          <p:cNvSpPr txBox="1"/>
          <p:nvPr/>
        </p:nvSpPr>
        <p:spPr>
          <a:xfrm>
            <a:off x="1066800" y="1524000"/>
            <a:ext cx="7162800" cy="4524315"/>
          </a:xfrm>
          <a:prstGeom prst="rect">
            <a:avLst/>
          </a:prstGeom>
          <a:noFill/>
        </p:spPr>
        <p:txBody>
          <a:bodyPr wrap="square" rtlCol="0">
            <a:spAutoFit/>
          </a:bodyPr>
          <a:lstStyle/>
          <a:p>
            <a:pPr algn="just"/>
            <a:r>
              <a:rPr lang="ru-RU" dirty="0" smtClean="0"/>
              <a:t>SSH </a:t>
            </a:r>
            <a:r>
              <a:rPr lang="ru-RU" dirty="0"/>
              <a:t>(„Secure Shell“) е шифрирана технологија за вмрежување која ви овозможува да управувате со компјутерите од командната линија преку мрежа.</a:t>
            </a:r>
          </a:p>
          <a:p>
            <a:pPr algn="just"/>
            <a:r>
              <a:rPr lang="ru-RU" dirty="0" smtClean="0"/>
              <a:t>SSH </a:t>
            </a:r>
            <a:r>
              <a:rPr lang="ru-RU" dirty="0"/>
              <a:t>е корисен ако сакате брзо да се поврзете со Raspberry Pi од конзола на друг компјутер. Исто така е идеален за лесни дистрибутивни инсталации кои немаат графички интерфејси и проекти кои немаат екран (како што се роботи). Особено е корисно кога креирате проекти на Интернет на нештата (IoT), бидејќи тие можат да бидат вградени во друг хардвер.</a:t>
            </a:r>
          </a:p>
          <a:p>
            <a:pPr algn="just"/>
            <a:r>
              <a:rPr lang="ru-RU" dirty="0" smtClean="0"/>
              <a:t>Linux </a:t>
            </a:r>
            <a:r>
              <a:rPr lang="ru-RU" dirty="0"/>
              <a:t>и macOS поддржуваат SSH и нема потреба од активација пред негово користење.</a:t>
            </a:r>
          </a:p>
          <a:p>
            <a:pPr algn="just"/>
            <a:r>
              <a:rPr lang="ru-RU" dirty="0" smtClean="0"/>
              <a:t>Windows </a:t>
            </a:r>
            <a:r>
              <a:rPr lang="ru-RU" dirty="0"/>
              <a:t>поддржува SSH, но треба претходно да се активира. Кликнете на:</a:t>
            </a:r>
          </a:p>
          <a:p>
            <a:pPr algn="just"/>
            <a:r>
              <a:rPr lang="en-US" b="1" dirty="0"/>
              <a:t>Search--&gt;Manage Optional Features--&gt;Add a feature--&gt;Open SSH Client (Beta)</a:t>
            </a:r>
            <a:endParaRPr lang="en-US" dirty="0"/>
          </a:p>
          <a:p>
            <a:pPr algn="just"/>
            <a:endParaRPr lang="en-US" dirty="0"/>
          </a:p>
        </p:txBody>
      </p:sp>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12134757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935018"/>
          </a:xfrm>
        </p:spPr>
        <p:txBody>
          <a:bodyPr>
            <a:noAutofit/>
          </a:bodyPr>
          <a:lstStyle/>
          <a:p>
            <a:r>
              <a:rPr lang="ru-RU" sz="3200" b="1" dirty="0"/>
              <a:t>Активирање на SSH на </a:t>
            </a:r>
            <a:r>
              <a:rPr lang="ru-RU" sz="3200" b="1" dirty="0" smtClean="0"/>
              <a:t>Raspbian</a:t>
            </a:r>
            <a:endParaRPr lang="en-US" sz="3200" dirty="0"/>
          </a:p>
        </p:txBody>
      </p:sp>
      <p:sp>
        <p:nvSpPr>
          <p:cNvPr id="4" name="TextBox 3"/>
          <p:cNvSpPr txBox="1"/>
          <p:nvPr/>
        </p:nvSpPr>
        <p:spPr>
          <a:xfrm>
            <a:off x="762000" y="1600200"/>
            <a:ext cx="7620000" cy="4308872"/>
          </a:xfrm>
          <a:prstGeom prst="rect">
            <a:avLst/>
          </a:prstGeom>
          <a:noFill/>
        </p:spPr>
        <p:txBody>
          <a:bodyPr wrap="square" rtlCol="0">
            <a:spAutoFit/>
          </a:bodyPr>
          <a:lstStyle/>
          <a:p>
            <a:pPr algn="just"/>
            <a:r>
              <a:rPr lang="ru-RU" dirty="0"/>
              <a:t>Од безбедносни причини, Secure Shell не е вклучен стандардно во Raspbian. </a:t>
            </a:r>
          </a:p>
          <a:p>
            <a:pPr algn="just"/>
            <a:r>
              <a:rPr lang="ru-RU" dirty="0"/>
              <a:t>На вашиот Raspberry Pi, изберете:</a:t>
            </a:r>
          </a:p>
          <a:p>
            <a:pPr algn="ctr"/>
            <a:r>
              <a:rPr lang="en-US" sz="1600" b="1" i="1" dirty="0"/>
              <a:t>Menu &gt; Preferences &gt; Raspberry Pi Configuration &gt; Interfaces &gt; Enable SSH</a:t>
            </a:r>
            <a:endParaRPr lang="en-US" sz="1600" dirty="0"/>
          </a:p>
          <a:p>
            <a:pPr algn="just"/>
            <a:r>
              <a:rPr lang="mk-MK" dirty="0"/>
              <a:t>или</a:t>
            </a:r>
          </a:p>
          <a:p>
            <a:pPr lvl="1"/>
            <a:r>
              <a:rPr lang="en-US" sz="1600" b="1" i="1" dirty="0" err="1"/>
              <a:t>sudo</a:t>
            </a:r>
            <a:r>
              <a:rPr lang="en-US" sz="1600" b="1" i="1" dirty="0"/>
              <a:t> </a:t>
            </a:r>
            <a:r>
              <a:rPr lang="en-US" sz="1600" b="1" i="1" dirty="0" err="1"/>
              <a:t>systemctl</a:t>
            </a:r>
            <a:r>
              <a:rPr lang="en-US" sz="1600" b="1" i="1" dirty="0"/>
              <a:t> enable </a:t>
            </a:r>
            <a:r>
              <a:rPr lang="en-US" sz="1600" b="1" i="1" dirty="0" err="1"/>
              <a:t>ssh</a:t>
            </a:r>
            <a:endParaRPr lang="en-US" sz="1600" dirty="0"/>
          </a:p>
          <a:p>
            <a:pPr lvl="1"/>
            <a:r>
              <a:rPr lang="en-US" sz="1600" b="1" i="1" dirty="0" err="1"/>
              <a:t>sudo</a:t>
            </a:r>
            <a:r>
              <a:rPr lang="en-US" sz="1600" b="1" i="1" dirty="0"/>
              <a:t> </a:t>
            </a:r>
            <a:r>
              <a:rPr lang="en-US" sz="1600" b="1" i="1" dirty="0" err="1"/>
              <a:t>systemctl</a:t>
            </a:r>
            <a:r>
              <a:rPr lang="en-US" sz="1600" b="1" i="1" dirty="0"/>
              <a:t> start </a:t>
            </a:r>
            <a:r>
              <a:rPr lang="en-US" sz="1600" b="1" i="1" dirty="0" err="1"/>
              <a:t>ssh</a:t>
            </a:r>
            <a:endParaRPr lang="en-US" sz="1600" dirty="0"/>
          </a:p>
          <a:p>
            <a:pPr algn="just"/>
            <a:endParaRPr lang="en-US" dirty="0"/>
          </a:p>
          <a:p>
            <a:pPr algn="just"/>
            <a:r>
              <a:rPr lang="ru-RU" dirty="0" smtClean="0"/>
              <a:t>За </a:t>
            </a:r>
            <a:r>
              <a:rPr lang="ru-RU" dirty="0"/>
              <a:t>поврзување на Raspberry Pi во мрежа потребно е негово поврзување на интернет преку wireless LAN или преку Ethernet кабел. За да се дознае IP адреса потребно е во конзола да се напише следнава команда:</a:t>
            </a:r>
            <a:endParaRPr lang="ru-RU" sz="1600" dirty="0"/>
          </a:p>
          <a:p>
            <a:pPr lvl="1" algn="just"/>
            <a:r>
              <a:rPr lang="en-US" sz="1600" b="1" i="1" dirty="0"/>
              <a:t>ping </a:t>
            </a:r>
            <a:r>
              <a:rPr lang="en-US" sz="1600" b="1" i="1" dirty="0" err="1"/>
              <a:t>raspberrypi.local</a:t>
            </a:r>
            <a:endParaRPr lang="en-US" sz="1600" dirty="0"/>
          </a:p>
          <a:p>
            <a:pPr lvl="1" algn="just"/>
            <a:r>
              <a:rPr lang="en-US" sz="1600" b="1" i="1" dirty="0"/>
              <a:t>192.168.0.41</a:t>
            </a:r>
            <a:endParaRPr lang="en-US" sz="1600" dirty="0"/>
          </a:p>
          <a:p>
            <a:pPr algn="just"/>
            <a:r>
              <a:rPr lang="ru-RU" dirty="0" smtClean="0"/>
              <a:t>За </a:t>
            </a:r>
            <a:r>
              <a:rPr lang="ru-RU" dirty="0"/>
              <a:t>далечинско пристапување до Raspberry Pi потребно е од локален компјутер да се внесе следнава комада:</a:t>
            </a:r>
            <a:endParaRPr lang="ru-RU" sz="1600" dirty="0"/>
          </a:p>
          <a:p>
            <a:pPr lvl="1" algn="just"/>
            <a:r>
              <a:rPr lang="en-US" sz="1600" b="1" i="1" dirty="0" err="1"/>
              <a:t>ssh</a:t>
            </a:r>
            <a:r>
              <a:rPr lang="en-US" sz="1600" b="1" i="1" dirty="0"/>
              <a:t> pi@[IP]</a:t>
            </a:r>
            <a:endParaRPr lang="en-US" sz="1600" dirty="0"/>
          </a:p>
          <a:p>
            <a:pPr lvl="1" algn="just"/>
            <a:r>
              <a:rPr lang="en-US" sz="1600" b="1" i="1" dirty="0" err="1"/>
              <a:t>ssh</a:t>
            </a:r>
            <a:r>
              <a:rPr lang="en-US" sz="1600" b="1" i="1" dirty="0"/>
              <a:t> </a:t>
            </a:r>
            <a:r>
              <a:rPr lang="en-US" sz="1600" b="1" i="1" dirty="0" smtClean="0"/>
              <a:t>pi@192.168.0.41</a:t>
            </a:r>
            <a:endParaRPr lang="en-US" sz="1600" dirty="0"/>
          </a:p>
        </p:txBody>
      </p:sp>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322756051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82618"/>
          </a:xfrm>
        </p:spPr>
        <p:txBody>
          <a:bodyPr>
            <a:normAutofit/>
          </a:bodyPr>
          <a:lstStyle/>
          <a:p>
            <a:r>
              <a:rPr lang="en-US" b="1" dirty="0" err="1" smtClean="0"/>
              <a:t>TightVNC</a:t>
            </a:r>
            <a:endParaRPr lang="en-US" dirty="0"/>
          </a:p>
        </p:txBody>
      </p:sp>
      <p:sp>
        <p:nvSpPr>
          <p:cNvPr id="4" name="TextBox 3"/>
          <p:cNvSpPr txBox="1"/>
          <p:nvPr/>
        </p:nvSpPr>
        <p:spPr>
          <a:xfrm>
            <a:off x="819912" y="1752600"/>
            <a:ext cx="3581400" cy="3693319"/>
          </a:xfrm>
          <a:prstGeom prst="rect">
            <a:avLst/>
          </a:prstGeom>
          <a:noFill/>
        </p:spPr>
        <p:txBody>
          <a:bodyPr wrap="square" rtlCol="0">
            <a:spAutoFit/>
          </a:bodyPr>
          <a:lstStyle/>
          <a:p>
            <a:pPr algn="just">
              <a:lnSpc>
                <a:spcPct val="150000"/>
              </a:lnSpc>
            </a:pPr>
            <a:r>
              <a:rPr lang="en-US" dirty="0"/>
              <a:t>Windows:</a:t>
            </a:r>
          </a:p>
          <a:p>
            <a:pPr algn="just">
              <a:lnSpc>
                <a:spcPct val="150000"/>
              </a:lnSpc>
            </a:pPr>
            <a:r>
              <a:rPr lang="en-US" b="1" i="1" dirty="0" smtClean="0"/>
              <a:t>https</a:t>
            </a:r>
            <a:r>
              <a:rPr lang="en-US" b="1" i="1" dirty="0"/>
              <a:t>://www.tightvnc.com/download.php</a:t>
            </a:r>
            <a:endParaRPr lang="en-US" i="1" dirty="0"/>
          </a:p>
          <a:p>
            <a:pPr algn="just">
              <a:lnSpc>
                <a:spcPct val="150000"/>
              </a:lnSpc>
            </a:pPr>
            <a:endParaRPr lang="en-US" dirty="0"/>
          </a:p>
          <a:p>
            <a:pPr algn="just">
              <a:lnSpc>
                <a:spcPct val="150000"/>
              </a:lnSpc>
            </a:pPr>
            <a:r>
              <a:rPr lang="en-US" dirty="0" smtClean="0"/>
              <a:t>Linux:</a:t>
            </a:r>
          </a:p>
          <a:p>
            <a:pPr algn="just">
              <a:lnSpc>
                <a:spcPct val="150000"/>
              </a:lnSpc>
            </a:pPr>
            <a:r>
              <a:rPr lang="en-US" b="1" i="1" dirty="0" err="1" smtClean="0"/>
              <a:t>sudo</a:t>
            </a:r>
            <a:r>
              <a:rPr lang="en-US" b="1" i="1" dirty="0" smtClean="0"/>
              <a:t> </a:t>
            </a:r>
            <a:r>
              <a:rPr lang="en-US" b="1" i="1" dirty="0"/>
              <a:t>apt-get </a:t>
            </a:r>
            <a:r>
              <a:rPr lang="en-US" b="1" i="1" dirty="0" smtClean="0"/>
              <a:t>update</a:t>
            </a:r>
            <a:endParaRPr lang="en-US" dirty="0" smtClean="0"/>
          </a:p>
          <a:p>
            <a:pPr algn="just">
              <a:lnSpc>
                <a:spcPct val="150000"/>
              </a:lnSpc>
            </a:pPr>
            <a:r>
              <a:rPr lang="en-US" b="1" i="1" dirty="0" err="1" smtClean="0"/>
              <a:t>sudo</a:t>
            </a:r>
            <a:r>
              <a:rPr lang="en-US" b="1" i="1" dirty="0" smtClean="0"/>
              <a:t> </a:t>
            </a:r>
            <a:r>
              <a:rPr lang="en-US" b="1" i="1" dirty="0"/>
              <a:t>apt-get install </a:t>
            </a:r>
            <a:r>
              <a:rPr lang="en-US" b="1" i="1" dirty="0" err="1" smtClean="0"/>
              <a:t>tightvncserver</a:t>
            </a:r>
            <a:endParaRPr lang="en-US" dirty="0" smtClean="0"/>
          </a:p>
          <a:p>
            <a:pPr algn="just">
              <a:lnSpc>
                <a:spcPct val="150000"/>
              </a:lnSpc>
            </a:pPr>
            <a:r>
              <a:rPr lang="en-US" b="1" i="1" dirty="0" err="1" smtClean="0"/>
              <a:t>vncserver</a:t>
            </a:r>
            <a:endParaRPr lang="en-US" dirty="0"/>
          </a:p>
          <a:p>
            <a:pPr algn="just"/>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4360" y="2057400"/>
            <a:ext cx="39179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268295011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
        <p:nvSpPr>
          <p:cNvPr id="5" name="Title 1"/>
          <p:cNvSpPr>
            <a:spLocks noGrp="1"/>
          </p:cNvSpPr>
          <p:nvPr>
            <p:ph type="title"/>
          </p:nvPr>
        </p:nvSpPr>
        <p:spPr>
          <a:xfrm>
            <a:off x="1066800" y="381000"/>
            <a:ext cx="6965245" cy="1202485"/>
          </a:xfrm>
        </p:spPr>
        <p:txBody>
          <a:bodyPr>
            <a:normAutofit/>
          </a:bodyPr>
          <a:lstStyle/>
          <a:p>
            <a:r>
              <a:rPr lang="mk-MK" sz="6000" b="1" i="1" dirty="0" smtClean="0"/>
              <a:t>Прашања?</a:t>
            </a:r>
            <a:endParaRPr lang="en-US" sz="6000" b="1" i="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7543800" cy="189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22000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a:t>Cодржина на втор дел од курс</a:t>
            </a:r>
            <a:r>
              <a:rPr lang="ru-RU" dirty="0"/>
              <a:t/>
            </a:r>
            <a:br>
              <a:rPr lang="ru-RU" dirty="0"/>
            </a:br>
            <a:endParaRPr lang="en-US" dirty="0"/>
          </a:p>
        </p:txBody>
      </p:sp>
      <p:sp>
        <p:nvSpPr>
          <p:cNvPr id="4" name="TextBox 3"/>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
        <p:nvSpPr>
          <p:cNvPr id="5" name="TextBox 4"/>
          <p:cNvSpPr txBox="1"/>
          <p:nvPr/>
        </p:nvSpPr>
        <p:spPr>
          <a:xfrm>
            <a:off x="1066800" y="1905000"/>
            <a:ext cx="7162800" cy="4062651"/>
          </a:xfrm>
          <a:prstGeom prst="rect">
            <a:avLst/>
          </a:prstGeom>
          <a:noFill/>
        </p:spPr>
        <p:txBody>
          <a:bodyPr wrap="square" rtlCol="0">
            <a:spAutoFit/>
          </a:bodyPr>
          <a:lstStyle/>
          <a:p>
            <a:r>
              <a:rPr lang="ru-RU" sz="2000" dirty="0"/>
              <a:t>1. Подигнување на сервер на локална околина</a:t>
            </a:r>
          </a:p>
          <a:p>
            <a:pPr marL="285750" indent="-285750">
              <a:buFont typeface="Wingdings" pitchFamily="2" charset="2"/>
              <a:buChar char="q"/>
            </a:pPr>
            <a:r>
              <a:rPr lang="mk-MK" sz="2000" dirty="0"/>
              <a:t>Запознавање со </a:t>
            </a:r>
            <a:r>
              <a:rPr lang="en-US" sz="2000" dirty="0" err="1"/>
              <a:t>NodeJS</a:t>
            </a:r>
            <a:endParaRPr lang="en-US" sz="2000" dirty="0"/>
          </a:p>
          <a:p>
            <a:pPr marL="285750" indent="-285750">
              <a:buFont typeface="Wingdings" pitchFamily="2" charset="2"/>
              <a:buChar char="q"/>
            </a:pPr>
            <a:r>
              <a:rPr lang="ru-RU" sz="2000" dirty="0"/>
              <a:t>Подигнување на сервер на работна околина</a:t>
            </a:r>
          </a:p>
          <a:p>
            <a:pPr marL="285750" indent="-285750">
              <a:buFont typeface="Wingdings" pitchFamily="2" charset="2"/>
              <a:buChar char="q"/>
            </a:pPr>
            <a:r>
              <a:rPr lang="mk-MK" sz="2000" dirty="0"/>
              <a:t>Далечинско пристапување</a:t>
            </a:r>
          </a:p>
          <a:p>
            <a:pPr marL="285750" indent="-285750">
              <a:buFont typeface="Wingdings" pitchFamily="2" charset="2"/>
              <a:buChar char="q"/>
            </a:pPr>
            <a:r>
              <a:rPr lang="mk-MK" sz="2000" dirty="0"/>
              <a:t>Практични примери</a:t>
            </a:r>
          </a:p>
          <a:p>
            <a:endParaRPr lang="en-US" sz="2000" dirty="0"/>
          </a:p>
          <a:p>
            <a:r>
              <a:rPr lang="mk-MK" sz="2000" dirty="0"/>
              <a:t>2</a:t>
            </a:r>
            <a:r>
              <a:rPr lang="mk-MK" sz="2000" dirty="0" smtClean="0"/>
              <a:t>.</a:t>
            </a:r>
            <a:r>
              <a:rPr lang="en-US" sz="2000" dirty="0" smtClean="0"/>
              <a:t> </a:t>
            </a:r>
            <a:r>
              <a:rPr lang="mk-MK" sz="2000" dirty="0" smtClean="0"/>
              <a:t>Работа </a:t>
            </a:r>
            <a:r>
              <a:rPr lang="mk-MK" sz="2000" dirty="0"/>
              <a:t>во облак</a:t>
            </a:r>
          </a:p>
          <a:p>
            <a:pPr marL="285750" indent="-285750">
              <a:buFont typeface="Wingdings" pitchFamily="2" charset="2"/>
              <a:buChar char="q"/>
            </a:pPr>
            <a:r>
              <a:rPr lang="mk-MK" sz="2000" dirty="0"/>
              <a:t>Вовед за облак</a:t>
            </a:r>
          </a:p>
          <a:p>
            <a:pPr marL="285750" indent="-285750">
              <a:buFont typeface="Wingdings" pitchFamily="2" charset="2"/>
              <a:buChar char="q"/>
            </a:pPr>
            <a:r>
              <a:rPr lang="ru-RU" sz="2000" dirty="0"/>
              <a:t>Запознавање со околината на неколку облаци</a:t>
            </a:r>
          </a:p>
          <a:p>
            <a:pPr marL="285750" indent="-285750">
              <a:buFont typeface="Wingdings" pitchFamily="2" charset="2"/>
              <a:buChar char="q"/>
            </a:pPr>
            <a:r>
              <a:rPr lang="ru-RU" sz="2000" dirty="0"/>
              <a:t>Вовед во бази со податоци, разлики помеѓу релациони и нерелациони бази</a:t>
            </a:r>
          </a:p>
          <a:p>
            <a:pPr marL="285750" indent="-285750">
              <a:buFont typeface="Wingdings" pitchFamily="2" charset="2"/>
              <a:buChar char="q"/>
            </a:pPr>
            <a:r>
              <a:rPr lang="mk-MK" sz="2000" dirty="0"/>
              <a:t>Практични примери</a:t>
            </a:r>
          </a:p>
          <a:p>
            <a:endParaRPr lang="en-US" dirty="0"/>
          </a:p>
        </p:txBody>
      </p:sp>
    </p:spTree>
    <p:extLst>
      <p:ext uri="{BB962C8B-B14F-4D97-AF65-F5344CB8AC3E}">
        <p14:creationId xmlns:p14="http://schemas.microsoft.com/office/powerpoint/2010/main" val="10053407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
        <p:nvSpPr>
          <p:cNvPr id="5" name="TextBox 4"/>
          <p:cNvSpPr txBox="1"/>
          <p:nvPr/>
        </p:nvSpPr>
        <p:spPr>
          <a:xfrm>
            <a:off x="1066800" y="1143000"/>
            <a:ext cx="7162800" cy="2554545"/>
          </a:xfrm>
          <a:prstGeom prst="rect">
            <a:avLst/>
          </a:prstGeom>
          <a:noFill/>
        </p:spPr>
        <p:txBody>
          <a:bodyPr wrap="square" rtlCol="0">
            <a:spAutoFit/>
          </a:bodyPr>
          <a:lstStyle/>
          <a:p>
            <a:pPr algn="just"/>
            <a:r>
              <a:rPr lang="ru-RU" sz="2000" dirty="0"/>
              <a:t>3.Синхронизација во реално време помеѓу Raspberry Pi и други апликации поврзани  на облак</a:t>
            </a:r>
          </a:p>
          <a:p>
            <a:pPr marL="342900" indent="-342900" algn="just">
              <a:buFont typeface="Wingdings" pitchFamily="2" charset="2"/>
              <a:buChar char="q"/>
            </a:pPr>
            <a:r>
              <a:rPr lang="mk-MK" sz="2000" dirty="0"/>
              <a:t>Работа со готови апликации</a:t>
            </a:r>
          </a:p>
          <a:p>
            <a:pPr marL="342900" indent="-342900" algn="just">
              <a:buFont typeface="Wingdings" pitchFamily="2" charset="2"/>
              <a:buChar char="q"/>
            </a:pPr>
            <a:r>
              <a:rPr lang="ru-RU" sz="2000" dirty="0"/>
              <a:t>Споделување на податоци помеѓу сите уреди вклучени на ист облак </a:t>
            </a:r>
          </a:p>
          <a:p>
            <a:pPr marL="342900" indent="-342900" algn="just">
              <a:buFont typeface="Wingdings" pitchFamily="2" charset="2"/>
              <a:buChar char="q"/>
            </a:pPr>
            <a:r>
              <a:rPr lang="ru-RU" sz="2000" dirty="0"/>
              <a:t>Градење на паметна соба или уред</a:t>
            </a:r>
          </a:p>
          <a:p>
            <a:pPr marL="342900" indent="-342900" algn="just">
              <a:buFont typeface="Wingdings" pitchFamily="2" charset="2"/>
              <a:buChar char="q"/>
            </a:pPr>
            <a:r>
              <a:rPr lang="mk-MK" sz="2000" dirty="0"/>
              <a:t>Практичен проект</a:t>
            </a:r>
          </a:p>
          <a:p>
            <a:pPr algn="just"/>
            <a:endParaRPr lang="en-US" sz="2000" dirty="0"/>
          </a:p>
        </p:txBody>
      </p:sp>
    </p:spTree>
    <p:extLst>
      <p:ext uri="{BB962C8B-B14F-4D97-AF65-F5344CB8AC3E}">
        <p14:creationId xmlns:p14="http://schemas.microsoft.com/office/powerpoint/2010/main" val="398972358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1011218"/>
          </a:xfrm>
        </p:spPr>
        <p:txBody>
          <a:bodyPr>
            <a:normAutofit/>
          </a:bodyPr>
          <a:lstStyle/>
          <a:p>
            <a:r>
              <a:rPr lang="mk-MK" b="1" dirty="0" smtClean="0"/>
              <a:t>Методологија</a:t>
            </a:r>
            <a:endParaRPr lang="en-US" dirty="0"/>
          </a:p>
        </p:txBody>
      </p:sp>
      <p:sp>
        <p:nvSpPr>
          <p:cNvPr id="4" name="TextBox 3"/>
          <p:cNvSpPr txBox="1"/>
          <p:nvPr/>
        </p:nvSpPr>
        <p:spPr>
          <a:xfrm>
            <a:off x="990600" y="1981200"/>
            <a:ext cx="7086600" cy="3477875"/>
          </a:xfrm>
          <a:prstGeom prst="rect">
            <a:avLst/>
          </a:prstGeom>
          <a:noFill/>
        </p:spPr>
        <p:txBody>
          <a:bodyPr wrap="square" rtlCol="0">
            <a:spAutoFit/>
          </a:bodyPr>
          <a:lstStyle/>
          <a:p>
            <a:r>
              <a:rPr lang="ru-RU" sz="2000" dirty="0"/>
              <a:t>1. 80% теорија - 20% вежби</a:t>
            </a:r>
          </a:p>
          <a:p>
            <a:endParaRPr lang="en-US" sz="2000" dirty="0"/>
          </a:p>
          <a:p>
            <a:r>
              <a:rPr lang="ru-RU" sz="2000" dirty="0"/>
              <a:t>2. Секоја презентација има вежби кои треба </a:t>
            </a:r>
          </a:p>
          <a:p>
            <a:r>
              <a:rPr lang="mk-MK" sz="2000" dirty="0"/>
              <a:t>сами да ги изработите</a:t>
            </a:r>
          </a:p>
          <a:p>
            <a:endParaRPr lang="en-US" sz="2000" dirty="0"/>
          </a:p>
          <a:p>
            <a:r>
              <a:rPr lang="mk-MK" sz="2000" dirty="0"/>
              <a:t>3. Презентации: </a:t>
            </a:r>
          </a:p>
          <a:p>
            <a:r>
              <a:rPr lang="en-US" sz="2000" dirty="0"/>
              <a:t>https://github.com/TMitevska/raspberryPiCourse</a:t>
            </a:r>
          </a:p>
          <a:p>
            <a:endParaRPr lang="en-US" sz="2000" dirty="0"/>
          </a:p>
          <a:p>
            <a:r>
              <a:rPr lang="mk-MK" sz="2000" dirty="0"/>
              <a:t>4. Решенија од вежби: </a:t>
            </a:r>
          </a:p>
          <a:p>
            <a:r>
              <a:rPr lang="en-US" sz="2000" dirty="0"/>
              <a:t>https://github.com/TMitevska/raspberryPiCourse</a:t>
            </a:r>
          </a:p>
          <a:p>
            <a:endParaRPr lang="en-US" sz="2000" dirty="0"/>
          </a:p>
        </p:txBody>
      </p:sp>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413747526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b="1" dirty="0"/>
              <a:t>Вовед во </a:t>
            </a:r>
            <a:r>
              <a:rPr lang="en-US" b="1" dirty="0" smtClean="0"/>
              <a:t>Node.js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09927"/>
            <a:ext cx="7089775"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228987744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858818"/>
          </a:xfrm>
        </p:spPr>
        <p:txBody>
          <a:bodyPr>
            <a:normAutofit/>
          </a:bodyPr>
          <a:lstStyle/>
          <a:p>
            <a:pPr algn="l"/>
            <a:r>
              <a:rPr lang="mk-MK" sz="3200" b="1" dirty="0"/>
              <a:t>Што е </a:t>
            </a:r>
            <a:r>
              <a:rPr lang="en-US" sz="3200" b="1" dirty="0"/>
              <a:t>Node.js</a:t>
            </a:r>
            <a:r>
              <a:rPr lang="en-US" sz="3200" b="1" dirty="0" smtClean="0"/>
              <a:t>?</a:t>
            </a:r>
            <a:endParaRPr lang="en-US" sz="3200" dirty="0"/>
          </a:p>
        </p:txBody>
      </p:sp>
      <p:sp>
        <p:nvSpPr>
          <p:cNvPr id="4" name="TextBox 3"/>
          <p:cNvSpPr txBox="1"/>
          <p:nvPr/>
        </p:nvSpPr>
        <p:spPr>
          <a:xfrm>
            <a:off x="990600" y="1752600"/>
            <a:ext cx="7162800" cy="4093428"/>
          </a:xfrm>
          <a:prstGeom prst="rect">
            <a:avLst/>
          </a:prstGeom>
          <a:noFill/>
        </p:spPr>
        <p:txBody>
          <a:bodyPr wrap="square" rtlCol="0">
            <a:spAutoFit/>
          </a:bodyPr>
          <a:lstStyle/>
          <a:p>
            <a:pPr marL="285750" indent="-285750" algn="just">
              <a:buFont typeface="Wingdings" pitchFamily="2" charset="2"/>
              <a:buChar char="q"/>
            </a:pPr>
            <a:r>
              <a:rPr lang="en-US" sz="2000" dirty="0" smtClean="0"/>
              <a:t>Node.js </a:t>
            </a:r>
            <a:r>
              <a:rPr lang="en-US" sz="2000" dirty="0"/>
              <a:t>e </a:t>
            </a:r>
            <a:r>
              <a:rPr lang="mk-MK" sz="2000" dirty="0"/>
              <a:t>една од најкористените платформи за преведување на </a:t>
            </a:r>
            <a:r>
              <a:rPr lang="en-US" sz="2000" dirty="0"/>
              <a:t>JavaScript </a:t>
            </a:r>
            <a:r>
              <a:rPr lang="mk-MK" sz="2000" dirty="0"/>
              <a:t>код во машински код разбирлив за секој компјутер. Базиран на </a:t>
            </a:r>
            <a:r>
              <a:rPr lang="en-US" sz="2000" dirty="0"/>
              <a:t>V8 JavaScript </a:t>
            </a:r>
            <a:r>
              <a:rPr lang="mk-MK" sz="2000" dirty="0"/>
              <a:t>механизмот користен во </a:t>
            </a:r>
            <a:r>
              <a:rPr lang="en-US" sz="2000" dirty="0"/>
              <a:t>Google Chrome.</a:t>
            </a:r>
          </a:p>
          <a:p>
            <a:pPr marL="285750" indent="-285750" algn="just">
              <a:buFont typeface="Wingdings" pitchFamily="2" charset="2"/>
              <a:buChar char="q"/>
            </a:pPr>
            <a:r>
              <a:rPr lang="ru-RU" sz="2000" dirty="0" smtClean="0"/>
              <a:t>Оваа </a:t>
            </a:r>
            <a:r>
              <a:rPr lang="ru-RU" sz="2000" dirty="0"/>
              <a:t>платформа е бесплатна и е креирана во 2009 година од страна на Ryan Dahl.</a:t>
            </a:r>
          </a:p>
          <a:p>
            <a:pPr marL="285750" indent="-285750" algn="just">
              <a:buFont typeface="Wingdings" pitchFamily="2" charset="2"/>
              <a:buChar char="q"/>
            </a:pPr>
            <a:r>
              <a:rPr lang="ru-RU" sz="2000" dirty="0" smtClean="0"/>
              <a:t>Node.js </a:t>
            </a:r>
            <a:r>
              <a:rPr lang="ru-RU" sz="2000" dirty="0"/>
              <a:t>е повеќенаменска платформа која најчесто се користи за изработка на брзи и скалабилни веб апликации и сервиси. Сите Node.js апликации се пишуваат во JavaScript, а потоа може да се пуштат во Node.js runtime околина на било кој оперативен ссистем</a:t>
            </a:r>
            <a:r>
              <a:rPr lang="ru-RU" sz="2000" dirty="0" smtClean="0"/>
              <a:t>.</a:t>
            </a:r>
            <a:endParaRPr lang="en-US" sz="2000" dirty="0" smtClean="0"/>
          </a:p>
          <a:p>
            <a:pPr algn="just"/>
            <a:endParaRPr lang="ru-RU" sz="2000" dirty="0"/>
          </a:p>
          <a:p>
            <a:pPr algn="ctr"/>
            <a:r>
              <a:rPr lang="en-US" sz="2000" b="1" dirty="0"/>
              <a:t>Node.js = Runtime Environment + JavaScript </a:t>
            </a:r>
            <a:r>
              <a:rPr lang="en-US" sz="2000" b="1" dirty="0" smtClean="0"/>
              <a:t>Library</a:t>
            </a:r>
          </a:p>
        </p:txBody>
      </p:sp>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176014804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709"/>
          <a:stretch/>
        </p:blipFill>
        <p:spPr bwMode="auto">
          <a:xfrm>
            <a:off x="76200" y="624839"/>
            <a:ext cx="8991475" cy="444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371085368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77" y="609600"/>
            <a:ext cx="6965245" cy="706418"/>
          </a:xfrm>
        </p:spPr>
        <p:txBody>
          <a:bodyPr>
            <a:normAutofit/>
          </a:bodyPr>
          <a:lstStyle/>
          <a:p>
            <a:r>
              <a:rPr lang="mk-MK" sz="3200" b="1" dirty="0"/>
              <a:t>Карактеристики на </a:t>
            </a:r>
            <a:r>
              <a:rPr lang="en-US" sz="3200" b="1" dirty="0" smtClean="0"/>
              <a:t>Node.js</a:t>
            </a:r>
            <a:endParaRPr lang="en-US" sz="3200" dirty="0"/>
          </a:p>
        </p:txBody>
      </p:sp>
      <p:sp>
        <p:nvSpPr>
          <p:cNvPr id="4" name="TextBox 3"/>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
        <p:nvSpPr>
          <p:cNvPr id="5" name="TextBox 4"/>
          <p:cNvSpPr txBox="1"/>
          <p:nvPr/>
        </p:nvSpPr>
        <p:spPr>
          <a:xfrm>
            <a:off x="826008" y="1284048"/>
            <a:ext cx="7543800" cy="5062924"/>
          </a:xfrm>
          <a:prstGeom prst="rect">
            <a:avLst/>
          </a:prstGeom>
          <a:noFill/>
        </p:spPr>
        <p:txBody>
          <a:bodyPr wrap="square" rtlCol="0">
            <a:spAutoFit/>
          </a:bodyPr>
          <a:lstStyle/>
          <a:p>
            <a:pPr marL="285750" indent="-285750" algn="just">
              <a:buFont typeface="Wingdings" pitchFamily="2" charset="2"/>
              <a:buChar char="q"/>
            </a:pPr>
            <a:r>
              <a:rPr lang="ru-RU" sz="1700" dirty="0"/>
              <a:t>Asynchronous and Event Driven - сите API-а нa Node.js се асинхрони, односно не се блокирачки. Тоа значи дека серверот базиран на Node.js никогаш не чека одговор на некое барање од некое API. Серверот се префрла на следнито API откако ќе го повика претходното, а механизмот за известување за настани на Node.js му помага на серверот да добие одговорот на барањето од претходниот повик на некое API и соодветно да се справи со него.</a:t>
            </a:r>
          </a:p>
          <a:p>
            <a:pPr marL="285750" indent="-285750" algn="just">
              <a:buFont typeface="Wingdings" pitchFamily="2" charset="2"/>
              <a:buChar char="q"/>
            </a:pPr>
            <a:r>
              <a:rPr lang="mk-MK" sz="1700" dirty="0"/>
              <a:t>Брз - Бидејќи е базиран на </a:t>
            </a:r>
            <a:r>
              <a:rPr lang="en-US" sz="1700" dirty="0"/>
              <a:t>V8 JavaScript Engine </a:t>
            </a:r>
            <a:r>
              <a:rPr lang="mk-MK" sz="1700" dirty="0"/>
              <a:t>на </a:t>
            </a:r>
            <a:r>
              <a:rPr lang="en-US" sz="1700" dirty="0"/>
              <a:t>Google Chrome, </a:t>
            </a:r>
            <a:r>
              <a:rPr lang="mk-MK" sz="1700" dirty="0"/>
              <a:t>библиотеката </a:t>
            </a:r>
            <a:r>
              <a:rPr lang="en-US" sz="1700" dirty="0"/>
              <a:t>Node.js </a:t>
            </a:r>
            <a:r>
              <a:rPr lang="mk-MK" sz="1700" dirty="0"/>
              <a:t>е многу брза во извршувањето на кодот.</a:t>
            </a:r>
          </a:p>
          <a:p>
            <a:pPr marL="285750" indent="-285750" algn="just">
              <a:buFont typeface="Wingdings" pitchFamily="2" charset="2"/>
              <a:buChar char="q"/>
            </a:pPr>
            <a:r>
              <a:rPr lang="ru-RU" sz="1700" dirty="0"/>
              <a:t>Single Threaded, но многу скалабилен - Node.js механизнот се справува со секое барање последнователно, односно кога ќе заврши со претходно барање преминува на следното. Механизмот за настани му помага на серверот да одговори на не-блокирачки начин и го прави серверот многу скалабилен за разлика од традиционалните сервери кои создаваат повеќе нишки за да се справат со барањата. Node.js користи една нишка и истата може да се справи со поголем број барања отколку традиционалните сервери како Apache HTTP серверот.</a:t>
            </a:r>
          </a:p>
          <a:p>
            <a:pPr marL="285750" indent="-285750" algn="just">
              <a:buFont typeface="Wingdings" pitchFamily="2" charset="2"/>
              <a:buChar char="q"/>
            </a:pPr>
            <a:r>
              <a:rPr lang="ru-RU" sz="1700" dirty="0"/>
              <a:t>No Buffering - апликациите на Node.js никогаш не ставаат податоци во бафери</a:t>
            </a:r>
            <a:r>
              <a:rPr lang="ru-RU" sz="1700" dirty="0" smtClean="0"/>
              <a:t>.</a:t>
            </a:r>
            <a:endParaRPr lang="ru-RU" sz="1700" dirty="0"/>
          </a:p>
        </p:txBody>
      </p:sp>
    </p:spTree>
    <p:extLst>
      <p:ext uri="{BB962C8B-B14F-4D97-AF65-F5344CB8AC3E}">
        <p14:creationId xmlns:p14="http://schemas.microsoft.com/office/powerpoint/2010/main" val="983828958"/>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49</TotalTime>
  <Words>1481</Words>
  <Application>Microsoft Office PowerPoint</Application>
  <PresentationFormat>On-screen Show (4:3)</PresentationFormat>
  <Paragraphs>183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Pushpin</vt:lpstr>
      <vt:lpstr>Подигнување на сервер на локална околина </vt:lpstr>
      <vt:lpstr>Тамара Митевска </vt:lpstr>
      <vt:lpstr>Cодржина на втор дел од курс </vt:lpstr>
      <vt:lpstr>PowerPoint Presentation</vt:lpstr>
      <vt:lpstr>Методологија</vt:lpstr>
      <vt:lpstr>Вовед во Node.js</vt:lpstr>
      <vt:lpstr>Што е Node.js?</vt:lpstr>
      <vt:lpstr>PowerPoint Presentation</vt:lpstr>
      <vt:lpstr>Карактеристики на Node.js</vt:lpstr>
      <vt:lpstr>Што може да направи Node.js?</vt:lpstr>
      <vt:lpstr>Каде да се користи Node.js?</vt:lpstr>
      <vt:lpstr>Кој го користи Node.js?</vt:lpstr>
      <vt:lpstr>Зошто Node.js?</vt:lpstr>
      <vt:lpstr>HTTP барање</vt:lpstr>
      <vt:lpstr>HTTP одговор</vt:lpstr>
      <vt:lpstr>PowerPoint Presentation</vt:lpstr>
      <vt:lpstr>HTTP методи</vt:lpstr>
      <vt:lpstr>PowerPoint Presentation</vt:lpstr>
      <vt:lpstr>JSON</vt:lpstr>
      <vt:lpstr>Далечинско пристапување </vt:lpstr>
      <vt:lpstr>PowerPoint Presentation</vt:lpstr>
      <vt:lpstr>Putty</vt:lpstr>
      <vt:lpstr>SSH</vt:lpstr>
      <vt:lpstr>Активирање на SSH на Raspbian</vt:lpstr>
      <vt:lpstr>TightVNC</vt:lpstr>
      <vt:lpstr>Прашања?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Подигнување на сервер на локална околина</dc:title>
  <dc:creator>andrej kedioski</dc:creator>
  <cp:lastModifiedBy>andrej kedioski</cp:lastModifiedBy>
  <cp:revision>6</cp:revision>
  <dcterms:created xsi:type="dcterms:W3CDTF">2020-11-14T15:07:49Z</dcterms:created>
  <dcterms:modified xsi:type="dcterms:W3CDTF">2020-11-14T15:57:12Z</dcterms:modified>
</cp:coreProperties>
</file>