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bcf542fc23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bcf542fc23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bcf542fc2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bcf542fc2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bcf542fc2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bcf542fc2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bcf542fc23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bcf542fc23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bcf542fc23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bcf542fc23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bcf542fc23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bcf542fc23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bcf542fc23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bcf542fc23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nvSpPr>
        <p:spPr>
          <a:xfrm>
            <a:off x="220825" y="162025"/>
            <a:ext cx="5183400" cy="30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rPr lang="en" sz="2800">
                <a:solidFill>
                  <a:schemeClr val="lt1"/>
                </a:solidFill>
              </a:rPr>
              <a:t>Converting Casual Riders to Annual Members</a:t>
            </a:r>
            <a:endParaRPr sz="28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t/>
            </a:r>
            <a:endParaRPr sz="2200">
              <a:solidFill>
                <a:schemeClr val="lt1"/>
              </a:solidFill>
            </a:endParaRPr>
          </a:p>
        </p:txBody>
      </p:sp>
      <p:sp>
        <p:nvSpPr>
          <p:cNvPr id="278" name="Google Shape;278;p13"/>
          <p:cNvSpPr txBox="1"/>
          <p:nvPr/>
        </p:nvSpPr>
        <p:spPr>
          <a:xfrm>
            <a:off x="240800" y="3038375"/>
            <a:ext cx="5203500" cy="20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rPr>
              <a:t>Cyclistic</a:t>
            </a:r>
            <a:endParaRPr sz="2200">
              <a:solidFill>
                <a:schemeClr val="lt1"/>
              </a:solidFill>
            </a:endParaRPr>
          </a:p>
          <a:p>
            <a:pPr indent="0" lvl="0" marL="0" rtl="0" algn="l">
              <a:spcBef>
                <a:spcPts val="0"/>
              </a:spcBef>
              <a:spcAft>
                <a:spcPts val="0"/>
              </a:spcAft>
              <a:buNone/>
            </a:pPr>
            <a:r>
              <a:rPr lang="en" sz="2200">
                <a:solidFill>
                  <a:schemeClr val="lt1"/>
                </a:solidFill>
              </a:rPr>
              <a:t>March 2024</a:t>
            </a:r>
            <a:endParaRPr sz="2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2"/>
          <p:cNvSpPr txBox="1"/>
          <p:nvPr>
            <p:ph type="title"/>
          </p:nvPr>
        </p:nvSpPr>
        <p:spPr>
          <a:xfrm>
            <a:off x="1333750" y="568600"/>
            <a:ext cx="7236600" cy="12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Arial"/>
                <a:ea typeface="Arial"/>
                <a:cs typeface="Arial"/>
                <a:sym typeface="Arial"/>
              </a:rPr>
              <a:t>Conclusion</a:t>
            </a:r>
            <a:endParaRPr sz="2400">
              <a:latin typeface="Arial"/>
              <a:ea typeface="Arial"/>
              <a:cs typeface="Arial"/>
              <a:sym typeface="Arial"/>
            </a:endParaRPr>
          </a:p>
        </p:txBody>
      </p:sp>
      <p:sp>
        <p:nvSpPr>
          <p:cNvPr id="346" name="Google Shape;346;p22"/>
          <p:cNvSpPr txBox="1"/>
          <p:nvPr/>
        </p:nvSpPr>
        <p:spPr>
          <a:xfrm>
            <a:off x="382300" y="2129525"/>
            <a:ext cx="8299500" cy="27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Our analysis reveals a clear difference in how casual riders and members engage with Cyclistic. By tailoring our approach to align with these insights, we can convert more casual riders into members, driving growth and strengthening our impact in the community.</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We must act on these insights to not only convert casual riders into annual members but also to reinforce </a:t>
            </a:r>
            <a:r>
              <a:rPr lang="en" sz="1300">
                <a:solidFill>
                  <a:schemeClr val="dk2"/>
                </a:solidFill>
              </a:rPr>
              <a:t>Cyclist's</a:t>
            </a:r>
            <a:r>
              <a:rPr lang="en" sz="1300">
                <a:solidFill>
                  <a:schemeClr val="dk2"/>
                </a:solidFill>
              </a:rPr>
              <a:t> position as a leader in sustainable urban mobility. Together, we can shape the future of city commuting, making it healthier, more economical, and environmentally friendly for everyone.</a:t>
            </a:r>
            <a:endParaRPr sz="13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problem</a:t>
            </a:r>
            <a:endParaRPr/>
          </a:p>
        </p:txBody>
      </p:sp>
      <p:grpSp>
        <p:nvGrpSpPr>
          <p:cNvPr id="284" name="Google Shape;284;p14"/>
          <p:cNvGrpSpPr/>
          <p:nvPr/>
        </p:nvGrpSpPr>
        <p:grpSpPr>
          <a:xfrm>
            <a:off x="431925" y="1304875"/>
            <a:ext cx="2628925" cy="3416400"/>
            <a:chOff x="431925" y="1304875"/>
            <a:chExt cx="2628925" cy="3416400"/>
          </a:xfrm>
        </p:grpSpPr>
        <p:sp>
          <p:nvSpPr>
            <p:cNvPr id="285" name="Google Shape;285;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288" name="Google Shape;288;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Cyclistic: Launched in </a:t>
            </a:r>
            <a:r>
              <a:rPr lang="en">
                <a:latin typeface="Arial"/>
                <a:ea typeface="Arial"/>
                <a:cs typeface="Arial"/>
                <a:sym typeface="Arial"/>
              </a:rPr>
              <a:t>Chicago</a:t>
            </a:r>
            <a:r>
              <a:rPr lang="en">
                <a:latin typeface="Arial"/>
                <a:ea typeface="Arial"/>
                <a:cs typeface="Arial"/>
                <a:sym typeface="Arial"/>
              </a:rPr>
              <a:t> 2016.</a:t>
            </a:r>
            <a:endParaRPr sz="1300">
              <a:latin typeface="Arial"/>
              <a:ea typeface="Arial"/>
              <a:cs typeface="Arial"/>
              <a:sym typeface="Arial"/>
            </a:endParaRPr>
          </a:p>
          <a:p>
            <a:pPr indent="0" lvl="0" marL="0" rtl="0" algn="l">
              <a:spcBef>
                <a:spcPts val="1200"/>
              </a:spcBef>
              <a:spcAft>
                <a:spcPts val="0"/>
              </a:spcAft>
              <a:buNone/>
            </a:pPr>
            <a:r>
              <a:rPr lang="en" sz="1300">
                <a:latin typeface="Arial"/>
                <a:ea typeface="Arial"/>
                <a:cs typeface="Arial"/>
                <a:sym typeface="Arial"/>
              </a:rPr>
              <a:t>Offerings: Bike-share program with 5,824 bicycles, including standard, reclining bikes, hand tricycles, and cargo bikes.</a:t>
            </a:r>
            <a:endParaRPr sz="1300">
              <a:latin typeface="Arial"/>
              <a:ea typeface="Arial"/>
              <a:cs typeface="Arial"/>
              <a:sym typeface="Arial"/>
            </a:endParaRPr>
          </a:p>
          <a:p>
            <a:pPr indent="0" lvl="0" marL="0" rtl="0" algn="l">
              <a:spcBef>
                <a:spcPts val="1200"/>
              </a:spcBef>
              <a:spcAft>
                <a:spcPts val="1200"/>
              </a:spcAft>
              <a:buNone/>
            </a:pPr>
            <a:r>
              <a:t/>
            </a:r>
            <a:endParaRPr sz="1300">
              <a:latin typeface="Arial"/>
              <a:ea typeface="Arial"/>
              <a:cs typeface="Arial"/>
              <a:sym typeface="Arial"/>
            </a:endParaRPr>
          </a:p>
        </p:txBody>
      </p:sp>
      <p:grpSp>
        <p:nvGrpSpPr>
          <p:cNvPr id="289" name="Google Shape;289;p14"/>
          <p:cNvGrpSpPr/>
          <p:nvPr/>
        </p:nvGrpSpPr>
        <p:grpSpPr>
          <a:xfrm>
            <a:off x="3320450" y="1304875"/>
            <a:ext cx="2632500" cy="3416400"/>
            <a:chOff x="3320450" y="1304875"/>
            <a:chExt cx="2632500" cy="3416400"/>
          </a:xfrm>
        </p:grpSpPr>
        <p:sp>
          <p:nvSpPr>
            <p:cNvPr id="290" name="Google Shape;290;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293" name="Google Shape;293;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latin typeface="Arial"/>
                <a:ea typeface="Arial"/>
                <a:cs typeface="Arial"/>
                <a:sym typeface="Arial"/>
              </a:rPr>
              <a:t>Current Strategy: Appeal through flexible pricing plans: single-ride passes, full-day passes, and annual memberships.</a:t>
            </a:r>
            <a:endParaRPr sz="1300">
              <a:latin typeface="Arial"/>
              <a:ea typeface="Arial"/>
              <a:cs typeface="Arial"/>
              <a:sym typeface="Arial"/>
            </a:endParaRPr>
          </a:p>
          <a:p>
            <a:pPr indent="0" lvl="0" marL="0" rtl="0" algn="l">
              <a:spcBef>
                <a:spcPts val="1200"/>
              </a:spcBef>
              <a:spcAft>
                <a:spcPts val="0"/>
              </a:spcAft>
              <a:buNone/>
            </a:pPr>
            <a:r>
              <a:rPr lang="en" sz="1300">
                <a:latin typeface="Arial"/>
                <a:ea typeface="Arial"/>
                <a:cs typeface="Arial"/>
                <a:sym typeface="Arial"/>
              </a:rPr>
              <a:t>Financial Insight: Annual members are significantly more profitable than casual riders.</a:t>
            </a:r>
            <a:endParaRPr sz="1300">
              <a:latin typeface="Arial"/>
              <a:ea typeface="Arial"/>
              <a:cs typeface="Arial"/>
              <a:sym typeface="Arial"/>
            </a:endParaRPr>
          </a:p>
          <a:p>
            <a:pPr indent="0" lvl="0" marL="0" rtl="0" algn="l">
              <a:spcBef>
                <a:spcPts val="1200"/>
              </a:spcBef>
              <a:spcAft>
                <a:spcPts val="1200"/>
              </a:spcAft>
              <a:buNone/>
            </a:pPr>
            <a:r>
              <a:t/>
            </a:r>
            <a:endParaRPr sz="1300">
              <a:latin typeface="Arial"/>
              <a:ea typeface="Arial"/>
              <a:cs typeface="Arial"/>
              <a:sym typeface="Arial"/>
            </a:endParaRPr>
          </a:p>
        </p:txBody>
      </p:sp>
      <p:grpSp>
        <p:nvGrpSpPr>
          <p:cNvPr id="294" name="Google Shape;294;p14"/>
          <p:cNvGrpSpPr/>
          <p:nvPr/>
        </p:nvGrpSpPr>
        <p:grpSpPr>
          <a:xfrm>
            <a:off x="6212550" y="1304875"/>
            <a:ext cx="2632500" cy="3416400"/>
            <a:chOff x="6212550" y="1304875"/>
            <a:chExt cx="2632500" cy="3416400"/>
          </a:xfrm>
        </p:grpSpPr>
        <p:sp>
          <p:nvSpPr>
            <p:cNvPr id="295" name="Google Shape;295;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Problem </a:t>
            </a:r>
            <a:endParaRPr>
              <a:solidFill>
                <a:schemeClr val="lt1"/>
              </a:solidFill>
            </a:endParaRPr>
          </a:p>
        </p:txBody>
      </p:sp>
      <p:sp>
        <p:nvSpPr>
          <p:cNvPr id="298" name="Google Shape;298;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300">
                <a:latin typeface="Arial"/>
                <a:ea typeface="Arial"/>
                <a:cs typeface="Arial"/>
                <a:sym typeface="Arial"/>
              </a:rPr>
              <a:t>Goal: </a:t>
            </a:r>
            <a:r>
              <a:rPr lang="en">
                <a:latin typeface="Arial"/>
                <a:ea typeface="Arial"/>
                <a:cs typeface="Arial"/>
                <a:sym typeface="Arial"/>
              </a:rPr>
              <a:t>F</a:t>
            </a:r>
            <a:r>
              <a:rPr lang="en" sz="1300">
                <a:latin typeface="Arial"/>
                <a:ea typeface="Arial"/>
                <a:cs typeface="Arial"/>
                <a:sym typeface="Arial"/>
              </a:rPr>
              <a:t>ocus on understanding the differences between casual riders and annual members to facilitate conversion</a:t>
            </a:r>
            <a:r>
              <a:rPr lang="en">
                <a:latin typeface="Arial"/>
                <a:ea typeface="Arial"/>
                <a:cs typeface="Arial"/>
                <a:sym typeface="Arial"/>
              </a:rPr>
              <a:t> by </a:t>
            </a:r>
            <a:r>
              <a:rPr lang="en" sz="1300">
                <a:latin typeface="Arial"/>
                <a:ea typeface="Arial"/>
                <a:cs typeface="Arial"/>
                <a:sym typeface="Arial"/>
              </a:rPr>
              <a:t>utilizing historical bike trip data provi</a:t>
            </a:r>
            <a:r>
              <a:rPr lang="en">
                <a:latin typeface="Arial"/>
                <a:ea typeface="Arial"/>
                <a:cs typeface="Arial"/>
                <a:sym typeface="Arial"/>
              </a:rPr>
              <a:t>ded by Cyclistic </a:t>
            </a:r>
            <a:r>
              <a:rPr lang="en" sz="1300">
                <a:latin typeface="Arial"/>
                <a:ea typeface="Arial"/>
                <a:cs typeface="Arial"/>
                <a:sym typeface="Arial"/>
              </a:rPr>
              <a:t>for insights.</a:t>
            </a:r>
            <a:endParaRPr sz="1300">
              <a:latin typeface="Arial"/>
              <a:ea typeface="Arial"/>
              <a:cs typeface="Arial"/>
              <a:sym typeface="Arial"/>
            </a:endParaRPr>
          </a:p>
          <a:p>
            <a:pPr indent="0" lvl="0" marL="0" rtl="0" algn="l">
              <a:spcBef>
                <a:spcPts val="1200"/>
              </a:spcBef>
              <a:spcAft>
                <a:spcPts val="1200"/>
              </a:spcAft>
              <a:buNone/>
            </a:pPr>
            <a:r>
              <a:rPr lang="en" sz="1300">
                <a:latin typeface="Arial"/>
                <a:ea typeface="Arial"/>
                <a:cs typeface="Arial"/>
                <a:sym typeface="Arial"/>
              </a:rPr>
              <a:t>Objective: Shift focus towards converting casual riders into annual members to drive growth.</a:t>
            </a:r>
            <a:endParaRPr sz="13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15"/>
          <p:cNvPicPr preferRelativeResize="0"/>
          <p:nvPr/>
        </p:nvPicPr>
        <p:blipFill>
          <a:blip r:embed="rId3">
            <a:alphaModFix/>
          </a:blip>
          <a:stretch>
            <a:fillRect/>
          </a:stretch>
        </p:blipFill>
        <p:spPr>
          <a:xfrm>
            <a:off x="3647500" y="0"/>
            <a:ext cx="5496500" cy="3397925"/>
          </a:xfrm>
          <a:prstGeom prst="rect">
            <a:avLst/>
          </a:prstGeom>
          <a:noFill/>
          <a:ln cap="flat" cmpd="sng" w="9525">
            <a:solidFill>
              <a:srgbClr val="212121"/>
            </a:solidFill>
            <a:prstDash val="solid"/>
            <a:round/>
            <a:headEnd len="sm" w="sm" type="none"/>
            <a:tailEnd len="sm" w="sm" type="none"/>
          </a:ln>
        </p:spPr>
      </p:pic>
      <p:sp>
        <p:nvSpPr>
          <p:cNvPr id="304" name="Google Shape;304;p15"/>
          <p:cNvSpPr txBox="1"/>
          <p:nvPr/>
        </p:nvSpPr>
        <p:spPr>
          <a:xfrm>
            <a:off x="140925" y="1360500"/>
            <a:ext cx="3265800" cy="3783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en" sz="1500">
                <a:solidFill>
                  <a:schemeClr val="dk2"/>
                </a:solidFill>
              </a:rPr>
              <a:t>Members ride more overall compared to casual riders.</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Members take the most rides during the weekday.</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Casuals ride more on saturday sunday when compared to Monday - Friday</a:t>
            </a:r>
            <a:endParaRPr sz="15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16"/>
          <p:cNvPicPr preferRelativeResize="0"/>
          <p:nvPr/>
        </p:nvPicPr>
        <p:blipFill>
          <a:blip r:embed="rId3">
            <a:alphaModFix/>
          </a:blip>
          <a:stretch>
            <a:fillRect/>
          </a:stretch>
        </p:blipFill>
        <p:spPr>
          <a:xfrm>
            <a:off x="3639225" y="0"/>
            <a:ext cx="5504776" cy="3437875"/>
          </a:xfrm>
          <a:prstGeom prst="rect">
            <a:avLst/>
          </a:prstGeom>
          <a:noFill/>
          <a:ln cap="flat" cmpd="sng" w="9525">
            <a:solidFill>
              <a:srgbClr val="212121"/>
            </a:solidFill>
            <a:prstDash val="solid"/>
            <a:round/>
            <a:headEnd len="sm" w="sm" type="none"/>
            <a:tailEnd len="sm" w="sm" type="none"/>
          </a:ln>
        </p:spPr>
      </p:pic>
      <p:sp>
        <p:nvSpPr>
          <p:cNvPr id="310" name="Google Shape;310;p16"/>
          <p:cNvSpPr txBox="1"/>
          <p:nvPr/>
        </p:nvSpPr>
        <p:spPr>
          <a:xfrm>
            <a:off x="400600" y="1490350"/>
            <a:ext cx="2896500" cy="3195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Char char="●"/>
            </a:pPr>
            <a:r>
              <a:rPr lang="en" sz="1300">
                <a:solidFill>
                  <a:schemeClr val="dk2"/>
                </a:solidFill>
              </a:rPr>
              <a:t>Casual riders ride take longer bike rides compared to those that are members</a:t>
            </a:r>
            <a:endParaRPr sz="1300">
              <a:solidFill>
                <a:schemeClr val="dk2"/>
              </a:solidFill>
            </a:endParaRPr>
          </a:p>
          <a:p>
            <a:pPr indent="0" lvl="0" marL="45720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Members average duration throughout the week is are a similar level</a:t>
            </a:r>
            <a:endParaRPr sz="1300">
              <a:solidFill>
                <a:schemeClr val="dk2"/>
              </a:solidFill>
            </a:endParaRPr>
          </a:p>
          <a:p>
            <a:pPr indent="0" lvl="0" marL="457200" rtl="0" algn="l">
              <a:spcBef>
                <a:spcPts val="0"/>
              </a:spcBef>
              <a:spcAft>
                <a:spcPts val="0"/>
              </a:spcAft>
              <a:buNone/>
            </a:pPr>
            <a:r>
              <a:t/>
            </a:r>
            <a:endParaRPr sz="1300">
              <a:solidFill>
                <a:schemeClr val="dk2"/>
              </a:solidFill>
            </a:endParaRPr>
          </a:p>
          <a:p>
            <a:pPr indent="0" lvl="0" marL="457200" rtl="0" algn="l">
              <a:spcBef>
                <a:spcPts val="0"/>
              </a:spcBef>
              <a:spcAft>
                <a:spcPts val="0"/>
              </a:spcAft>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The average duration in seconds for members was 795. For casual riders it was 5373</a:t>
            </a:r>
            <a:endParaRPr sz="1300">
              <a:solidFill>
                <a:schemeClr val="dk2"/>
              </a:solidFill>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17"/>
          <p:cNvPicPr preferRelativeResize="0"/>
          <p:nvPr/>
        </p:nvPicPr>
        <p:blipFill>
          <a:blip r:embed="rId3">
            <a:alphaModFix/>
          </a:blip>
          <a:stretch>
            <a:fillRect/>
          </a:stretch>
        </p:blipFill>
        <p:spPr>
          <a:xfrm>
            <a:off x="3634825" y="0"/>
            <a:ext cx="5509176" cy="3288075"/>
          </a:xfrm>
          <a:prstGeom prst="rect">
            <a:avLst/>
          </a:prstGeom>
          <a:noFill/>
          <a:ln cap="flat" cmpd="sng" w="9525">
            <a:solidFill>
              <a:srgbClr val="212121"/>
            </a:solidFill>
            <a:prstDash val="solid"/>
            <a:round/>
            <a:headEnd len="sm" w="sm" type="none"/>
            <a:tailEnd len="sm" w="sm" type="none"/>
          </a:ln>
        </p:spPr>
      </p:pic>
      <p:sp>
        <p:nvSpPr>
          <p:cNvPr id="316" name="Google Shape;316;p17"/>
          <p:cNvSpPr txBox="1"/>
          <p:nvPr/>
        </p:nvSpPr>
        <p:spPr>
          <a:xfrm>
            <a:off x="230800" y="1450375"/>
            <a:ext cx="3126000" cy="3535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Char char="●"/>
            </a:pPr>
            <a:r>
              <a:rPr lang="en" sz="1300">
                <a:solidFill>
                  <a:schemeClr val="dk2"/>
                </a:solidFill>
              </a:rPr>
              <a:t>Members</a:t>
            </a:r>
            <a:r>
              <a:rPr lang="en" sz="1300">
                <a:solidFill>
                  <a:schemeClr val="dk2"/>
                </a:solidFill>
              </a:rPr>
              <a:t> take the most amount of rides during the weekday compare to the weekend</a:t>
            </a:r>
            <a:endParaRPr sz="1300">
              <a:solidFill>
                <a:schemeClr val="dk2"/>
              </a:solidFill>
            </a:endParaRPr>
          </a:p>
          <a:p>
            <a:pPr indent="0" lvl="0" marL="457200" rtl="0" algn="l">
              <a:spcBef>
                <a:spcPts val="0"/>
              </a:spcBef>
              <a:spcAft>
                <a:spcPts val="0"/>
              </a:spcAft>
              <a:buNone/>
            </a:pPr>
            <a:r>
              <a:t/>
            </a:r>
            <a:endParaRPr sz="1300">
              <a:solidFill>
                <a:schemeClr val="dk2"/>
              </a:solidFill>
            </a:endParaRPr>
          </a:p>
          <a:p>
            <a:pPr indent="0" lvl="0" marL="457200" rtl="0" algn="l">
              <a:spcBef>
                <a:spcPts val="0"/>
              </a:spcBef>
              <a:spcAft>
                <a:spcPts val="0"/>
              </a:spcAft>
              <a:buNone/>
            </a:pPr>
            <a:r>
              <a:t/>
            </a:r>
            <a:endParaRPr sz="1300">
              <a:solidFill>
                <a:schemeClr val="dk2"/>
              </a:solidFill>
            </a:endParaRPr>
          </a:p>
          <a:p>
            <a:pPr indent="0" lvl="0" marL="457200" rtl="0" algn="l">
              <a:spcBef>
                <a:spcPts val="0"/>
              </a:spcBef>
              <a:spcAft>
                <a:spcPts val="0"/>
              </a:spcAft>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Casual riders have a </a:t>
            </a:r>
            <a:r>
              <a:rPr lang="en" sz="1300">
                <a:solidFill>
                  <a:schemeClr val="dk2"/>
                </a:solidFill>
              </a:rPr>
              <a:t>similar</a:t>
            </a:r>
            <a:r>
              <a:rPr lang="en" sz="1300">
                <a:solidFill>
                  <a:schemeClr val="dk2"/>
                </a:solidFill>
              </a:rPr>
              <a:t> </a:t>
            </a:r>
            <a:r>
              <a:rPr lang="en" sz="1300">
                <a:solidFill>
                  <a:schemeClr val="dk2"/>
                </a:solidFill>
              </a:rPr>
              <a:t>amount</a:t>
            </a:r>
            <a:r>
              <a:rPr lang="en" sz="1300">
                <a:solidFill>
                  <a:schemeClr val="dk2"/>
                </a:solidFill>
              </a:rPr>
              <a:t> of rides shared when </a:t>
            </a:r>
            <a:r>
              <a:rPr lang="en" sz="1300">
                <a:solidFill>
                  <a:schemeClr val="dk2"/>
                </a:solidFill>
              </a:rPr>
              <a:t>comparing</a:t>
            </a:r>
            <a:r>
              <a:rPr lang="en" sz="1300">
                <a:solidFill>
                  <a:schemeClr val="dk2"/>
                </a:solidFill>
              </a:rPr>
              <a:t> weekend and weekday; even though there are more days in the weekday.</a:t>
            </a:r>
            <a:endParaRPr sz="13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18"/>
          <p:cNvPicPr preferRelativeResize="0"/>
          <p:nvPr/>
        </p:nvPicPr>
        <p:blipFill>
          <a:blip r:embed="rId3">
            <a:alphaModFix/>
          </a:blip>
          <a:stretch>
            <a:fillRect/>
          </a:stretch>
        </p:blipFill>
        <p:spPr>
          <a:xfrm>
            <a:off x="3625350" y="0"/>
            <a:ext cx="5518651" cy="3168200"/>
          </a:xfrm>
          <a:prstGeom prst="rect">
            <a:avLst/>
          </a:prstGeom>
          <a:noFill/>
          <a:ln cap="flat" cmpd="sng" w="9525">
            <a:solidFill>
              <a:srgbClr val="212121"/>
            </a:solidFill>
            <a:prstDash val="solid"/>
            <a:round/>
            <a:headEnd len="sm" w="sm" type="none"/>
            <a:tailEnd len="sm" w="sm" type="none"/>
          </a:ln>
        </p:spPr>
      </p:pic>
      <p:sp>
        <p:nvSpPr>
          <p:cNvPr id="322" name="Google Shape;322;p18"/>
          <p:cNvSpPr txBox="1"/>
          <p:nvPr/>
        </p:nvSpPr>
        <p:spPr>
          <a:xfrm>
            <a:off x="450550" y="1570250"/>
            <a:ext cx="2976300" cy="3425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Members tend to use the most rides at around 07:00 and 17:00; which are the times of going to and coming off of work</a:t>
            </a:r>
            <a:endParaRPr sz="1300">
              <a:solidFill>
                <a:schemeClr val="dk2"/>
              </a:solidFill>
            </a:endParaRPr>
          </a:p>
          <a:p>
            <a:pPr indent="0" lvl="0" marL="45720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9"/>
          <p:cNvSpPr txBox="1"/>
          <p:nvPr>
            <p:ph type="title"/>
          </p:nvPr>
        </p:nvSpPr>
        <p:spPr>
          <a:xfrm>
            <a:off x="1303800" y="598575"/>
            <a:ext cx="7236600" cy="12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rial"/>
                <a:ea typeface="Arial"/>
                <a:cs typeface="Arial"/>
                <a:sym typeface="Arial"/>
              </a:rPr>
              <a:t>Recommendation 1: </a:t>
            </a:r>
            <a:endParaRPr sz="2400">
              <a:latin typeface="Arial"/>
              <a:ea typeface="Arial"/>
              <a:cs typeface="Arial"/>
              <a:sym typeface="Arial"/>
            </a:endParaRPr>
          </a:p>
          <a:p>
            <a:pPr indent="0" lvl="0" marL="0" rtl="0" algn="l">
              <a:spcBef>
                <a:spcPts val="0"/>
              </a:spcBef>
              <a:spcAft>
                <a:spcPts val="0"/>
              </a:spcAft>
              <a:buNone/>
            </a:pPr>
            <a:r>
              <a:rPr b="0" lang="en" sz="2400">
                <a:latin typeface="Arial"/>
                <a:ea typeface="Arial"/>
                <a:cs typeface="Arial"/>
                <a:sym typeface="Arial"/>
              </a:rPr>
              <a:t>Marketing Campaigns for Commuting Benefits</a:t>
            </a:r>
            <a:endParaRPr b="0" sz="2400">
              <a:latin typeface="Arial"/>
              <a:ea typeface="Arial"/>
              <a:cs typeface="Arial"/>
              <a:sym typeface="Arial"/>
            </a:endParaRPr>
          </a:p>
          <a:p>
            <a:pPr indent="0" lvl="0" marL="0" rtl="0" algn="l">
              <a:spcBef>
                <a:spcPts val="0"/>
              </a:spcBef>
              <a:spcAft>
                <a:spcPts val="0"/>
              </a:spcAft>
              <a:buNone/>
            </a:pPr>
            <a:r>
              <a:t/>
            </a:r>
            <a:endParaRPr/>
          </a:p>
        </p:txBody>
      </p:sp>
      <p:sp>
        <p:nvSpPr>
          <p:cNvPr id="328" name="Google Shape;328;p19"/>
          <p:cNvSpPr txBox="1"/>
          <p:nvPr/>
        </p:nvSpPr>
        <p:spPr>
          <a:xfrm>
            <a:off x="450550" y="1999700"/>
            <a:ext cx="8299500" cy="29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Given that members use bikes for commuting mainly on weekdays, specifically around standard work hours (8:00 AM and 5:00 PM), we can design marketing campaigns aimed to convince casual riders riding a </a:t>
            </a:r>
            <a:r>
              <a:rPr lang="en" sz="1300">
                <a:solidFill>
                  <a:schemeClr val="dk2"/>
                </a:solidFill>
              </a:rPr>
              <a:t>bicycle</a:t>
            </a:r>
            <a:r>
              <a:rPr lang="en" sz="1300">
                <a:solidFill>
                  <a:schemeClr val="dk2"/>
                </a:solidFill>
              </a:rPr>
              <a:t> more frequently can cause convenience, cost-effectiveness, health benefits, and have a positive effect on the environment.</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b="1" lang="en" sz="1300">
                <a:solidFill>
                  <a:schemeClr val="dk2"/>
                </a:solidFill>
              </a:rPr>
              <a:t>Environmental Impact</a:t>
            </a:r>
            <a:r>
              <a:rPr lang="en" sz="1300">
                <a:solidFill>
                  <a:schemeClr val="dk2"/>
                </a:solidFill>
              </a:rPr>
              <a:t>: Show how choosing bike-share over cars for daily commutes can reduce carbon footprints. </a:t>
            </a:r>
            <a:endParaRPr sz="1300">
              <a:solidFill>
                <a:schemeClr val="dk2"/>
              </a:solidFill>
            </a:endParaRPr>
          </a:p>
          <a:p>
            <a:pPr indent="0" lvl="0" marL="0" rtl="0" algn="l">
              <a:spcBef>
                <a:spcPts val="0"/>
              </a:spcBef>
              <a:spcAft>
                <a:spcPts val="0"/>
              </a:spcAft>
              <a:buNone/>
            </a:pPr>
            <a:r>
              <a:t/>
            </a:r>
            <a:endParaRPr b="1" sz="1300">
              <a:solidFill>
                <a:schemeClr val="dk2"/>
              </a:solidFill>
            </a:endParaRPr>
          </a:p>
          <a:p>
            <a:pPr indent="0" lvl="0" marL="0" rtl="0" algn="l">
              <a:spcBef>
                <a:spcPts val="0"/>
              </a:spcBef>
              <a:spcAft>
                <a:spcPts val="0"/>
              </a:spcAft>
              <a:buNone/>
            </a:pPr>
            <a:r>
              <a:rPr b="1" lang="en" sz="1300">
                <a:solidFill>
                  <a:schemeClr val="dk2"/>
                </a:solidFill>
              </a:rPr>
              <a:t>Health Benefits</a:t>
            </a:r>
            <a:r>
              <a:rPr lang="en" sz="1300">
                <a:solidFill>
                  <a:schemeClr val="dk2"/>
                </a:solidFill>
              </a:rPr>
              <a:t>: Promote the physical health benefits of daily cycling.</a:t>
            </a:r>
            <a:endParaRPr sz="1300">
              <a:solidFill>
                <a:schemeClr val="dk2"/>
              </a:solidFill>
            </a:endParaRPr>
          </a:p>
          <a:p>
            <a:pPr indent="0" lvl="0" marL="0" rtl="0" algn="l">
              <a:spcBef>
                <a:spcPts val="0"/>
              </a:spcBef>
              <a:spcAft>
                <a:spcPts val="0"/>
              </a:spcAft>
              <a:buNone/>
            </a:pPr>
            <a:r>
              <a:t/>
            </a:r>
            <a:endParaRPr b="1" sz="1300">
              <a:solidFill>
                <a:schemeClr val="dk2"/>
              </a:solidFill>
            </a:endParaRPr>
          </a:p>
          <a:p>
            <a:pPr indent="0" lvl="0" marL="0" rtl="0" algn="l">
              <a:spcBef>
                <a:spcPts val="0"/>
              </a:spcBef>
              <a:spcAft>
                <a:spcPts val="0"/>
              </a:spcAft>
              <a:buNone/>
            </a:pPr>
            <a:r>
              <a:rPr b="1" lang="en" sz="1300">
                <a:solidFill>
                  <a:schemeClr val="dk2"/>
                </a:solidFill>
              </a:rPr>
              <a:t>Economic Savings</a:t>
            </a:r>
            <a:r>
              <a:rPr lang="en" sz="1300">
                <a:solidFill>
                  <a:schemeClr val="dk2"/>
                </a:solidFill>
              </a:rPr>
              <a:t>: Compare the cost of annual memberships with other forms of daily transportation (e.g., public transit, car parking, fuel).</a:t>
            </a:r>
            <a:endParaRPr sz="1300">
              <a:solidFill>
                <a:schemeClr val="dk2"/>
              </a:solidFill>
            </a:endParaRPr>
          </a:p>
          <a:p>
            <a:pPr indent="0" lvl="0" marL="0" rtl="0" algn="l">
              <a:spcBef>
                <a:spcPts val="0"/>
              </a:spcBef>
              <a:spcAft>
                <a:spcPts val="0"/>
              </a:spcAft>
              <a:buNone/>
            </a:pPr>
            <a:r>
              <a:t/>
            </a:r>
            <a:endParaRPr b="1" sz="1300">
              <a:solidFill>
                <a:schemeClr val="dk2"/>
              </a:solidFill>
            </a:endParaRPr>
          </a:p>
          <a:p>
            <a:pPr indent="0" lvl="0" marL="0" rtl="0" algn="l">
              <a:spcBef>
                <a:spcPts val="0"/>
              </a:spcBef>
              <a:spcAft>
                <a:spcPts val="0"/>
              </a:spcAft>
              <a:buNone/>
            </a:pPr>
            <a:r>
              <a:rPr b="1" lang="en" sz="1300">
                <a:solidFill>
                  <a:schemeClr val="dk2"/>
                </a:solidFill>
              </a:rPr>
              <a:t>Convenience and Reliability</a:t>
            </a:r>
            <a:r>
              <a:rPr lang="en" sz="1300">
                <a:solidFill>
                  <a:schemeClr val="dk2"/>
                </a:solidFill>
              </a:rPr>
              <a:t>: Highlight the availability and accessibility of the bike-share system.</a:t>
            </a:r>
            <a:endParaRPr sz="13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ph type="title"/>
          </p:nvPr>
        </p:nvSpPr>
        <p:spPr>
          <a:xfrm>
            <a:off x="1343750" y="578600"/>
            <a:ext cx="7236600" cy="129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Arial"/>
                <a:ea typeface="Arial"/>
                <a:cs typeface="Arial"/>
                <a:sym typeface="Arial"/>
              </a:rPr>
              <a:t>Recommendation 2:</a:t>
            </a:r>
            <a:endParaRPr sz="2400">
              <a:latin typeface="Arial"/>
              <a:ea typeface="Arial"/>
              <a:cs typeface="Arial"/>
              <a:sym typeface="Arial"/>
            </a:endParaRPr>
          </a:p>
          <a:p>
            <a:pPr indent="0" lvl="0" marL="0" rtl="0" algn="l">
              <a:spcBef>
                <a:spcPts val="0"/>
              </a:spcBef>
              <a:spcAft>
                <a:spcPts val="0"/>
              </a:spcAft>
              <a:buNone/>
            </a:pPr>
            <a:r>
              <a:rPr b="0" lang="en" sz="2400">
                <a:latin typeface="Arial"/>
                <a:ea typeface="Arial"/>
                <a:cs typeface="Arial"/>
                <a:sym typeface="Arial"/>
              </a:rPr>
              <a:t>Weekend Promotions and Incentives</a:t>
            </a:r>
            <a:endParaRPr sz="2400">
              <a:latin typeface="Arial"/>
              <a:ea typeface="Arial"/>
              <a:cs typeface="Arial"/>
              <a:sym typeface="Arial"/>
            </a:endParaRPr>
          </a:p>
        </p:txBody>
      </p:sp>
      <p:sp>
        <p:nvSpPr>
          <p:cNvPr id="334" name="Google Shape;334;p20"/>
          <p:cNvSpPr txBox="1"/>
          <p:nvPr/>
        </p:nvSpPr>
        <p:spPr>
          <a:xfrm>
            <a:off x="490500" y="1979725"/>
            <a:ext cx="8299500" cy="27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Since casual riders show a slight increase in rides during the weekend, we can introduce weekend promotions or incentives that are exclusive to members. </a:t>
            </a:r>
            <a:endParaRPr sz="1300">
              <a:solidFill>
                <a:schemeClr val="dk2"/>
              </a:solidFill>
            </a:endParaRPr>
          </a:p>
          <a:p>
            <a:pPr indent="0" lvl="0" marL="0" rtl="0" algn="l">
              <a:spcBef>
                <a:spcPts val="0"/>
              </a:spcBef>
              <a:spcAft>
                <a:spcPts val="0"/>
              </a:spcAft>
              <a:buNone/>
            </a:pPr>
            <a:r>
              <a:t/>
            </a:r>
            <a:endParaRPr b="1" sz="1300">
              <a:solidFill>
                <a:schemeClr val="dk2"/>
              </a:solidFill>
            </a:endParaRPr>
          </a:p>
          <a:p>
            <a:pPr indent="0" lvl="0" marL="0" rtl="0" algn="l">
              <a:spcBef>
                <a:spcPts val="0"/>
              </a:spcBef>
              <a:spcAft>
                <a:spcPts val="0"/>
              </a:spcAft>
              <a:buNone/>
            </a:pPr>
            <a:r>
              <a:rPr b="1" lang="en" sz="1300">
                <a:solidFill>
                  <a:schemeClr val="dk2"/>
                </a:solidFill>
              </a:rPr>
              <a:t>Discounted Group Rides</a:t>
            </a:r>
            <a:r>
              <a:rPr lang="en" sz="1300">
                <a:solidFill>
                  <a:schemeClr val="dk2"/>
                </a:solidFill>
              </a:rPr>
              <a:t>: We can encourage casual riders to become members by offering discounts on group rides and family plans on weekends.</a:t>
            </a:r>
            <a:endParaRPr sz="1300">
              <a:solidFill>
                <a:schemeClr val="dk2"/>
              </a:solidFill>
            </a:endParaRPr>
          </a:p>
          <a:p>
            <a:pPr indent="0" lvl="0" marL="0" rtl="0" algn="l">
              <a:spcBef>
                <a:spcPts val="0"/>
              </a:spcBef>
              <a:spcAft>
                <a:spcPts val="0"/>
              </a:spcAft>
              <a:buNone/>
            </a:pPr>
            <a:r>
              <a:t/>
            </a:r>
            <a:endParaRPr b="1" sz="1300">
              <a:solidFill>
                <a:schemeClr val="dk2"/>
              </a:solidFill>
            </a:endParaRPr>
          </a:p>
          <a:p>
            <a:pPr indent="0" lvl="0" marL="0" rtl="0" algn="l">
              <a:spcBef>
                <a:spcPts val="0"/>
              </a:spcBef>
              <a:spcAft>
                <a:spcPts val="0"/>
              </a:spcAft>
              <a:buNone/>
            </a:pPr>
            <a:r>
              <a:rPr b="1" lang="en" sz="1300">
                <a:solidFill>
                  <a:schemeClr val="dk2"/>
                </a:solidFill>
              </a:rPr>
              <a:t>Loyalty Points</a:t>
            </a:r>
            <a:r>
              <a:rPr lang="en" sz="1300">
                <a:solidFill>
                  <a:schemeClr val="dk2"/>
                </a:solidFill>
              </a:rPr>
              <a:t>: Implement a loyalty program where rides on weekends earn more points towards rewards, discounts, or free rides.</a:t>
            </a:r>
            <a:endParaRPr sz="1300">
              <a:solidFill>
                <a:schemeClr val="dk2"/>
              </a:solidFill>
            </a:endParaRPr>
          </a:p>
          <a:p>
            <a:pPr indent="0" lvl="0" marL="0" rtl="0" algn="l">
              <a:spcBef>
                <a:spcPts val="0"/>
              </a:spcBef>
              <a:spcAft>
                <a:spcPts val="0"/>
              </a:spcAft>
              <a:buNone/>
            </a:pPr>
            <a:r>
              <a:t/>
            </a:r>
            <a:endParaRPr b="1" sz="1300">
              <a:solidFill>
                <a:schemeClr val="dk2"/>
              </a:solidFill>
            </a:endParaRPr>
          </a:p>
          <a:p>
            <a:pPr indent="0" lvl="0" marL="0" rtl="0" algn="l">
              <a:spcBef>
                <a:spcPts val="0"/>
              </a:spcBef>
              <a:spcAft>
                <a:spcPts val="0"/>
              </a:spcAft>
              <a:buNone/>
            </a:pPr>
            <a:r>
              <a:rPr b="1" lang="en" sz="1300">
                <a:solidFill>
                  <a:schemeClr val="dk2"/>
                </a:solidFill>
              </a:rPr>
              <a:t>Special Weekend Events</a:t>
            </a:r>
            <a:r>
              <a:rPr lang="en" sz="1300">
                <a:solidFill>
                  <a:schemeClr val="dk2"/>
                </a:solidFill>
              </a:rPr>
              <a:t>: Organize member-exclusive bike tours, scavenger hunts, or partnered events with local businesses to add value to the membership beyond the utility of commuting.</a:t>
            </a:r>
            <a:endParaRPr sz="13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txBox="1"/>
          <p:nvPr>
            <p:ph type="title"/>
          </p:nvPr>
        </p:nvSpPr>
        <p:spPr>
          <a:xfrm>
            <a:off x="1333750" y="568600"/>
            <a:ext cx="7236600" cy="12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rial"/>
                <a:ea typeface="Arial"/>
                <a:cs typeface="Arial"/>
                <a:sym typeface="Arial"/>
              </a:rPr>
              <a:t>Recommendation 3:</a:t>
            </a:r>
            <a:endParaRPr sz="2400">
              <a:latin typeface="Arial"/>
              <a:ea typeface="Arial"/>
              <a:cs typeface="Arial"/>
              <a:sym typeface="Arial"/>
            </a:endParaRPr>
          </a:p>
          <a:p>
            <a:pPr indent="0" lvl="0" marL="0" rtl="0" algn="l">
              <a:spcBef>
                <a:spcPts val="0"/>
              </a:spcBef>
              <a:spcAft>
                <a:spcPts val="0"/>
              </a:spcAft>
              <a:buNone/>
            </a:pPr>
            <a:r>
              <a:rPr b="0" lang="en" sz="2400">
                <a:latin typeface="Arial"/>
                <a:ea typeface="Arial"/>
                <a:cs typeface="Arial"/>
                <a:sym typeface="Arial"/>
              </a:rPr>
              <a:t>Flexible Membership Plans with Trial Periods</a:t>
            </a:r>
            <a:endParaRPr b="0" sz="2400">
              <a:latin typeface="Arial"/>
              <a:ea typeface="Arial"/>
              <a:cs typeface="Arial"/>
              <a:sym typeface="Arial"/>
            </a:endParaRPr>
          </a:p>
          <a:p>
            <a:pPr indent="0" lvl="0" marL="0" rtl="0" algn="l">
              <a:spcBef>
                <a:spcPts val="0"/>
              </a:spcBef>
              <a:spcAft>
                <a:spcPts val="0"/>
              </a:spcAft>
              <a:buNone/>
            </a:pPr>
            <a:r>
              <a:t/>
            </a:r>
            <a:endParaRPr/>
          </a:p>
        </p:txBody>
      </p:sp>
      <p:sp>
        <p:nvSpPr>
          <p:cNvPr id="340" name="Google Shape;340;p21"/>
          <p:cNvSpPr txBox="1"/>
          <p:nvPr/>
        </p:nvSpPr>
        <p:spPr>
          <a:xfrm>
            <a:off x="422250" y="2069600"/>
            <a:ext cx="8299500" cy="27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Considering the difference in ride duration and the preference for weekend usage among casual riders, we can offer flexible membership plans that cater to diverse needs.</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b="1" lang="en" sz="1300">
                <a:solidFill>
                  <a:schemeClr val="dk2"/>
                </a:solidFill>
              </a:rPr>
              <a:t>Trial Memberships</a:t>
            </a:r>
            <a:r>
              <a:rPr lang="en" sz="1300">
                <a:solidFill>
                  <a:schemeClr val="dk2"/>
                </a:solidFill>
              </a:rPr>
              <a:t>: We can offer a one-month trial membership at a discounted rate, allowing casual riders to experience the benefits of being a member without a long-term commitment.</a:t>
            </a:r>
            <a:endParaRPr sz="1300">
              <a:solidFill>
                <a:schemeClr val="dk2"/>
              </a:solidFill>
            </a:endParaRPr>
          </a:p>
          <a:p>
            <a:pPr indent="0" lvl="0" marL="0" rtl="0" algn="l">
              <a:spcBef>
                <a:spcPts val="0"/>
              </a:spcBef>
              <a:spcAft>
                <a:spcPts val="0"/>
              </a:spcAft>
              <a:buNone/>
            </a:pPr>
            <a:r>
              <a:t/>
            </a:r>
            <a:endParaRPr b="1" sz="1300">
              <a:solidFill>
                <a:schemeClr val="dk2"/>
              </a:solidFill>
            </a:endParaRPr>
          </a:p>
          <a:p>
            <a:pPr indent="0" lvl="0" marL="0" rtl="0" algn="l">
              <a:spcBef>
                <a:spcPts val="0"/>
              </a:spcBef>
              <a:spcAft>
                <a:spcPts val="0"/>
              </a:spcAft>
              <a:buNone/>
            </a:pPr>
            <a:r>
              <a:rPr b="1" lang="en" sz="1300">
                <a:solidFill>
                  <a:schemeClr val="dk2"/>
                </a:solidFill>
              </a:rPr>
              <a:t>Tiered Memberships</a:t>
            </a:r>
            <a:r>
              <a:rPr lang="en" sz="1300">
                <a:solidFill>
                  <a:schemeClr val="dk2"/>
                </a:solidFill>
              </a:rPr>
              <a:t>: Create different levels of memberships that vary by ride duration, number of rides per month, or other perks to appeal to the varying usage patterns of casual riders.</a:t>
            </a:r>
            <a:endParaRPr sz="1300">
              <a:solidFill>
                <a:schemeClr val="dk2"/>
              </a:solidFill>
            </a:endParaRPr>
          </a:p>
          <a:p>
            <a:pPr indent="0" lvl="0" marL="0" rtl="0" algn="l">
              <a:spcBef>
                <a:spcPts val="0"/>
              </a:spcBef>
              <a:spcAft>
                <a:spcPts val="0"/>
              </a:spcAft>
              <a:buNone/>
            </a:pPr>
            <a:r>
              <a:t/>
            </a:r>
            <a:endParaRPr b="1" sz="1300">
              <a:solidFill>
                <a:schemeClr val="dk2"/>
              </a:solidFill>
            </a:endParaRPr>
          </a:p>
          <a:p>
            <a:pPr indent="0" lvl="0" marL="0" rtl="0" algn="l">
              <a:spcBef>
                <a:spcPts val="0"/>
              </a:spcBef>
              <a:spcAft>
                <a:spcPts val="0"/>
              </a:spcAft>
              <a:buNone/>
            </a:pPr>
            <a:r>
              <a:rPr b="1" lang="en" sz="1300">
                <a:solidFill>
                  <a:schemeClr val="dk2"/>
                </a:solidFill>
              </a:rPr>
              <a:t>Weekender Plans</a:t>
            </a:r>
            <a:r>
              <a:rPr lang="en" sz="1300">
                <a:solidFill>
                  <a:schemeClr val="dk2"/>
                </a:solidFill>
              </a:rPr>
              <a:t>: Introduce a special membership plan tailored for those who prefer to ride on weekends, with added benefits or discounts for rid</a:t>
            </a:r>
            <a:r>
              <a:rPr lang="en" sz="1300">
                <a:solidFill>
                  <a:schemeClr val="dk2"/>
                </a:solidFill>
              </a:rPr>
              <a:t>es on</a:t>
            </a:r>
            <a:r>
              <a:rPr lang="en" sz="1300">
                <a:solidFill>
                  <a:schemeClr val="dk2"/>
                </a:solidFill>
              </a:rPr>
              <a:t> these days.</a:t>
            </a:r>
            <a:endParaRPr sz="13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