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9" r:id="rId6"/>
    <p:sldId id="261" r:id="rId7"/>
    <p:sldId id="262" r:id="rId8"/>
    <p:sldId id="263" r:id="rId9"/>
    <p:sldId id="264" r:id="rId10"/>
    <p:sldId id="295" r:id="rId11"/>
    <p:sldId id="286" r:id="rId12"/>
    <p:sldId id="287" r:id="rId13"/>
    <p:sldId id="265" r:id="rId14"/>
    <p:sldId id="269" r:id="rId15"/>
    <p:sldId id="270" r:id="rId16"/>
    <p:sldId id="294" r:id="rId17"/>
    <p:sldId id="284" r:id="rId18"/>
    <p:sldId id="280" r:id="rId19"/>
    <p:sldId id="285" r:id="rId20"/>
    <p:sldId id="288" r:id="rId21"/>
    <p:sldId id="289" r:id="rId22"/>
    <p:sldId id="271" r:id="rId23"/>
    <p:sldId id="292" r:id="rId24"/>
    <p:sldId id="293" r:id="rId25"/>
    <p:sldId id="274" r:id="rId26"/>
    <p:sldId id="291" r:id="rId27"/>
    <p:sldId id="282" r:id="rId2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790F-EE02-4D5C-B755-D9608130C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FDD1E-6E5F-4AE4-854A-9D29F0DBB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844B9-B030-4944-B104-5A2C9854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6D84-B725-4579-BA8D-2D70C1E2F0C1}" type="datetimeFigureOut">
              <a:rPr lang="id-ID" smtClean="0"/>
              <a:t>29/10/2023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A2729-0FB4-4168-AFC7-84240378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24F86-7C8F-4F24-B11B-3E88A00E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C638-5C3E-4C68-ABFA-11C1C41BD2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191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4442-57C4-4BC9-B51C-94EDEA40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C0F73-FF41-4D13-97C4-395F2FB37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6E707-66F1-468A-B2D8-DBF29683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6D84-B725-4579-BA8D-2D70C1E2F0C1}" type="datetimeFigureOut">
              <a:rPr lang="id-ID" smtClean="0"/>
              <a:t>29/10/2023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FA3B9-1376-4B56-BE1E-CD66376C1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F803-03D6-4DDE-9D3D-0F599C34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C638-5C3E-4C68-ABFA-11C1C41BD2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486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41365-62DB-4AFE-A944-2EDA74C13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79211-2A48-4014-9B97-A30BFABA7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71071-125D-437D-B77E-1EFAEF47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6D84-B725-4579-BA8D-2D70C1E2F0C1}" type="datetimeFigureOut">
              <a:rPr lang="id-ID" smtClean="0"/>
              <a:t>29/10/2023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17E89-3ACB-4315-BF9A-71EB5B91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DFC4F-F19F-492B-8575-1C20679B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C638-5C3E-4C68-ABFA-11C1C41BD2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716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F3F7B-7C7F-46DC-8215-0C1FB7E6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91EF-D176-4F1A-9826-5CB2C1A8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D396C-2836-47FE-A14B-D52BAC25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6D84-B725-4579-BA8D-2D70C1E2F0C1}" type="datetimeFigureOut">
              <a:rPr lang="id-ID" smtClean="0"/>
              <a:t>29/10/2023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0724C-A47F-40F0-AD85-9C561872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4B7E0-6DB5-4637-947B-6D780ABF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C638-5C3E-4C68-ABFA-11C1C41BD2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83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F3AF-E16A-435F-ACAE-E9B03ED7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52246-2259-4DF2-906F-6A1608BD6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13C3-6005-4928-A4C6-B44C939D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6D84-B725-4579-BA8D-2D70C1E2F0C1}" type="datetimeFigureOut">
              <a:rPr lang="id-ID" smtClean="0"/>
              <a:t>29/10/2023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F1247-0693-4425-A6D0-3A5679EB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BEB6A-1CB9-497E-8940-B0EB15D1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C638-5C3E-4C68-ABFA-11C1C41BD2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789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5636-CC06-4CB8-A24E-818B8352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8942-CAAA-4470-AC3C-5B8950614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BF282-5FED-4ED9-A00E-6B5B192F6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A0E9A-E58D-428A-92C5-1369E7E9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6D84-B725-4579-BA8D-2D70C1E2F0C1}" type="datetimeFigureOut">
              <a:rPr lang="id-ID" smtClean="0"/>
              <a:t>29/10/2023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894A7-5447-4B47-88E4-6D90EDF6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FD962-F05B-4CA4-A4F3-E7180A07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C638-5C3E-4C68-ABFA-11C1C41BD2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306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C045-E15C-44F2-AFD3-3F546B34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F18F0-D41A-4360-8C6D-B6E68D62E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A02-CEAA-4256-AE84-B731D6C43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225FC-00EA-4DAF-AEAE-C6DC7A1A4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290E3-2F81-4A90-8420-602D2F7B8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0DA11-8B66-4C65-B625-EBF507E4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6D84-B725-4579-BA8D-2D70C1E2F0C1}" type="datetimeFigureOut">
              <a:rPr lang="id-ID" smtClean="0"/>
              <a:t>29/10/2023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CE0F1-2C45-4D04-B54B-7314D0EB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8C566-C9AC-4DBA-91AB-D1552CDD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C638-5C3E-4C68-ABFA-11C1C41BD2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153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9BB9-ED45-4419-AC01-2ACD5175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414A8-CF77-4DD5-AD44-05FCD61A5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6D84-B725-4579-BA8D-2D70C1E2F0C1}" type="datetimeFigureOut">
              <a:rPr lang="id-ID" smtClean="0"/>
              <a:t>29/10/2023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7856C-6D88-4878-9E2A-65052643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26531-15EE-4B1E-9FBF-E336B324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C638-5C3E-4C68-ABFA-11C1C41BD2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60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622E2-425E-4505-9994-C6EB2132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6D84-B725-4579-BA8D-2D70C1E2F0C1}" type="datetimeFigureOut">
              <a:rPr lang="id-ID" smtClean="0"/>
              <a:t>29/10/2023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DFBC7-B3E0-467A-A5F2-271F8138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6AAF6-9D72-4196-8E88-2EEF746E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C638-5C3E-4C68-ABFA-11C1C41BD2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495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BA0C-30E0-41D5-A0B4-9BBFFEE4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47878-DBBD-4A77-9614-5D2E746B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BD7B3-41E7-4DBB-874A-A8A743B27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1E8FB-9711-4D57-BDCC-9DF6900C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6D84-B725-4579-BA8D-2D70C1E2F0C1}" type="datetimeFigureOut">
              <a:rPr lang="id-ID" smtClean="0"/>
              <a:t>29/10/2023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18867-BDB4-491E-BC0B-5C3F97BAB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9F511-229C-4782-B150-8C9BD3AE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C638-5C3E-4C68-ABFA-11C1C41BD2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973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902A-A6C6-4B24-8FC2-94ED729F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D9E74-06F0-43DC-A1BF-639A30556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EAB51-0847-4640-8229-99ADDA229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5E03B-D970-4847-B122-2EDC634A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E6D84-B725-4579-BA8D-2D70C1E2F0C1}" type="datetimeFigureOut">
              <a:rPr lang="id-ID" smtClean="0"/>
              <a:t>29/10/2023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D2BEA-8B8F-4C54-96A1-DC935F56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0CDE9-F710-42D5-A8CC-26669567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FC638-5C3E-4C68-ABFA-11C1C41BD2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576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29D57-555F-4C87-9243-6CEF82F5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B862B-9925-4ED7-9212-CDFEB883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96431-F704-4A0C-8024-EFEBCAAA0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E6D84-B725-4579-BA8D-2D70C1E2F0C1}" type="datetimeFigureOut">
              <a:rPr lang="id-ID" smtClean="0"/>
              <a:t>29/10/2023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33720-304B-4E51-BE8A-BB3FB5D60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4A939-249F-4EE1-B701-EF6A383B5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FC638-5C3E-4C68-ABFA-11C1C41BD2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273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EF43A5-CEF3-4E6E-B316-E42D21CCA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Bahnschrift SemiBold" panose="020B0502040204020203" pitchFamily="34" charset="0"/>
              </a:rPr>
              <a:t>Array 2</a:t>
            </a:r>
            <a:endParaRPr lang="en-ID" sz="6000" dirty="0">
              <a:latin typeface="Bahnschrift SemiBold" panose="020B0502040204020203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DCF66DD-8CAE-4260-8E30-E076CDF06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Tim Ajar Dasar </a:t>
            </a:r>
            <a:r>
              <a:rPr lang="en-US" sz="2800" dirty="0" err="1"/>
              <a:t>Pemrograman</a:t>
            </a:r>
            <a:r>
              <a:rPr lang="en-US" sz="2800" dirty="0"/>
              <a:t> 2023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635128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8394"/>
            <a:ext cx="10515600" cy="1325563"/>
          </a:xfrm>
        </p:spPr>
        <p:txBody>
          <a:bodyPr>
            <a:normAutofit/>
          </a:bodyPr>
          <a:lstStyle/>
          <a:p>
            <a:r>
              <a:rPr lang="id-ID" sz="4000" dirty="0">
                <a:latin typeface="Arial Rounded MT Bold" panose="020F0704030504030204" pitchFamily="34" charset="0"/>
              </a:rPr>
              <a:t>Array 2 Dimensi</a:t>
            </a:r>
            <a:r>
              <a:rPr lang="en-US" sz="4000" dirty="0">
                <a:latin typeface="Arial Rounded MT Bold" panose="020F0704030504030204" pitchFamily="34" charset="0"/>
              </a:rPr>
              <a:t> </a:t>
            </a:r>
            <a:br>
              <a:rPr lang="en-US" sz="4000" dirty="0">
                <a:latin typeface="Arial Rounded MT Bold" panose="020F0704030504030204" pitchFamily="34" charset="0"/>
              </a:rPr>
            </a:br>
            <a:r>
              <a:rPr lang="en-US" sz="4000" dirty="0" err="1">
                <a:latin typeface="Arial Rounded MT Bold" panose="020F0704030504030204" pitchFamily="34" charset="0"/>
              </a:rPr>
              <a:t>dengan</a:t>
            </a:r>
            <a:r>
              <a:rPr lang="en-US" sz="4000" dirty="0">
                <a:latin typeface="Arial Rounded MT Bold" panose="020F0704030504030204" pitchFamily="34" charset="0"/>
              </a:rPr>
              <a:t> length </a:t>
            </a:r>
            <a:r>
              <a:rPr lang="en-US" sz="4000" dirty="0" err="1">
                <a:latin typeface="Arial Rounded MT Bold" panose="020F0704030504030204" pitchFamily="34" charset="0"/>
              </a:rPr>
              <a:t>tiap</a:t>
            </a:r>
            <a:r>
              <a:rPr lang="en-US" sz="4000" dirty="0">
                <a:latin typeface="Arial Rounded MT Bold" panose="020F0704030504030204" pitchFamily="34" charset="0"/>
              </a:rPr>
              <a:t> baris </a:t>
            </a:r>
            <a:r>
              <a:rPr lang="en-US" sz="4000" dirty="0" err="1">
                <a:latin typeface="Arial Rounded MT Bold" panose="020F0704030504030204" pitchFamily="34" charset="0"/>
              </a:rPr>
              <a:t>berbeda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id-ID" dirty="0"/>
              <a:t>Deklarasi dan instansiasi </a:t>
            </a:r>
            <a:r>
              <a:rPr lang="en-US" dirty="0"/>
              <a:t>array 2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length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barisnya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endParaRPr lang="id-ID" dirty="0"/>
          </a:p>
          <a:p>
            <a:pPr indent="0">
              <a:buNone/>
            </a:pPr>
            <a:r>
              <a:rPr lang="id-ID" sz="2200" dirty="0">
                <a:solidFill>
                  <a:srgbClr val="0070C0"/>
                </a:solidFill>
                <a:latin typeface="Consolas" panose="020B0609020204030204" pitchFamily="49" charset="0"/>
              </a:rPr>
              <a:t>tipeData[][] namaArray = new tipeData[jumlahBaris][];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tipeData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namaArray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] = new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tipeData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jumlahKolom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  <a:endParaRPr lang="id-ID" sz="2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id-ID" dirty="0"/>
              <a:t>Contoh:</a:t>
            </a:r>
          </a:p>
          <a:p>
            <a:pPr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int[][] stocks = new int[3][];</a:t>
            </a:r>
          </a:p>
          <a:p>
            <a:pPr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stocks[0] = new int[2];</a:t>
            </a:r>
          </a:p>
          <a:p>
            <a:pPr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stocks[1] = new int[5];</a:t>
            </a:r>
          </a:p>
          <a:p>
            <a:pPr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stocks[2] = new int[3];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70232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Default Value</a:t>
            </a:r>
            <a:endParaRPr lang="id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22B140-692A-2D25-9A3C-BAA13177C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halnya</a:t>
            </a:r>
            <a:r>
              <a:rPr lang="en-US" dirty="0"/>
              <a:t> pada array 1 </a:t>
            </a:r>
            <a:r>
              <a:rPr lang="en-US" dirty="0" err="1"/>
              <a:t>dimensi</a:t>
            </a:r>
            <a:r>
              <a:rPr lang="en-US" dirty="0"/>
              <a:t>, </a:t>
            </a:r>
            <a:r>
              <a:rPr lang="en-US" dirty="0" err="1"/>
              <a:t>instansiasi</a:t>
            </a:r>
            <a:r>
              <a:rPr lang="en-US" dirty="0"/>
              <a:t> array 2 </a:t>
            </a:r>
            <a:r>
              <a:rPr lang="en-US" dirty="0" err="1"/>
              <a:t>dimensi</a:t>
            </a:r>
            <a:r>
              <a:rPr lang="en-US" dirty="0"/>
              <a:t> (</a:t>
            </a:r>
            <a:r>
              <a:rPr lang="en-US" dirty="0" err="1"/>
              <a:t>dengan</a:t>
            </a:r>
            <a:r>
              <a:rPr lang="en-US" dirty="0"/>
              <a:t> keyword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)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default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elemennya</a:t>
            </a:r>
            <a:endParaRPr lang="en-US" dirty="0"/>
          </a:p>
          <a:p>
            <a:pPr lvl="1"/>
            <a:r>
              <a:rPr lang="en-US" dirty="0"/>
              <a:t>String </a:t>
            </a:r>
            <a:r>
              <a:rPr lang="en-US" dirty="0">
                <a:sym typeface="Wingdings" panose="05000000000000000000" pitchFamily="2" charset="2"/>
              </a:rPr>
              <a:t> null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int, double  0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boolean</a:t>
            </a:r>
            <a:r>
              <a:rPr lang="en-US" dirty="0">
                <a:sym typeface="Wingdings" panose="05000000000000000000" pitchFamily="2" charset="2"/>
              </a:rPr>
              <a:t> 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1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5BCCED-90B8-6AFB-107D-27AEA0693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827276"/>
              </p:ext>
            </p:extLst>
          </p:nvPr>
        </p:nvGraphicFramePr>
        <p:xfrm>
          <a:off x="6327228" y="809044"/>
          <a:ext cx="3840480" cy="148336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7FAA81-FCDE-90AE-0D53-6BB8115BA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73537"/>
              </p:ext>
            </p:extLst>
          </p:nvPr>
        </p:nvGraphicFramePr>
        <p:xfrm>
          <a:off x="6243145" y="2992101"/>
          <a:ext cx="3840480" cy="11125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607272F-F8C8-9E4F-7A14-702B938EA20A}"/>
              </a:ext>
            </a:extLst>
          </p:cNvPr>
          <p:cNvSpPr txBox="1"/>
          <p:nvPr/>
        </p:nvSpPr>
        <p:spPr>
          <a:xfrm>
            <a:off x="890752" y="1550724"/>
            <a:ext cx="5516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d-ID" sz="2000" dirty="0">
                <a:latin typeface="Consolas" panose="020B0609020204030204" pitchFamily="49" charset="0"/>
                <a:cs typeface="Courier New" panose="02070309020205020404" pitchFamily="49" charset="0"/>
              </a:rPr>
              <a:t>int[][] x = new int[3][5];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7BE09-5110-06F0-6CE9-1A707D923AE5}"/>
              </a:ext>
            </a:extLst>
          </p:cNvPr>
          <p:cNvSpPr txBox="1"/>
          <p:nvPr/>
        </p:nvSpPr>
        <p:spPr>
          <a:xfrm>
            <a:off x="890752" y="3470664"/>
            <a:ext cx="5516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boolean</a:t>
            </a:r>
            <a:r>
              <a:rPr lang="id-ID" sz="2000" dirty="0">
                <a:latin typeface="Consolas" panose="020B0609020204030204" pitchFamily="49" charset="0"/>
                <a:cs typeface="Courier New" panose="02070309020205020404" pitchFamily="49" charset="0"/>
              </a:rPr>
              <a:t>[][] 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id-ID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boolean</a:t>
            </a:r>
            <a:r>
              <a:rPr lang="id-ID" sz="20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id-ID" sz="2000" dirty="0">
                <a:latin typeface="Consolas" panose="020B0609020204030204" pitchFamily="49" charset="0"/>
                <a:cs typeface="Courier New" panose="02070309020205020404" pitchFamily="49" charset="0"/>
              </a:rPr>
              <a:t>][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id-ID" sz="2000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596FE6-D062-5DC4-CFB3-D1E04CB9143B}"/>
              </a:ext>
            </a:extLst>
          </p:cNvPr>
          <p:cNvSpPr txBox="1"/>
          <p:nvPr/>
        </p:nvSpPr>
        <p:spPr>
          <a:xfrm>
            <a:off x="859222" y="5107221"/>
            <a:ext cx="5516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lang="id-ID" sz="2000" dirty="0">
                <a:latin typeface="Consolas" panose="020B0609020204030204" pitchFamily="49" charset="0"/>
                <a:cs typeface="Courier New" panose="02070309020205020404" pitchFamily="49" charset="0"/>
              </a:rPr>
              <a:t>[][] 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z</a:t>
            </a:r>
            <a:r>
              <a:rPr lang="id-ID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new 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String</a:t>
            </a:r>
            <a:r>
              <a:rPr lang="id-ID" sz="20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id-ID" sz="2000" dirty="0">
                <a:latin typeface="Consolas" panose="020B0609020204030204" pitchFamily="49" charset="0"/>
                <a:cs typeface="Courier New" panose="02070309020205020404" pitchFamily="49" charset="0"/>
              </a:rPr>
              <a:t>][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id-ID" sz="2000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651E0DC-2598-3D5E-0C36-27D780952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689902"/>
              </p:ext>
            </p:extLst>
          </p:nvPr>
        </p:nvGraphicFramePr>
        <p:xfrm>
          <a:off x="7266327" y="4565596"/>
          <a:ext cx="2150942" cy="148336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  <a:endParaRPr lang="id-ID" sz="16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  <a:endParaRPr lang="id-ID" sz="16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  <a:endParaRPr lang="id-ID" sz="16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  <a:endParaRPr lang="id-ID" sz="16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  <a:endParaRPr lang="id-ID" sz="16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  <a:endParaRPr lang="id-ID" sz="16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6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1D05-4036-614A-8CC2-67C310D2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>
                <a:latin typeface="Arial Rounded MT Bold" panose="020F0704030504030204" pitchFamily="34" charset="0"/>
              </a:rPr>
              <a:t>Inisialisasi Array 2 Dimensi</a:t>
            </a:r>
            <a:endParaRPr lang="id-ID" dirty="0">
              <a:highlight>
                <a:srgbClr val="FFFF00"/>
              </a:highlight>
              <a:latin typeface="Arial Rounded MT Bold" panose="020F07040305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E0BDD8-63EE-F049-91D6-D30696919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Seperti</a:t>
            </a:r>
            <a:r>
              <a:rPr lang="en-US" dirty="0"/>
              <a:t> pada array 1 </a:t>
            </a:r>
            <a:r>
              <a:rPr lang="en-US" dirty="0" err="1"/>
              <a:t>dimensi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id-ID" dirty="0"/>
              <a:t>nisialisasi array 2 dimensi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kurawal</a:t>
            </a:r>
            <a:endParaRPr lang="id-ID" dirty="0"/>
          </a:p>
          <a:p>
            <a:endParaRPr lang="id-ID" dirty="0"/>
          </a:p>
          <a:p>
            <a:endParaRPr lang="id-ID" dirty="0"/>
          </a:p>
          <a:p>
            <a:pPr marL="0" indent="0">
              <a:buNone/>
            </a:pPr>
            <a:endParaRPr lang="id-ID" dirty="0">
              <a:highlight>
                <a:srgbClr val="FFFF00"/>
              </a:highlight>
            </a:endParaRP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1103792" y="3013289"/>
            <a:ext cx="6021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latin typeface="Consolas" panose="020B0609020204030204" pitchFamily="49" charset="0"/>
              </a:rPr>
              <a:t>int[][] nilai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new int[][]</a:t>
            </a:r>
            <a:r>
              <a:rPr lang="id-ID" dirty="0">
                <a:latin typeface="Consolas" panose="020B0609020204030204" pitchFamily="49" charset="0"/>
              </a:rPr>
              <a:t>{</a:t>
            </a:r>
          </a:p>
          <a:p>
            <a:pPr>
              <a:tabLst>
                <a:tab pos="1828800" algn="l"/>
              </a:tabLst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id-ID" dirty="0">
                <a:latin typeface="Consolas" panose="020B0609020204030204" pitchFamily="49" charset="0"/>
              </a:rPr>
              <a:t>{84, 57, 93},</a:t>
            </a:r>
          </a:p>
          <a:p>
            <a:pPr>
              <a:tabLst>
                <a:tab pos="1828800" algn="l"/>
              </a:tabLst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id-ID" dirty="0">
                <a:latin typeface="Consolas" panose="020B0609020204030204" pitchFamily="49" charset="0"/>
              </a:rPr>
              <a:t>{76, 71, 82, 88, 90},</a:t>
            </a:r>
          </a:p>
          <a:p>
            <a:pPr>
              <a:tabLst>
                <a:tab pos="1828800" algn="l"/>
              </a:tabLst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id-ID" dirty="0">
                <a:latin typeface="Consolas" panose="020B0609020204030204" pitchFamily="49" charset="0"/>
              </a:rPr>
              <a:t>{97}</a:t>
            </a:r>
          </a:p>
          <a:p>
            <a:r>
              <a:rPr lang="id-ID" dirty="0">
                <a:latin typeface="Consolas" panose="020B0609020204030204" pitchFamily="49" charset="0"/>
              </a:rPr>
              <a:t>};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043944"/>
              </p:ext>
            </p:extLst>
          </p:nvPr>
        </p:nvGraphicFramePr>
        <p:xfrm>
          <a:off x="6392555" y="3748937"/>
          <a:ext cx="3840480" cy="148336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id-ID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id-ID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id-ID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id-ID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id-ID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id-ID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id-ID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id-ID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9BB1579-8FD3-0C08-2EC8-628C804CEBC7}"/>
              </a:ext>
            </a:extLst>
          </p:cNvPr>
          <p:cNvSpPr txBox="1"/>
          <p:nvPr/>
        </p:nvSpPr>
        <p:spPr>
          <a:xfrm>
            <a:off x="1103792" y="4916778"/>
            <a:ext cx="6021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err="1">
                <a:latin typeface="Consolas" panose="020B0609020204030204" pitchFamily="49" charset="0"/>
              </a:rPr>
              <a:t>int</a:t>
            </a:r>
            <a:r>
              <a:rPr lang="id-ID" dirty="0">
                <a:latin typeface="Consolas" panose="020B0609020204030204" pitchFamily="49" charset="0"/>
              </a:rPr>
              <a:t>[][] nilai = {</a:t>
            </a:r>
          </a:p>
          <a:p>
            <a:pPr>
              <a:tabLst>
                <a:tab pos="1828800" algn="l"/>
              </a:tabLst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id-ID" dirty="0">
                <a:latin typeface="Consolas" panose="020B0609020204030204" pitchFamily="49" charset="0"/>
              </a:rPr>
              <a:t>{84, 57, 93},</a:t>
            </a:r>
          </a:p>
          <a:p>
            <a:pPr>
              <a:tabLst>
                <a:tab pos="1828800" algn="l"/>
              </a:tabLst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id-ID" dirty="0">
                <a:latin typeface="Consolas" panose="020B0609020204030204" pitchFamily="49" charset="0"/>
              </a:rPr>
              <a:t>{76, 71, 82, 88, 90},</a:t>
            </a:r>
          </a:p>
          <a:p>
            <a:pPr>
              <a:tabLst>
                <a:tab pos="1828800" algn="l"/>
              </a:tabLst>
            </a:pP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id-ID" dirty="0">
                <a:latin typeface="Consolas" panose="020B0609020204030204" pitchFamily="49" charset="0"/>
              </a:rPr>
              <a:t>{97}</a:t>
            </a:r>
          </a:p>
          <a:p>
            <a:r>
              <a:rPr lang="id-ID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89122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1D05-4036-614A-8CC2-67C310D2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>
                <a:latin typeface="Arial Rounded MT Bold" panose="020F0704030504030204" pitchFamily="34" charset="0"/>
              </a:rPr>
              <a:t>Ukuran </a:t>
            </a:r>
            <a:r>
              <a:rPr lang="id-ID" dirty="0" err="1">
                <a:latin typeface="Arial Rounded MT Bold" panose="020F0704030504030204" pitchFamily="34" charset="0"/>
              </a:rPr>
              <a:t>Array</a:t>
            </a:r>
            <a:r>
              <a:rPr lang="id-ID" dirty="0">
                <a:latin typeface="Arial Rounded MT Bold" panose="020F0704030504030204" pitchFamily="34" charset="0"/>
              </a:rPr>
              <a:t> 2 Dimensi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AB0658-CD87-D446-B219-41C75C2F0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Setiap </a:t>
            </a:r>
            <a:r>
              <a:rPr lang="id-ID" dirty="0" err="1"/>
              <a:t>array</a:t>
            </a:r>
            <a:r>
              <a:rPr lang="id-ID" dirty="0"/>
              <a:t>, baik </a:t>
            </a:r>
            <a:r>
              <a:rPr lang="id-ID" dirty="0" err="1"/>
              <a:t>array</a:t>
            </a:r>
            <a:r>
              <a:rPr lang="id-ID" dirty="0"/>
              <a:t> 1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id-ID" dirty="0"/>
              <a:t> atau 2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id-ID" dirty="0"/>
              <a:t>, mempunyai ukuran</a:t>
            </a:r>
            <a:endParaRPr lang="en-US" dirty="0"/>
          </a:p>
          <a:p>
            <a:r>
              <a:rPr lang="en-US" dirty="0" err="1"/>
              <a:t>Ukuran</a:t>
            </a:r>
            <a:r>
              <a:rPr lang="en-US" dirty="0"/>
              <a:t> array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id-ID" dirty="0"/>
              <a:t>atribut </a:t>
            </a:r>
            <a:r>
              <a:rPr lang="id-ID" dirty="0">
                <a:solidFill>
                  <a:srgbClr val="0070C0"/>
                </a:solidFill>
              </a:rPr>
              <a:t>length</a:t>
            </a:r>
          </a:p>
          <a:p>
            <a:r>
              <a:rPr lang="id-ID" dirty="0"/>
              <a:t>Contoh:</a:t>
            </a:r>
          </a:p>
          <a:p>
            <a:pPr indent="0">
              <a:buNone/>
            </a:pPr>
            <a:r>
              <a:rPr lang="id-ID" sz="2400" dirty="0" err="1">
                <a:latin typeface="Consolas" panose="020B0609020204030204" pitchFamily="49" charset="0"/>
              </a:rPr>
              <a:t>int</a:t>
            </a:r>
            <a:r>
              <a:rPr lang="id-ID" sz="2400" dirty="0">
                <a:latin typeface="Consolas" panose="020B0609020204030204" pitchFamily="49" charset="0"/>
              </a:rPr>
              <a:t>[][] x = </a:t>
            </a:r>
            <a:r>
              <a:rPr lang="id-ID" sz="2400" dirty="0" err="1">
                <a:latin typeface="Consolas" panose="020B0609020204030204" pitchFamily="49" charset="0"/>
              </a:rPr>
              <a:t>new</a:t>
            </a:r>
            <a:r>
              <a:rPr lang="id-ID" sz="2400" dirty="0">
                <a:latin typeface="Consolas" panose="020B0609020204030204" pitchFamily="49" charset="0"/>
              </a:rPr>
              <a:t> </a:t>
            </a:r>
            <a:r>
              <a:rPr lang="id-ID" sz="2400" dirty="0" err="1">
                <a:latin typeface="Consolas" panose="020B0609020204030204" pitchFamily="49" charset="0"/>
              </a:rPr>
              <a:t>int</a:t>
            </a:r>
            <a:r>
              <a:rPr lang="id-ID" sz="2400" dirty="0">
                <a:latin typeface="Consolas" panose="020B0609020204030204" pitchFamily="49" charset="0"/>
              </a:rPr>
              <a:t>[3][5];</a:t>
            </a:r>
            <a:endParaRPr lang="id-ID" sz="2400" dirty="0"/>
          </a:p>
          <a:p>
            <a:pPr indent="0">
              <a:buNone/>
            </a:pPr>
            <a:r>
              <a:rPr lang="id-ID" dirty="0" err="1">
                <a:solidFill>
                  <a:schemeClr val="accent1"/>
                </a:solidFill>
              </a:rPr>
              <a:t>x.length</a:t>
            </a:r>
            <a:r>
              <a:rPr lang="id-ID" dirty="0"/>
              <a:t> menghasilkan jumlah barisnya (dimensi pertama) yaitu 3</a:t>
            </a:r>
          </a:p>
          <a:p>
            <a:pPr indent="0">
              <a:buNone/>
            </a:pPr>
            <a:r>
              <a:rPr lang="id-ID" dirty="0">
                <a:solidFill>
                  <a:schemeClr val="accent1"/>
                </a:solidFill>
              </a:rPr>
              <a:t>x[0].length </a:t>
            </a:r>
            <a:r>
              <a:rPr lang="id-ID" dirty="0"/>
              <a:t>menghasilkan jumlah kolomnya (dimensi kedua) yaitu 5</a:t>
            </a:r>
          </a:p>
        </p:txBody>
      </p:sp>
    </p:spTree>
    <p:extLst>
      <p:ext uri="{BB962C8B-B14F-4D97-AF65-F5344CB8AC3E}">
        <p14:creationId xmlns:p14="http://schemas.microsoft.com/office/powerpoint/2010/main" val="216171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Arial Rounded MT Bold" panose="020F0704030504030204" pitchFamily="34" charset="0"/>
              </a:rPr>
              <a:t>Ukuran Array 2 Dimensi</a:t>
            </a:r>
            <a:r>
              <a:rPr lang="en-US" dirty="0">
                <a:latin typeface="Arial Rounded MT Bold" panose="020F0704030504030204" pitchFamily="34" charset="0"/>
              </a:rPr>
              <a:t> (2)</a:t>
            </a:r>
            <a:endParaRPr lang="id-ID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err="1">
                <a:latin typeface="Consolas" panose="020B0609020204030204" pitchFamily="49" charset="0"/>
              </a:rPr>
              <a:t>int</a:t>
            </a:r>
            <a:r>
              <a:rPr lang="id-ID" dirty="0">
                <a:latin typeface="Consolas" panose="020B0609020204030204" pitchFamily="49" charset="0"/>
              </a:rPr>
              <a:t>[][] x = </a:t>
            </a:r>
            <a:r>
              <a:rPr lang="id-ID" dirty="0" err="1">
                <a:latin typeface="Consolas" panose="020B0609020204030204" pitchFamily="49" charset="0"/>
              </a:rPr>
              <a:t>new</a:t>
            </a:r>
            <a:r>
              <a:rPr lang="id-ID" dirty="0">
                <a:latin typeface="Consolas" panose="020B0609020204030204" pitchFamily="49" charset="0"/>
              </a:rPr>
              <a:t> </a:t>
            </a:r>
            <a:r>
              <a:rPr lang="id-ID" dirty="0" err="1">
                <a:latin typeface="Consolas" panose="020B0609020204030204" pitchFamily="49" charset="0"/>
              </a:rPr>
              <a:t>int</a:t>
            </a:r>
            <a:r>
              <a:rPr lang="id-ID" dirty="0">
                <a:latin typeface="Consolas" panose="020B0609020204030204" pitchFamily="49" charset="0"/>
              </a:rPr>
              <a:t>[3][5];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30654" y="3562446"/>
          <a:ext cx="1645920" cy="13716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x[0]</a:t>
                      </a:r>
                      <a:endParaRPr lang="id-ID" sz="24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x[1]</a:t>
                      </a:r>
                      <a:endParaRPr lang="id-ID" sz="24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x[2]</a:t>
                      </a:r>
                      <a:endParaRPr lang="id-ID" sz="24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658170"/>
              </p:ext>
            </p:extLst>
          </p:nvPr>
        </p:nvGraphicFramePr>
        <p:xfrm>
          <a:off x="4062508" y="3019114"/>
          <a:ext cx="548640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25985"/>
              </p:ext>
            </p:extLst>
          </p:nvPr>
        </p:nvGraphicFramePr>
        <p:xfrm>
          <a:off x="4053543" y="4018679"/>
          <a:ext cx="548640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203462"/>
              </p:ext>
            </p:extLst>
          </p:nvPr>
        </p:nvGraphicFramePr>
        <p:xfrm>
          <a:off x="4071473" y="5072032"/>
          <a:ext cx="548640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90917" y="268941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x</a:t>
            </a:r>
          </a:p>
        </p:txBody>
      </p:sp>
      <p:cxnSp>
        <p:nvCxnSpPr>
          <p:cNvPr id="10" name="Straight Arrow Connector 9"/>
          <p:cNvCxnSpPr>
            <a:stCxn id="8" idx="3"/>
            <a:endCxn id="4" idx="0"/>
          </p:cNvCxnSpPr>
          <p:nvPr/>
        </p:nvCxnSpPr>
        <p:spPr>
          <a:xfrm>
            <a:off x="1616647" y="2920245"/>
            <a:ext cx="536967" cy="64220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 flipV="1">
            <a:off x="2635624" y="3247714"/>
            <a:ext cx="1426884" cy="5712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6" idx="1"/>
          </p:cNvCxnSpPr>
          <p:nvPr/>
        </p:nvCxnSpPr>
        <p:spPr>
          <a:xfrm>
            <a:off x="2635624" y="4222376"/>
            <a:ext cx="1417919" cy="2490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endCxn id="7" idx="1"/>
          </p:cNvCxnSpPr>
          <p:nvPr/>
        </p:nvCxnSpPr>
        <p:spPr>
          <a:xfrm>
            <a:off x="2635624" y="4706470"/>
            <a:ext cx="1435849" cy="59416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4888" y="5232643"/>
            <a:ext cx="1666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err="1"/>
              <a:t>x.length</a:t>
            </a:r>
            <a:r>
              <a:rPr lang="id-ID" sz="2400" b="1" dirty="0"/>
              <a:t> = </a:t>
            </a:r>
            <a:r>
              <a:rPr lang="id-ID" sz="24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58464" y="3010512"/>
            <a:ext cx="2021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x[0].</a:t>
            </a:r>
            <a:r>
              <a:rPr lang="id-ID" sz="2400" b="1" dirty="0" err="1"/>
              <a:t>length</a:t>
            </a:r>
            <a:r>
              <a:rPr lang="id-ID" sz="2400" b="1" dirty="0"/>
              <a:t> = </a:t>
            </a:r>
            <a:r>
              <a:rPr lang="id-ID" sz="2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658464" y="4004990"/>
            <a:ext cx="2021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x[1].</a:t>
            </a:r>
            <a:r>
              <a:rPr lang="id-ID" sz="2400" b="1" dirty="0" err="1"/>
              <a:t>length</a:t>
            </a:r>
            <a:r>
              <a:rPr lang="id-ID" sz="2400" b="1" dirty="0"/>
              <a:t> = </a:t>
            </a:r>
            <a:r>
              <a:rPr lang="id-ID" sz="2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58464" y="5058900"/>
            <a:ext cx="2021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x[2].</a:t>
            </a:r>
            <a:r>
              <a:rPr lang="id-ID" sz="2400" b="1" dirty="0" err="1"/>
              <a:t>length</a:t>
            </a:r>
            <a:r>
              <a:rPr lang="id-ID" sz="2400" b="1" dirty="0"/>
              <a:t> = </a:t>
            </a:r>
            <a:r>
              <a:rPr lang="id-ID" sz="2400" b="1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95808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Arial Rounded MT Bold" panose="020F0704030504030204" pitchFamily="34" charset="0"/>
              </a:rPr>
              <a:t>Ukuran Array 2 Dimensi</a:t>
            </a:r>
            <a:r>
              <a:rPr lang="en-US" dirty="0">
                <a:latin typeface="Arial Rounded MT Bold" panose="020F0704030504030204" pitchFamily="34" charset="0"/>
              </a:rPr>
              <a:t> (3)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552"/>
            <a:ext cx="10515600" cy="4600411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int[][] x = new int[3][];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x[0] = new int[2];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x[1] = new int[5];</a:t>
            </a:r>
          </a:p>
          <a:p>
            <a:pPr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x[2] = new int[3];</a:t>
            </a:r>
            <a:endParaRPr lang="id-ID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30654" y="4045918"/>
          <a:ext cx="1645920" cy="13716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x[0]</a:t>
                      </a:r>
                      <a:endParaRPr lang="id-ID" sz="24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x[1]</a:t>
                      </a:r>
                      <a:endParaRPr lang="id-ID" sz="24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x[2]</a:t>
                      </a:r>
                      <a:endParaRPr lang="id-ID" sz="24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1831"/>
              </p:ext>
            </p:extLst>
          </p:nvPr>
        </p:nvGraphicFramePr>
        <p:xfrm>
          <a:off x="4062508" y="3639218"/>
          <a:ext cx="219456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078303"/>
              </p:ext>
            </p:extLst>
          </p:nvPr>
        </p:nvGraphicFramePr>
        <p:xfrm>
          <a:off x="4053543" y="4638783"/>
          <a:ext cx="548640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10786" y="319560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x</a:t>
            </a:r>
          </a:p>
        </p:txBody>
      </p:sp>
      <p:cxnSp>
        <p:nvCxnSpPr>
          <p:cNvPr id="10" name="Straight Arrow Connector 9"/>
          <p:cNvCxnSpPr>
            <a:cxnSpLocks/>
            <a:endCxn id="4" idx="0"/>
          </p:cNvCxnSpPr>
          <p:nvPr/>
        </p:nvCxnSpPr>
        <p:spPr>
          <a:xfrm>
            <a:off x="1734207" y="3630616"/>
            <a:ext cx="419407" cy="41530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 flipV="1">
            <a:off x="2635624" y="3867818"/>
            <a:ext cx="1426884" cy="5712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6" idx="1"/>
          </p:cNvCxnSpPr>
          <p:nvPr/>
        </p:nvCxnSpPr>
        <p:spPr>
          <a:xfrm>
            <a:off x="2635624" y="4842480"/>
            <a:ext cx="1417919" cy="2490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2635624" y="5326574"/>
            <a:ext cx="1435849" cy="59416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4888" y="5716115"/>
            <a:ext cx="1666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err="1"/>
              <a:t>x.length</a:t>
            </a:r>
            <a:r>
              <a:rPr lang="id-ID" sz="2400" b="1" dirty="0"/>
              <a:t> = </a:t>
            </a:r>
            <a:r>
              <a:rPr lang="id-ID" sz="24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58464" y="3630616"/>
            <a:ext cx="2021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x[0].length = </a:t>
            </a:r>
            <a:r>
              <a:rPr lang="en-US" sz="2400" b="1" dirty="0">
                <a:solidFill>
                  <a:srgbClr val="00B050"/>
                </a:solidFill>
              </a:rPr>
              <a:t>2</a:t>
            </a:r>
            <a:endParaRPr lang="id-ID" sz="2400" b="1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58464" y="4625094"/>
            <a:ext cx="2021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x[1].</a:t>
            </a:r>
            <a:r>
              <a:rPr lang="id-ID" sz="2400" b="1" dirty="0" err="1"/>
              <a:t>length</a:t>
            </a:r>
            <a:r>
              <a:rPr lang="id-ID" sz="2400" b="1" dirty="0"/>
              <a:t> = </a:t>
            </a:r>
            <a:r>
              <a:rPr lang="id-ID" sz="2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58464" y="5679004"/>
            <a:ext cx="2021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x[2].length = </a:t>
            </a:r>
            <a:r>
              <a:rPr lang="en-US" sz="2400" b="1" dirty="0">
                <a:solidFill>
                  <a:srgbClr val="00B050"/>
                </a:solidFill>
              </a:rPr>
              <a:t>3</a:t>
            </a:r>
            <a:endParaRPr lang="id-ID" sz="2400" b="1" dirty="0">
              <a:solidFill>
                <a:srgbClr val="00B050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95C8BA-3DE0-65AD-2263-0B595B64F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81989"/>
              </p:ext>
            </p:extLst>
          </p:nvPr>
        </p:nvGraphicFramePr>
        <p:xfrm>
          <a:off x="4067767" y="5599392"/>
          <a:ext cx="329184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425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Arial Rounded MT Bold" panose="020F0704030504030204" pitchFamily="34" charset="0"/>
              </a:rPr>
              <a:t>Ukuran Array 2 Dimensi</a:t>
            </a:r>
            <a:r>
              <a:rPr lang="en-US" dirty="0">
                <a:latin typeface="Arial Rounded MT Bold" panose="020F0704030504030204" pitchFamily="34" charset="0"/>
              </a:rPr>
              <a:t> (4)</a:t>
            </a:r>
            <a:endParaRPr lang="id-ID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482"/>
            <a:ext cx="10515600" cy="473648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1800" dirty="0">
                <a:latin typeface="Consolas" panose="020B0609020204030204" pitchFamily="49" charset="0"/>
              </a:rPr>
              <a:t>int[][] </a:t>
            </a:r>
            <a:r>
              <a:rPr lang="en-US" sz="1800" dirty="0">
                <a:latin typeface="Consolas" panose="020B0609020204030204" pitchFamily="49" charset="0"/>
              </a:rPr>
              <a:t>x</a:t>
            </a:r>
            <a:r>
              <a:rPr lang="id-ID" sz="1800" dirty="0">
                <a:latin typeface="Consolas" panose="020B0609020204030204" pitchFamily="49" charset="0"/>
              </a:rPr>
              <a:t> =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id-ID" sz="1800" dirty="0">
                <a:latin typeface="Consolas" panose="020B0609020204030204" pitchFamily="49" charset="0"/>
              </a:rPr>
              <a:t>{84, 57, 93},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id-ID" sz="1800" dirty="0">
                <a:latin typeface="Consolas" panose="020B0609020204030204" pitchFamily="49" charset="0"/>
              </a:rPr>
              <a:t>{76, 71, 82, 88, 90},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id-ID" sz="1800" dirty="0">
                <a:latin typeface="Consolas" panose="020B0609020204030204" pitchFamily="49" charset="0"/>
              </a:rPr>
              <a:t>{97}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1800" dirty="0">
                <a:latin typeface="Consolas" panose="020B0609020204030204" pitchFamily="49" charset="0"/>
              </a:rPr>
              <a:t>};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926661"/>
              </p:ext>
            </p:extLst>
          </p:nvPr>
        </p:nvGraphicFramePr>
        <p:xfrm>
          <a:off x="1330654" y="4045918"/>
          <a:ext cx="1645920" cy="137160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x[0]</a:t>
                      </a:r>
                      <a:endParaRPr lang="id-ID" sz="24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x[1]</a:t>
                      </a:r>
                      <a:endParaRPr lang="id-ID" sz="24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x[2]</a:t>
                      </a:r>
                      <a:endParaRPr lang="id-ID" sz="24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531096"/>
              </p:ext>
            </p:extLst>
          </p:nvPr>
        </p:nvGraphicFramePr>
        <p:xfrm>
          <a:off x="4062508" y="3639218"/>
          <a:ext cx="329184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84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93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978311"/>
              </p:ext>
            </p:extLst>
          </p:nvPr>
        </p:nvGraphicFramePr>
        <p:xfrm>
          <a:off x="4053543" y="4638783"/>
          <a:ext cx="548640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76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71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82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88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346914"/>
              </p:ext>
            </p:extLst>
          </p:nvPr>
        </p:nvGraphicFramePr>
        <p:xfrm>
          <a:off x="4071473" y="5692136"/>
          <a:ext cx="1097280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97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10786" y="303794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x</a:t>
            </a:r>
          </a:p>
        </p:txBody>
      </p:sp>
      <p:cxnSp>
        <p:nvCxnSpPr>
          <p:cNvPr id="10" name="Straight Arrow Connector 9"/>
          <p:cNvCxnSpPr>
            <a:cxnSpLocks/>
            <a:endCxn id="4" idx="0"/>
          </p:cNvCxnSpPr>
          <p:nvPr/>
        </p:nvCxnSpPr>
        <p:spPr>
          <a:xfrm>
            <a:off x="1616647" y="3403717"/>
            <a:ext cx="536967" cy="64220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endCxn id="5" idx="1"/>
          </p:cNvCxnSpPr>
          <p:nvPr/>
        </p:nvCxnSpPr>
        <p:spPr>
          <a:xfrm flipV="1">
            <a:off x="2635624" y="3867818"/>
            <a:ext cx="1426884" cy="5712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6" idx="1"/>
          </p:cNvCxnSpPr>
          <p:nvPr/>
        </p:nvCxnSpPr>
        <p:spPr>
          <a:xfrm>
            <a:off x="2635624" y="4842480"/>
            <a:ext cx="1417919" cy="2490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endCxn id="7" idx="1"/>
          </p:cNvCxnSpPr>
          <p:nvPr/>
        </p:nvCxnSpPr>
        <p:spPr>
          <a:xfrm>
            <a:off x="2635624" y="5326574"/>
            <a:ext cx="1435849" cy="59416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34888" y="5716115"/>
            <a:ext cx="1666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err="1"/>
              <a:t>x.length</a:t>
            </a:r>
            <a:r>
              <a:rPr lang="id-ID" sz="2400" b="1" dirty="0"/>
              <a:t> = </a:t>
            </a:r>
            <a:r>
              <a:rPr lang="id-ID" sz="24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58464" y="3630616"/>
            <a:ext cx="2021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x[0].length = </a:t>
            </a:r>
            <a:r>
              <a:rPr lang="en-US" sz="2400" b="1" dirty="0">
                <a:solidFill>
                  <a:srgbClr val="00B050"/>
                </a:solidFill>
              </a:rPr>
              <a:t>3</a:t>
            </a:r>
            <a:endParaRPr lang="id-ID" sz="2400" b="1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58464" y="4625094"/>
            <a:ext cx="2021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x[1].</a:t>
            </a:r>
            <a:r>
              <a:rPr lang="id-ID" sz="2400" b="1" dirty="0" err="1"/>
              <a:t>length</a:t>
            </a:r>
            <a:r>
              <a:rPr lang="id-ID" sz="2400" b="1" dirty="0"/>
              <a:t> = </a:t>
            </a:r>
            <a:r>
              <a:rPr lang="id-ID" sz="24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58464" y="5679004"/>
            <a:ext cx="2021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/>
              <a:t>x[2].length = </a:t>
            </a:r>
            <a:r>
              <a:rPr lang="en-US" sz="2400" b="1" dirty="0">
                <a:solidFill>
                  <a:srgbClr val="00B050"/>
                </a:solidFill>
              </a:rPr>
              <a:t>1</a:t>
            </a:r>
            <a:endParaRPr lang="id-ID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750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Arial Rounded MT Bold" panose="020F0704030504030204" pitchFamily="34" charset="0"/>
              </a:rPr>
              <a:t>Mengakses Elemen </a:t>
            </a:r>
            <a:r>
              <a:rPr lang="id-ID" dirty="0" err="1">
                <a:latin typeface="Arial Rounded MT Bold" panose="020F0704030504030204" pitchFamily="34" charset="0"/>
              </a:rPr>
              <a:t>Array</a:t>
            </a:r>
            <a:r>
              <a:rPr lang="id-ID" dirty="0">
                <a:latin typeface="Arial Rounded MT Bold" panose="020F0704030504030204" pitchFamily="34" charset="0"/>
              </a:rPr>
              <a:t> 2 Dimensi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Pengaksesan salah satu elemen </a:t>
            </a:r>
            <a:r>
              <a:rPr lang="id-ID" dirty="0" err="1"/>
              <a:t>array</a:t>
            </a:r>
            <a:r>
              <a:rPr lang="id-ID" dirty="0"/>
              <a:t> 2 dimensi dapat dilakukan dengan menuliskan indeks baris dan kolom dari variabel </a:t>
            </a:r>
            <a:r>
              <a:rPr lang="id-ID" dirty="0" err="1"/>
              <a:t>array</a:t>
            </a:r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3674"/>
              </p:ext>
            </p:extLst>
          </p:nvPr>
        </p:nvGraphicFramePr>
        <p:xfrm>
          <a:off x="1045626" y="3259614"/>
          <a:ext cx="3840480" cy="148336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77281" y="3601183"/>
            <a:ext cx="5516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Consolas" panose="020B0609020204030204" pitchFamily="49" charset="0"/>
              </a:rPr>
              <a:t>System.out.print(</a:t>
            </a:r>
            <a:r>
              <a:rPr lang="id-ID" sz="2000" dirty="0">
                <a:solidFill>
                  <a:srgbClr val="C00000"/>
                </a:solidFill>
                <a:latin typeface="Consolas" panose="020B0609020204030204" pitchFamily="49" charset="0"/>
              </a:rPr>
              <a:t>nilai[1][2]</a:t>
            </a:r>
            <a:r>
              <a:rPr lang="id-ID" sz="2000" dirty="0">
                <a:latin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//82</a:t>
            </a:r>
            <a:endParaRPr lang="en-US" sz="2000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</a:rPr>
              <a:t>System.out.print(</a:t>
            </a:r>
            <a:r>
              <a:rPr lang="id-ID" sz="2000" dirty="0">
                <a:solidFill>
                  <a:srgbClr val="C00000"/>
                </a:solidFill>
                <a:latin typeface="Consolas" panose="020B0609020204030204" pitchFamily="49" charset="0"/>
              </a:rPr>
              <a:t>nilai[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id-ID" sz="2000" dirty="0">
                <a:solidFill>
                  <a:srgbClr val="C00000"/>
                </a:solidFill>
                <a:latin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id-ID" sz="2000" dirty="0">
                <a:solidFill>
                  <a:srgbClr val="C00000"/>
                </a:solidFill>
                <a:latin typeface="Consolas" panose="020B0609020204030204" pitchFamily="49" charset="0"/>
              </a:rPr>
              <a:t>]</a:t>
            </a:r>
            <a:r>
              <a:rPr lang="id-ID" sz="2000" dirty="0">
                <a:latin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//57</a:t>
            </a:r>
            <a:endParaRPr lang="en-US" sz="2000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99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Arial Rounded MT Bold" panose="020F0704030504030204" pitchFamily="34" charset="0"/>
              </a:rPr>
              <a:t>Mengisi Elemen </a:t>
            </a:r>
            <a:r>
              <a:rPr lang="id-ID" dirty="0" err="1">
                <a:latin typeface="Arial Rounded MT Bold" panose="020F0704030504030204" pitchFamily="34" charset="0"/>
              </a:rPr>
              <a:t>Array</a:t>
            </a:r>
            <a:r>
              <a:rPr lang="id-ID" dirty="0">
                <a:latin typeface="Arial Rounded MT Bold" panose="020F0704030504030204" pitchFamily="34" charset="0"/>
              </a:rPr>
              <a:t> 2 Dimensi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39207" cy="4351338"/>
          </a:xfrm>
        </p:spPr>
        <p:txBody>
          <a:bodyPr>
            <a:normAutofit/>
          </a:bodyPr>
          <a:lstStyle/>
          <a:p>
            <a:r>
              <a:rPr lang="id-ID" sz="2400" dirty="0"/>
              <a:t>Pengisian elemen array 2 dimensi dapat dilakukan dengan mengakses indeks baris dan kolom dari variabel array</a:t>
            </a:r>
            <a:endParaRPr lang="en-US" sz="2400" dirty="0"/>
          </a:p>
          <a:p>
            <a:r>
              <a:rPr lang="en-US" sz="2400" dirty="0"/>
              <a:t>N</a:t>
            </a:r>
            <a:r>
              <a:rPr lang="id-ID" sz="2400" dirty="0"/>
              <a:t>ilai diisikan menggunakan operator assignment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4990" y="3683953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>
                <a:latin typeface="Consolas" panose="020B0609020204030204" pitchFamily="49" charset="0"/>
              </a:rPr>
              <a:t>nilai[2][3] = 77;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5BCCED-90B8-6AFB-107D-27AEA0693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39770"/>
              </p:ext>
            </p:extLst>
          </p:nvPr>
        </p:nvGraphicFramePr>
        <p:xfrm>
          <a:off x="6096000" y="1690688"/>
          <a:ext cx="3840480" cy="148336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id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7FAA81-FCDE-90AE-0D53-6BB8115BA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181107"/>
              </p:ext>
            </p:extLst>
          </p:nvPr>
        </p:nvGraphicFramePr>
        <p:xfrm>
          <a:off x="6101253" y="4323523"/>
          <a:ext cx="3840480" cy="148336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id-ID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86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>
                <a:latin typeface="Arial Rounded MT Bold" panose="020F0704030504030204" pitchFamily="34" charset="0"/>
              </a:rPr>
              <a:t>Tujua</a:t>
            </a:r>
            <a:r>
              <a:rPr lang="en-US" dirty="0">
                <a:latin typeface="Arial Rounded MT Bold" panose="020F0704030504030204" pitchFamily="34" charset="0"/>
              </a:rPr>
              <a:t>n</a:t>
            </a:r>
            <a:endParaRPr lang="id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/>
            <a:r>
              <a:rPr lang="id-ID" dirty="0"/>
              <a:t>Mahasiswa mampu memahami konsep array 2 dimensi</a:t>
            </a:r>
          </a:p>
          <a:p>
            <a:pPr marL="502920" indent="-457200"/>
            <a:r>
              <a:rPr lang="id-ID" dirty="0"/>
              <a:t>Mahasiswa mampu memberikan contoh penggunaan array 2 dimensi</a:t>
            </a:r>
          </a:p>
          <a:p>
            <a:pPr marL="502920" indent="-457200"/>
            <a:r>
              <a:rPr lang="id-ID" dirty="0"/>
              <a:t>Mahasiswa mampu menyelesaikan studi kasus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array 2 </a:t>
            </a:r>
            <a:r>
              <a:rPr lang="en-US" dirty="0" err="1"/>
              <a:t>dimensi</a:t>
            </a:r>
            <a:endParaRPr lang="id-ID" dirty="0"/>
          </a:p>
          <a:p>
            <a:pPr marL="502920" indent="-457200"/>
            <a:endParaRPr lang="id-ID" sz="2800" dirty="0"/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471989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ArrayIndexOutOfBoundsException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22B140-692A-2D25-9A3C-BAA13177C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length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baris pada array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sama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id-ID" sz="2000" dirty="0">
                <a:latin typeface="Consolas" panose="020B0609020204030204" pitchFamily="49" charset="0"/>
              </a:rPr>
              <a:t>int[][] nilai =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     	</a:t>
            </a:r>
            <a:r>
              <a:rPr lang="id-ID" sz="2000" dirty="0">
                <a:latin typeface="Consolas" panose="020B0609020204030204" pitchFamily="49" charset="0"/>
              </a:rPr>
              <a:t>{84, 57, 93},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     	</a:t>
            </a:r>
            <a:r>
              <a:rPr lang="id-ID" sz="2000" dirty="0">
                <a:latin typeface="Consolas" panose="020B0609020204030204" pitchFamily="49" charset="0"/>
              </a:rPr>
              <a:t>{76, 71, 82, 88, 90},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     	</a:t>
            </a:r>
            <a:r>
              <a:rPr lang="id-ID" sz="2000" dirty="0">
                <a:latin typeface="Consolas" panose="020B0609020204030204" pitchFamily="49" charset="0"/>
              </a:rPr>
              <a:t>{97}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id-ID" sz="2000" dirty="0">
                <a:latin typeface="Consolas" panose="020B0609020204030204" pitchFamily="49" charset="0"/>
              </a:rPr>
              <a:t>};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A64C82-4B32-8B80-AC6E-79B903134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80635"/>
              </p:ext>
            </p:extLst>
          </p:nvPr>
        </p:nvGraphicFramePr>
        <p:xfrm>
          <a:off x="6623783" y="2966545"/>
          <a:ext cx="3840480" cy="148336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id-ID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id-ID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id-ID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id-ID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id-ID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id-ID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id-ID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id-ID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360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22B140-692A-2D25-9A3C-BAA13177C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324" y="546539"/>
            <a:ext cx="4004441" cy="22807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2000" dirty="0">
                <a:latin typeface="Consolas" panose="020B0609020204030204" pitchFamily="49" charset="0"/>
              </a:rPr>
              <a:t>int[][] nilai =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     </a:t>
            </a:r>
            <a:r>
              <a:rPr lang="id-ID" sz="2000" dirty="0">
                <a:latin typeface="Consolas" panose="020B0609020204030204" pitchFamily="49" charset="0"/>
              </a:rPr>
              <a:t>{84, 57, 93},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     </a:t>
            </a:r>
            <a:r>
              <a:rPr lang="id-ID" sz="2000" dirty="0">
                <a:latin typeface="Consolas" panose="020B0609020204030204" pitchFamily="49" charset="0"/>
              </a:rPr>
              <a:t>{76, 71, 82, 88, 90},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1828800" algn="l"/>
              </a:tabLst>
            </a:pPr>
            <a:r>
              <a:rPr lang="en-US" sz="2000" dirty="0">
                <a:latin typeface="Consolas" panose="020B0609020204030204" pitchFamily="49" charset="0"/>
              </a:rPr>
              <a:t>     </a:t>
            </a:r>
            <a:r>
              <a:rPr lang="id-ID" sz="2000" dirty="0">
                <a:latin typeface="Consolas" panose="020B0609020204030204" pitchFamily="49" charset="0"/>
              </a:rPr>
              <a:t>{97}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2000" dirty="0">
                <a:latin typeface="Consolas" panose="020B0609020204030204" pitchFamily="49" charset="0"/>
              </a:rPr>
              <a:t>};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A64C82-4B32-8B80-AC6E-79B903134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729743"/>
              </p:ext>
            </p:extLst>
          </p:nvPr>
        </p:nvGraphicFramePr>
        <p:xfrm>
          <a:off x="6518679" y="945231"/>
          <a:ext cx="3840480" cy="148336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id-ID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id-ID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id-ID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id-ID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id-ID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id-ID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id-ID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id-ID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441F48-EDC2-F41B-41CA-A6E99E4651E1}"/>
              </a:ext>
            </a:extLst>
          </p:cNvPr>
          <p:cNvSpPr txBox="1"/>
          <p:nvPr/>
        </p:nvSpPr>
        <p:spPr>
          <a:xfrm>
            <a:off x="3347544" y="2963919"/>
            <a:ext cx="5516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rgbClr val="0070C0"/>
                </a:solidFill>
                <a:latin typeface="Consolas" panose="020B0609020204030204" pitchFamily="49" charset="0"/>
              </a:rPr>
              <a:t>nilai[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r>
              <a:rPr lang="id-ID" sz="2000" dirty="0">
                <a:solidFill>
                  <a:srgbClr val="0070C0"/>
                </a:solidFill>
                <a:latin typeface="Consolas" panose="020B0609020204030204" pitchFamily="49" charset="0"/>
              </a:rPr>
              <a:t>][2]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= 1</a:t>
            </a:r>
            <a:endParaRPr lang="en-US" sz="20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id-ID" sz="2000" dirty="0">
                <a:latin typeface="Consolas" panose="020B0609020204030204" pitchFamily="49" charset="0"/>
              </a:rPr>
              <a:t>System.out.print(</a:t>
            </a:r>
            <a:r>
              <a:rPr lang="id-ID" sz="2000" dirty="0">
                <a:solidFill>
                  <a:srgbClr val="0070C0"/>
                </a:solidFill>
                <a:latin typeface="Consolas" panose="020B0609020204030204" pitchFamily="49" charset="0"/>
              </a:rPr>
              <a:t>nilai[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r>
              <a:rPr lang="id-ID" sz="2000" dirty="0">
                <a:solidFill>
                  <a:srgbClr val="0070C0"/>
                </a:solidFill>
                <a:latin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3</a:t>
            </a:r>
            <a:r>
              <a:rPr lang="id-ID" sz="2000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  <a:r>
              <a:rPr lang="id-ID" sz="2000" dirty="0"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43EE129F-249A-A28D-B246-9063B79DC9C9}"/>
              </a:ext>
            </a:extLst>
          </p:cNvPr>
          <p:cNvSpPr/>
          <p:nvPr/>
        </p:nvSpPr>
        <p:spPr>
          <a:xfrm rot="16200000">
            <a:off x="4938285" y="3944279"/>
            <a:ext cx="822960" cy="822960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754C6-9878-EA54-D1AA-BF21120C08EE}"/>
              </a:ext>
            </a:extLst>
          </p:cNvPr>
          <p:cNvSpPr txBox="1"/>
          <p:nvPr/>
        </p:nvSpPr>
        <p:spPr>
          <a:xfrm>
            <a:off x="1015824" y="5023948"/>
            <a:ext cx="94908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>
                <a:solidFill>
                  <a:srgbClr val="C00000"/>
                </a:solidFill>
              </a:rPr>
              <a:t>ArrayIndexOutOfBoundsException</a:t>
            </a:r>
            <a:endParaRPr lang="en-US" sz="3200" dirty="0">
              <a:solidFill>
                <a:srgbClr val="C00000"/>
              </a:solidFill>
            </a:endParaRPr>
          </a:p>
          <a:p>
            <a:pPr algn="ctr"/>
            <a:r>
              <a:rPr lang="en-US" sz="2400" dirty="0">
                <a:sym typeface="Wingdings" panose="05000000000000000000" pitchFamily="2" charset="2"/>
              </a:rPr>
              <a:t>array </a:t>
            </a:r>
            <a:r>
              <a:rPr lang="en-US" sz="2400" dirty="0" err="1">
                <a:sym typeface="Wingdings" panose="05000000000000000000" pitchFamily="2" charset="2"/>
              </a:rPr>
              <a:t>diakses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dengan</a:t>
            </a:r>
            <a:r>
              <a:rPr lang="en-US" sz="2400" dirty="0">
                <a:sym typeface="Wingdings" panose="05000000000000000000" pitchFamily="2" charset="2"/>
              </a:rPr>
              <a:t> illegal index</a:t>
            </a:r>
            <a:endParaRPr lang="en-US" sz="105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5D88B7-D498-DF1E-F22E-67E595714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1" y="3011117"/>
            <a:ext cx="618107" cy="6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367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A99D-1B89-44AB-BDA9-B121973D9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0173"/>
            <a:ext cx="9144000" cy="2387600"/>
          </a:xfrm>
        </p:spPr>
        <p:txBody>
          <a:bodyPr>
            <a:normAutofit/>
          </a:bodyPr>
          <a:lstStyle/>
          <a:p>
            <a:pPr defTabSz="114300"/>
            <a:r>
              <a:rPr lang="id-ID" dirty="0">
                <a:ln w="0"/>
                <a:latin typeface="Arial Black" panose="020B0A04020102020204" pitchFamily="34" charset="0"/>
              </a:rPr>
              <a:t>Studi Kasus</a:t>
            </a:r>
            <a:endParaRPr lang="en-US" sz="4500" dirty="0">
              <a:ln w="0"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665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Contoh</a:t>
            </a:r>
            <a:r>
              <a:rPr lang="en-US" dirty="0">
                <a:latin typeface="Arial Rounded MT Bold" panose="020F0704030504030204" pitchFamily="34" charset="0"/>
              </a:rPr>
              <a:t> 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1387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id-ID" sz="2400" dirty="0"/>
              <a:t>Togamas mempunyai tiga toko cabang di Malang</a:t>
            </a:r>
            <a:r>
              <a:rPr lang="en-US" sz="2400" dirty="0"/>
              <a:t>. </a:t>
            </a:r>
            <a:r>
              <a:rPr lang="en-US" sz="2400" dirty="0" err="1"/>
              <a:t>Ensiklopedia</a:t>
            </a:r>
            <a:r>
              <a:rPr lang="en-US" sz="2400" dirty="0"/>
              <a:t> yang </a:t>
            </a:r>
            <a:r>
              <a:rPr lang="en-US" sz="2400" dirty="0" err="1"/>
              <a:t>terjual</a:t>
            </a:r>
            <a:r>
              <a:rPr lang="en-US" sz="2400" dirty="0"/>
              <a:t> di </a:t>
            </a:r>
            <a:r>
              <a:rPr lang="en-US" sz="2400" dirty="0" err="1"/>
              <a:t>cabang</a:t>
            </a:r>
            <a:r>
              <a:rPr lang="en-US" sz="2400" dirty="0"/>
              <a:t> Dieng dan </a:t>
            </a:r>
            <a:r>
              <a:rPr lang="en-US" sz="2400" dirty="0" err="1"/>
              <a:t>Soehat</a:t>
            </a:r>
            <a:r>
              <a:rPr lang="en-US" sz="2400" dirty="0"/>
              <a:t> </a:t>
            </a:r>
            <a:r>
              <a:rPr lang="en-US" sz="2400" dirty="0" err="1"/>
              <a:t>sebanyak</a:t>
            </a:r>
            <a:r>
              <a:rPr lang="en-US" sz="2400" dirty="0"/>
              <a:t> 6. Cabang </a:t>
            </a:r>
            <a:r>
              <a:rPr lang="en-US" sz="2400" dirty="0" err="1"/>
              <a:t>Sengkaling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menjual</a:t>
            </a:r>
            <a:r>
              <a:rPr lang="en-US" sz="2400" dirty="0"/>
              <a:t> Novel, </a:t>
            </a:r>
            <a:r>
              <a:rPr lang="en-US" sz="2400" dirty="0" err="1"/>
              <a:t>Komik</a:t>
            </a:r>
            <a:r>
              <a:rPr lang="en-US" sz="2400" dirty="0"/>
              <a:t>, dan </a:t>
            </a:r>
            <a:r>
              <a:rPr lang="en-US" sz="2400" dirty="0" err="1"/>
              <a:t>Ensiklopedia</a:t>
            </a:r>
            <a:r>
              <a:rPr lang="en-US" sz="2400" dirty="0"/>
              <a:t> </a:t>
            </a:r>
            <a:r>
              <a:rPr lang="en-US" sz="2400" dirty="0" err="1"/>
              <a:t>berturut-turut</a:t>
            </a:r>
            <a:r>
              <a:rPr lang="en-US" sz="2400" dirty="0"/>
              <a:t> </a:t>
            </a:r>
            <a:r>
              <a:rPr lang="en-US" sz="2400" dirty="0" err="1"/>
              <a:t>sebanyak</a:t>
            </a:r>
            <a:r>
              <a:rPr lang="en-US" sz="2400" dirty="0"/>
              <a:t> 4, 6, dan 5. Cabang Dieng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menjual</a:t>
            </a:r>
            <a:r>
              <a:rPr lang="en-US" sz="2400" dirty="0"/>
              <a:t> 2 Novel,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Komik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laku</a:t>
            </a:r>
            <a:r>
              <a:rPr lang="en-US" sz="2400" dirty="0"/>
              <a:t> </a:t>
            </a:r>
            <a:r>
              <a:rPr lang="en-US" sz="2400" dirty="0" err="1"/>
              <a:t>sebanyak</a:t>
            </a:r>
            <a:r>
              <a:rPr lang="en-US" sz="2400" dirty="0"/>
              <a:t> 8. </a:t>
            </a:r>
            <a:r>
              <a:rPr lang="en-US" sz="2400" dirty="0" err="1"/>
              <a:t>Sebaliknya</a:t>
            </a:r>
            <a:r>
              <a:rPr lang="en-US" sz="2400" dirty="0"/>
              <a:t> </a:t>
            </a:r>
            <a:r>
              <a:rPr lang="en-US" sz="2400" dirty="0" err="1"/>
              <a:t>cabang</a:t>
            </a:r>
            <a:r>
              <a:rPr lang="en-US" sz="2400" dirty="0"/>
              <a:t> </a:t>
            </a:r>
            <a:r>
              <a:rPr lang="en-US" sz="2400" dirty="0" err="1"/>
              <a:t>Soehat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menjual</a:t>
            </a:r>
            <a:r>
              <a:rPr lang="en-US" sz="2400" dirty="0"/>
              <a:t> 7 Novel, </a:t>
            </a:r>
            <a:r>
              <a:rPr lang="en-US" sz="2400" dirty="0" err="1"/>
              <a:t>tetapi</a:t>
            </a:r>
            <a:r>
              <a:rPr lang="en-US" sz="2400" dirty="0"/>
              <a:t> </a:t>
            </a:r>
            <a:r>
              <a:rPr lang="en-US" sz="2400" dirty="0" err="1"/>
              <a:t>sayangnya</a:t>
            </a:r>
            <a:r>
              <a:rPr lang="en-US" sz="2400" dirty="0"/>
              <a:t> </a:t>
            </a:r>
            <a:r>
              <a:rPr lang="en-US" sz="2400" dirty="0" err="1"/>
              <a:t>Komik</a:t>
            </a:r>
            <a:r>
              <a:rPr lang="en-US" sz="2400" dirty="0"/>
              <a:t> yang </a:t>
            </a:r>
            <a:r>
              <a:rPr lang="en-US" sz="2400" dirty="0" err="1"/>
              <a:t>terjual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 3.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data </a:t>
            </a:r>
            <a:r>
              <a:rPr lang="en-US" sz="2400" dirty="0" err="1"/>
              <a:t>penjualan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array 2 </a:t>
            </a:r>
            <a:r>
              <a:rPr lang="en-US" sz="2400" dirty="0" err="1"/>
              <a:t>dimensi</a:t>
            </a:r>
            <a:r>
              <a:rPr lang="en-US" sz="2400" dirty="0"/>
              <a:t>?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752363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Contoh</a:t>
            </a:r>
            <a:r>
              <a:rPr lang="id-ID" dirty="0">
                <a:latin typeface="Arial Rounded MT Bold" panose="020F0704030504030204" pitchFamily="34" charset="0"/>
              </a:rPr>
              <a:t> </a:t>
            </a:r>
            <a:r>
              <a:rPr lang="en-US" dirty="0">
                <a:latin typeface="Arial Rounded MT Bold" panose="020F0704030504030204" pitchFamily="34" charset="0"/>
              </a:rPr>
              <a:t>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452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id-ID" sz="2000" dirty="0"/>
              <a:t>Togamas mempunyai tiga toko cabang di Malang</a:t>
            </a:r>
            <a:r>
              <a:rPr lang="en-US" sz="2000" dirty="0"/>
              <a:t>. </a:t>
            </a:r>
            <a:r>
              <a:rPr lang="en-US" sz="2000" dirty="0" err="1"/>
              <a:t>Ensiklopedia</a:t>
            </a:r>
            <a:r>
              <a:rPr lang="en-US" sz="2000" dirty="0"/>
              <a:t> yang </a:t>
            </a:r>
            <a:r>
              <a:rPr lang="en-US" sz="2000" dirty="0" err="1"/>
              <a:t>terjual</a:t>
            </a:r>
            <a:r>
              <a:rPr lang="en-US" sz="2000" dirty="0"/>
              <a:t> di </a:t>
            </a:r>
            <a:r>
              <a:rPr lang="en-US" sz="2000" dirty="0" err="1"/>
              <a:t>cabang</a:t>
            </a:r>
            <a:r>
              <a:rPr lang="en-US" sz="2000" dirty="0"/>
              <a:t> Dieng dan </a:t>
            </a:r>
            <a:r>
              <a:rPr lang="en-US" sz="2000" dirty="0" err="1"/>
              <a:t>Soehat</a:t>
            </a:r>
            <a:r>
              <a:rPr lang="en-US" sz="2000" dirty="0"/>
              <a:t> </a:t>
            </a:r>
            <a:r>
              <a:rPr lang="en-US" sz="2000" dirty="0" err="1"/>
              <a:t>sebanyak</a:t>
            </a:r>
            <a:r>
              <a:rPr lang="en-US" sz="2000" dirty="0"/>
              <a:t> 6. Cabang </a:t>
            </a:r>
            <a:r>
              <a:rPr lang="en-US" sz="2000" dirty="0" err="1"/>
              <a:t>Sengkaling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menjual</a:t>
            </a:r>
            <a:r>
              <a:rPr lang="en-US" sz="2000" dirty="0"/>
              <a:t> Novel, </a:t>
            </a:r>
            <a:r>
              <a:rPr lang="en-US" sz="2000" dirty="0" err="1"/>
              <a:t>Komik</a:t>
            </a:r>
            <a:r>
              <a:rPr lang="en-US" sz="2000" dirty="0"/>
              <a:t>, dan </a:t>
            </a:r>
            <a:r>
              <a:rPr lang="en-US" sz="2000" dirty="0" err="1"/>
              <a:t>Ensiklopedia</a:t>
            </a:r>
            <a:r>
              <a:rPr lang="en-US" sz="2000" dirty="0"/>
              <a:t> </a:t>
            </a:r>
            <a:r>
              <a:rPr lang="en-US" sz="2000" dirty="0" err="1"/>
              <a:t>berturut-turut</a:t>
            </a:r>
            <a:r>
              <a:rPr lang="en-US" sz="2000" dirty="0"/>
              <a:t> </a:t>
            </a:r>
            <a:r>
              <a:rPr lang="en-US" sz="2000" dirty="0" err="1"/>
              <a:t>sebanyak</a:t>
            </a:r>
            <a:r>
              <a:rPr lang="en-US" sz="2000" dirty="0"/>
              <a:t> 4, 6, dan 5. Cabang Dieng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menjual</a:t>
            </a:r>
            <a:r>
              <a:rPr lang="en-US" sz="2000" dirty="0"/>
              <a:t> 2 Novel,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Komik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laku</a:t>
            </a:r>
            <a:r>
              <a:rPr lang="en-US" sz="2000" dirty="0"/>
              <a:t> </a:t>
            </a:r>
            <a:r>
              <a:rPr lang="en-US" sz="2000" dirty="0" err="1"/>
              <a:t>sebanyak</a:t>
            </a:r>
            <a:r>
              <a:rPr lang="en-US" sz="2000" dirty="0"/>
              <a:t> 8. </a:t>
            </a:r>
            <a:r>
              <a:rPr lang="en-US" sz="2000" dirty="0" err="1"/>
              <a:t>Sebaliknya</a:t>
            </a:r>
            <a:r>
              <a:rPr lang="en-US" sz="2000" dirty="0"/>
              <a:t> </a:t>
            </a:r>
            <a:r>
              <a:rPr lang="en-US" sz="2000" dirty="0" err="1"/>
              <a:t>cabang</a:t>
            </a:r>
            <a:r>
              <a:rPr lang="en-US" sz="2000" dirty="0"/>
              <a:t> </a:t>
            </a:r>
            <a:r>
              <a:rPr lang="en-US" sz="2000" dirty="0" err="1"/>
              <a:t>Soehat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menjual</a:t>
            </a:r>
            <a:r>
              <a:rPr lang="en-US" sz="2000" dirty="0"/>
              <a:t> 7 Novel,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sayangnya</a:t>
            </a:r>
            <a:r>
              <a:rPr lang="en-US" sz="2000" dirty="0"/>
              <a:t> </a:t>
            </a:r>
            <a:r>
              <a:rPr lang="en-US" sz="2000" dirty="0" err="1"/>
              <a:t>Komik</a:t>
            </a:r>
            <a:r>
              <a:rPr lang="en-US" sz="2000" dirty="0"/>
              <a:t> yang </a:t>
            </a:r>
            <a:r>
              <a:rPr lang="en-US" sz="2000" dirty="0" err="1"/>
              <a:t>terjual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3. </a:t>
            </a: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data </a:t>
            </a:r>
            <a:r>
              <a:rPr lang="en-US" sz="2000" dirty="0" err="1"/>
              <a:t>penjualan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array 2 </a:t>
            </a:r>
            <a:r>
              <a:rPr lang="en-US" sz="2000" dirty="0" err="1"/>
              <a:t>dimensi</a:t>
            </a:r>
            <a:r>
              <a:rPr lang="en-US" sz="2000" dirty="0"/>
              <a:t>?</a:t>
            </a:r>
            <a:endParaRPr lang="id-ID" sz="2400" dirty="0"/>
          </a:p>
          <a:p>
            <a:pPr marL="0" indent="0">
              <a:spcBef>
                <a:spcPts val="600"/>
              </a:spcBef>
              <a:buNone/>
            </a:pPr>
            <a:endParaRPr lang="id-ID" sz="2400" dirty="0"/>
          </a:p>
          <a:p>
            <a:pPr marL="0" indent="0">
              <a:spcBef>
                <a:spcPts val="600"/>
              </a:spcBef>
              <a:buNone/>
            </a:pPr>
            <a:endParaRPr lang="id-ID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59FDFA-609B-E1BF-FCD9-8C8DCBA88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498379"/>
              </p:ext>
            </p:extLst>
          </p:nvPr>
        </p:nvGraphicFramePr>
        <p:xfrm>
          <a:off x="2627586" y="4160321"/>
          <a:ext cx="6277653" cy="1981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66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349">
                  <a:extLst>
                    <a:ext uri="{9D8B030D-6E8A-4147-A177-3AD203B41FA5}">
                      <a16:colId xmlns:a16="http://schemas.microsoft.com/office/drawing/2014/main" val="4266620571"/>
                    </a:ext>
                  </a:extLst>
                </a:gridCol>
                <a:gridCol w="1403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3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086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Novel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Komik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Ensiklopedia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086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Dieng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Soehat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Sengkaling</a:t>
                      </a:r>
                      <a:endParaRPr lang="en-US" sz="18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020FE0-4A63-ED7D-3E66-EAD7D166CBD4}"/>
              </a:ext>
            </a:extLst>
          </p:cNvPr>
          <p:cNvSpPr txBox="1"/>
          <p:nvPr/>
        </p:nvSpPr>
        <p:spPr>
          <a:xfrm rot="16200000">
            <a:off x="1331511" y="5165942"/>
            <a:ext cx="198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Cabang</a:t>
            </a:r>
            <a:r>
              <a:rPr lang="id-ID" b="1" dirty="0">
                <a:solidFill>
                  <a:schemeClr val="accent2">
                    <a:lumMod val="75000"/>
                  </a:schemeClr>
                </a:solidFill>
              </a:rPr>
              <a:t> (Baris)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1BFBB-DE8B-E022-5A77-209D39BF2984}"/>
              </a:ext>
            </a:extLst>
          </p:cNvPr>
          <p:cNvSpPr txBox="1"/>
          <p:nvPr/>
        </p:nvSpPr>
        <p:spPr>
          <a:xfrm>
            <a:off x="5754615" y="3660424"/>
            <a:ext cx="238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Kategori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Buku</a:t>
            </a:r>
            <a:r>
              <a:rPr lang="id-ID" b="1" dirty="0">
                <a:solidFill>
                  <a:srgbClr val="00B050"/>
                </a:solidFill>
              </a:rPr>
              <a:t> (Kolom) </a:t>
            </a:r>
          </a:p>
        </p:txBody>
      </p:sp>
    </p:spTree>
    <p:extLst>
      <p:ext uri="{BB962C8B-B14F-4D97-AF65-F5344CB8AC3E}">
        <p14:creationId xmlns:p14="http://schemas.microsoft.com/office/powerpoint/2010/main" val="708282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1D05-4036-614A-8CC2-67C310D2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2701"/>
            <a:ext cx="10515600" cy="1325563"/>
          </a:xfrm>
        </p:spPr>
        <p:txBody>
          <a:bodyPr>
            <a:normAutofit/>
          </a:bodyPr>
          <a:lstStyle/>
          <a:p>
            <a:r>
              <a:rPr lang="id-ID" dirty="0">
                <a:latin typeface="Arial Rounded MT Bold" panose="020F0704030504030204" pitchFamily="34" charset="0"/>
              </a:rPr>
              <a:t>Contoh</a:t>
            </a:r>
            <a:r>
              <a:rPr lang="en-US" dirty="0">
                <a:latin typeface="Arial Rounded MT Bold" panose="020F0704030504030204" pitchFamily="34" charset="0"/>
              </a:rPr>
              <a:t> 2</a:t>
            </a:r>
            <a:r>
              <a:rPr lang="id-ID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264"/>
            <a:ext cx="10515600" cy="4378699"/>
          </a:xfrm>
        </p:spPr>
        <p:txBody>
          <a:bodyPr/>
          <a:lstStyle/>
          <a:p>
            <a:r>
              <a:rPr lang="id-ID" dirty="0"/>
              <a:t>Pengukuran suhu dilakukan selama 7 hari berturut-turut pada lima kota di Jepang selama musim panas yaitu Tokyo, Osaka, Sapporo, Fukuoka, dan </a:t>
            </a:r>
            <a:r>
              <a:rPr lang="id-ID" dirty="0" err="1"/>
              <a:t>Naha</a:t>
            </a:r>
            <a:r>
              <a:rPr lang="id-ID" dirty="0"/>
              <a:t>. Buatlah flowchart untuk </a:t>
            </a:r>
            <a:r>
              <a:rPr lang="en-US" dirty="0" err="1"/>
              <a:t>mendapatkan</a:t>
            </a:r>
            <a:r>
              <a:rPr lang="en-US" dirty="0"/>
              <a:t> data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user dan </a:t>
            </a:r>
            <a:r>
              <a:rPr lang="en-US" dirty="0" err="1"/>
              <a:t>menyimpannya</a:t>
            </a:r>
            <a:r>
              <a:rPr lang="en-US" dirty="0"/>
              <a:t> pada array 2 </a:t>
            </a:r>
            <a:r>
              <a:rPr lang="en-US" dirty="0" err="1"/>
              <a:t>dimensi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58566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1D05-4036-614A-8CC2-67C310D2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2701"/>
            <a:ext cx="10515600" cy="1325563"/>
          </a:xfrm>
        </p:spPr>
        <p:txBody>
          <a:bodyPr>
            <a:normAutofit/>
          </a:bodyPr>
          <a:lstStyle/>
          <a:p>
            <a:r>
              <a:rPr lang="id-ID" dirty="0">
                <a:latin typeface="Arial Rounded MT Bold" panose="020F0704030504030204" pitchFamily="34" charset="0"/>
              </a:rPr>
              <a:t>Contoh</a:t>
            </a:r>
            <a:r>
              <a:rPr lang="en-US" dirty="0">
                <a:latin typeface="Arial Rounded MT Bold" panose="020F0704030504030204" pitchFamily="34" charset="0"/>
              </a:rPr>
              <a:t> 2</a:t>
            </a:r>
            <a:endParaRPr lang="id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8264"/>
            <a:ext cx="4143703" cy="4378699"/>
          </a:xfrm>
        </p:spPr>
        <p:txBody>
          <a:bodyPr>
            <a:normAutofit/>
          </a:bodyPr>
          <a:lstStyle/>
          <a:p>
            <a:r>
              <a:rPr lang="id-ID" sz="2400" dirty="0"/>
              <a:t>Pengukuran suhu dilakukan selama 7 hari berturut-turut pada lima kota di Jepang selama musim panas yaitu Tokyo, Osaka, Sapporo, Fukuoka, dan Naha. Buatlah flowchart untuk </a:t>
            </a:r>
            <a:r>
              <a:rPr lang="en-US" sz="2400" dirty="0" err="1"/>
              <a:t>mendapatkan</a:t>
            </a:r>
            <a:r>
              <a:rPr lang="en-US" sz="2400" dirty="0"/>
              <a:t> data </a:t>
            </a:r>
            <a:r>
              <a:rPr lang="en-US" sz="2400" dirty="0" err="1"/>
              <a:t>suhu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user dan </a:t>
            </a:r>
            <a:r>
              <a:rPr lang="en-US" sz="2400" dirty="0" err="1"/>
              <a:t>menyimpannya</a:t>
            </a:r>
            <a:r>
              <a:rPr lang="en-US" sz="2400" dirty="0"/>
              <a:t> pada array 2 </a:t>
            </a:r>
            <a:r>
              <a:rPr lang="en-US" sz="2400" dirty="0" err="1"/>
              <a:t>dimensi</a:t>
            </a:r>
            <a:r>
              <a:rPr lang="en-US" sz="2400" dirty="0"/>
              <a:t>.</a:t>
            </a:r>
            <a:endParaRPr lang="id-ID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9D0D1F-52A7-3A67-722D-7410E6E5D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617" y="255697"/>
            <a:ext cx="1609725" cy="6010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B41874-1316-F9D6-4B32-50A7813D6383}"/>
              </a:ext>
            </a:extLst>
          </p:cNvPr>
          <p:cNvSpPr txBox="1"/>
          <p:nvPr/>
        </p:nvSpPr>
        <p:spPr>
          <a:xfrm>
            <a:off x="8965323" y="2015268"/>
            <a:ext cx="1757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Kota </a:t>
            </a:r>
            <a:r>
              <a:rPr lang="en-US" sz="2000" dirty="0">
                <a:sym typeface="Wingdings" panose="05000000000000000000" pitchFamily="2" charset="2"/>
              </a:rPr>
              <a:t> baris</a:t>
            </a:r>
          </a:p>
          <a:p>
            <a:r>
              <a:rPr lang="en-US" sz="2000" dirty="0">
                <a:sym typeface="Wingdings" panose="05000000000000000000" pitchFamily="2" charset="2"/>
              </a:rPr>
              <a:t>Hari  </a:t>
            </a:r>
            <a:r>
              <a:rPr lang="en-US" sz="2000" dirty="0" err="1">
                <a:sym typeface="Wingdings" panose="05000000000000000000" pitchFamily="2" charset="2"/>
              </a:rPr>
              <a:t>kolom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6E8B5-B483-A8A9-F156-844977F0A95D}"/>
              </a:ext>
            </a:extLst>
          </p:cNvPr>
          <p:cNvSpPr txBox="1"/>
          <p:nvPr/>
        </p:nvSpPr>
        <p:spPr>
          <a:xfrm>
            <a:off x="8965323" y="3329561"/>
            <a:ext cx="17578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0070C0"/>
                </a:solidFill>
              </a:rPr>
              <a:t>Apakah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dimensi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untuk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kolom</a:t>
            </a:r>
            <a:r>
              <a:rPr lang="en-US" sz="2000" dirty="0">
                <a:solidFill>
                  <a:srgbClr val="0070C0"/>
                </a:solidFill>
              </a:rPr>
              <a:t> dan baris </a:t>
            </a:r>
            <a:r>
              <a:rPr lang="en-US" sz="2000" dirty="0" err="1">
                <a:solidFill>
                  <a:srgbClr val="0070C0"/>
                </a:solidFill>
              </a:rPr>
              <a:t>boleh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dibalik</a:t>
            </a:r>
            <a:r>
              <a:rPr lang="en-US" sz="2000" dirty="0">
                <a:solidFill>
                  <a:srgbClr val="0070C0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773861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Tugas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Kelompok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138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 err="1"/>
              <a:t>Identifikasi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project masing-masing </a:t>
            </a:r>
            <a:r>
              <a:rPr lang="en-US" sz="2400" dirty="0" err="1"/>
              <a:t>kelompok</a:t>
            </a:r>
            <a:r>
              <a:rPr lang="en-US" sz="2400" dirty="0"/>
              <a:t> </a:t>
            </a:r>
            <a:r>
              <a:rPr lang="en-US" sz="2400" dirty="0" err="1"/>
              <a:t>fitur-fitur</a:t>
            </a:r>
            <a:r>
              <a:rPr lang="en-US" sz="2400" dirty="0"/>
              <a:t> yang </a:t>
            </a:r>
            <a:r>
              <a:rPr lang="en-US" sz="2400" dirty="0" err="1"/>
              <a:t>membutuhkan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array 2 </a:t>
            </a:r>
            <a:r>
              <a:rPr lang="en-US" sz="2400" dirty="0" err="1"/>
              <a:t>dimensi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 err="1"/>
              <a:t>Buatlah</a:t>
            </a:r>
            <a:r>
              <a:rPr lang="en-US" sz="2400" dirty="0"/>
              <a:t> flowchart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memanipulasi</a:t>
            </a:r>
            <a:r>
              <a:rPr lang="en-US" sz="2400" dirty="0"/>
              <a:t> dan </a:t>
            </a:r>
            <a:r>
              <a:rPr lang="en-US" sz="2400" dirty="0" err="1"/>
              <a:t>menampilkan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array </a:t>
            </a:r>
            <a:r>
              <a:rPr lang="en-US" sz="2400" dirty="0" err="1"/>
              <a:t>berdasarkan</a:t>
            </a:r>
            <a:r>
              <a:rPr lang="en-US" sz="2400" dirty="0"/>
              <a:t> input </a:t>
            </a:r>
            <a:r>
              <a:rPr lang="en-US" sz="2400" dirty="0" err="1"/>
              <a:t>dari</a:t>
            </a:r>
            <a:r>
              <a:rPr lang="en-US" sz="2400" dirty="0"/>
              <a:t> user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18564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Arial Rounded MT Bold" panose="020F0704030504030204" pitchFamily="34" charset="0"/>
              </a:rPr>
              <a:t>Pengantar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Pada materi sebelumnya, </a:t>
            </a:r>
            <a:r>
              <a:rPr lang="id-ID" dirty="0" err="1"/>
              <a:t>array</a:t>
            </a:r>
            <a:r>
              <a:rPr lang="id-ID" dirty="0"/>
              <a:t> satu dimensi dapat digunakan untuk menyimpan beberapa nilai di dalam sebuah variabel. </a:t>
            </a:r>
            <a:r>
              <a:rPr lang="id-ID" dirty="0" err="1"/>
              <a:t>Array</a:t>
            </a:r>
            <a:r>
              <a:rPr lang="id-ID" dirty="0"/>
              <a:t> tersebut </a:t>
            </a:r>
            <a:r>
              <a:rPr lang="id-ID" b="1" dirty="0"/>
              <a:t>hanya terdiri dari satu baris</a:t>
            </a:r>
            <a:r>
              <a:rPr lang="id-ID" dirty="0"/>
              <a:t> dan </a:t>
            </a:r>
            <a:r>
              <a:rPr lang="id-ID" b="1" dirty="0"/>
              <a:t>beberapa kolom</a:t>
            </a:r>
          </a:p>
          <a:p>
            <a:r>
              <a:rPr lang="id-ID" dirty="0"/>
              <a:t>Contoh:</a:t>
            </a:r>
            <a:br>
              <a:rPr lang="id-ID" dirty="0"/>
            </a:br>
            <a:r>
              <a:rPr lang="id-ID" dirty="0"/>
              <a:t>Nilai UTS seorang mahasiswa pada 8 mata kuliah disimpan ke dalam </a:t>
            </a:r>
            <a:r>
              <a:rPr lang="id-ID" u="sng" dirty="0"/>
              <a:t>sebuah variabel </a:t>
            </a:r>
            <a:r>
              <a:rPr lang="id-ID" u="sng" dirty="0" err="1"/>
              <a:t>array</a:t>
            </a:r>
            <a:endParaRPr lang="id-ID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068846"/>
              </p:ext>
            </p:extLst>
          </p:nvPr>
        </p:nvGraphicFramePr>
        <p:xfrm>
          <a:off x="1131047" y="4390711"/>
          <a:ext cx="758952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id-ID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id-ID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id-ID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id-ID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id-ID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id-ID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id-ID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id-ID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int[] </a:t>
                      </a:r>
                      <a:r>
                        <a:rPr lang="en-US" sz="2000" b="1" dirty="0" err="1"/>
                        <a:t>nilaiUTS</a:t>
                      </a:r>
                      <a:endParaRPr lang="id-ID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79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87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94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88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67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81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92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8888504" y="5082987"/>
            <a:ext cx="80682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 rot="16200000">
            <a:off x="5578147" y="2810433"/>
            <a:ext cx="446133" cy="5771169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9695328" y="4882932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rgbClr val="00B050"/>
                </a:solidFill>
              </a:rPr>
              <a:t>satu baris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66652" y="6028465"/>
            <a:ext cx="5652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rgbClr val="00B050"/>
                </a:solidFill>
              </a:rPr>
              <a:t>delapan kolom (sesuai banyak nilai mata kuliah)</a:t>
            </a:r>
          </a:p>
        </p:txBody>
      </p:sp>
    </p:spTree>
    <p:extLst>
      <p:ext uri="{BB962C8B-B14F-4D97-AF65-F5344CB8AC3E}">
        <p14:creationId xmlns:p14="http://schemas.microsoft.com/office/powerpoint/2010/main" val="261909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Arial Rounded MT Bold" panose="020F0704030504030204" pitchFamily="34" charset="0"/>
              </a:rPr>
              <a:t>Pengantar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Bagaimana cara menyimpan nilai UTS dari 5 mahasiswa pada 8 mata kuliah ke dalam sebuah variabel </a:t>
            </a:r>
            <a:r>
              <a:rPr lang="id-ID" dirty="0" err="1"/>
              <a:t>array</a:t>
            </a:r>
            <a:r>
              <a:rPr lang="id-ID" dirty="0"/>
              <a:t>?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60929" y="2785614"/>
          <a:ext cx="9784080" cy="2377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MK 1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MK 2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MK 3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MK 4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MK 5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MK 6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MK 7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MK 8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Mahasiswa</a:t>
                      </a:r>
                      <a:r>
                        <a:rPr lang="en-US" sz="2000" b="1" dirty="0"/>
                        <a:t> 1</a:t>
                      </a:r>
                      <a:endParaRPr lang="id-ID" sz="2000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  <a:endParaRPr lang="id-ID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  <a:endParaRPr lang="id-ID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  <a:endParaRPr lang="id-ID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endParaRPr lang="id-ID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  <a:endParaRPr lang="id-ID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  <a:endParaRPr lang="id-ID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id-ID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</a:t>
                      </a:r>
                      <a:endParaRPr lang="id-ID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Mahasiswa</a:t>
                      </a:r>
                      <a:r>
                        <a:rPr lang="en-US" sz="2000" b="1" dirty="0"/>
                        <a:t> 2</a:t>
                      </a:r>
                      <a:endParaRPr lang="id-ID" sz="2000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63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83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58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86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69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98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87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/>
                        <a:t>Mahasiswa 3</a:t>
                      </a:r>
                      <a:endParaRPr lang="id-ID" sz="2000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84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88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60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82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74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84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75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/>
                        <a:t>Mahasiswa 4</a:t>
                      </a:r>
                      <a:endParaRPr lang="id-ID" sz="2000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70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91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65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94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91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85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60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2000" b="1"/>
                        <a:t>Mahasiswa 5</a:t>
                      </a:r>
                      <a:endParaRPr lang="id-ID" sz="2000" b="1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93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84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77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97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76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82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73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91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65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Arial Rounded MT Bold" panose="020F0704030504030204" pitchFamily="34" charset="0"/>
              </a:rPr>
              <a:t>Pengantar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2544"/>
          </a:xfrm>
        </p:spPr>
        <p:txBody>
          <a:bodyPr>
            <a:normAutofit/>
          </a:bodyPr>
          <a:lstStyle/>
          <a:p>
            <a:r>
              <a:rPr lang="id-ID" dirty="0" err="1"/>
              <a:t>Array</a:t>
            </a:r>
            <a:r>
              <a:rPr lang="id-ID" dirty="0"/>
              <a:t> satu dimensi tidak dapat digunakan karena data nilai yang akan disimpan mempunyai </a:t>
            </a:r>
            <a:r>
              <a:rPr lang="id-ID" dirty="0">
                <a:solidFill>
                  <a:srgbClr val="0070C0"/>
                </a:solidFill>
              </a:rPr>
              <a:t>lebih dari satu baris</a:t>
            </a:r>
            <a:endParaRPr lang="en-US" dirty="0"/>
          </a:p>
          <a:p>
            <a:r>
              <a:rPr lang="id-ID" dirty="0"/>
              <a:t>Apakah kita perlu membuat </a:t>
            </a:r>
            <a:r>
              <a:rPr lang="id-ID" u="sng" dirty="0"/>
              <a:t>5 variabel </a:t>
            </a:r>
            <a:r>
              <a:rPr lang="id-ID" u="sng" dirty="0" err="1"/>
              <a:t>array</a:t>
            </a:r>
            <a:r>
              <a:rPr lang="id-ID" dirty="0"/>
              <a:t> untuk menyimpan nilai dari masing-masing mahasiswa?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pPr marL="0" indent="0">
              <a:buNone/>
            </a:pPr>
            <a:endParaRPr lang="id-ID" dirty="0"/>
          </a:p>
          <a:p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036588"/>
              </p:ext>
            </p:extLst>
          </p:nvPr>
        </p:nvGraphicFramePr>
        <p:xfrm>
          <a:off x="1131047" y="3597338"/>
          <a:ext cx="813816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id-ID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id-ID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id-ID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id-ID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id-ID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id-ID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id-ID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id-ID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int[] mahasiswa1</a:t>
                      </a:r>
                      <a:endParaRPr lang="id-ID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79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87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94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88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67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81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92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int[] mahasiswa2</a:t>
                      </a:r>
                      <a:endParaRPr lang="id-ID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63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83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58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86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69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98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87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int[] mahasiswa3</a:t>
                      </a:r>
                      <a:endParaRPr lang="id-ID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84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88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82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74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84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int[] mahasiswa4</a:t>
                      </a:r>
                      <a:endParaRPr lang="id-ID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91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94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91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85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int[] mahasiswa5</a:t>
                      </a:r>
                      <a:endParaRPr lang="id-ID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93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84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77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97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76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82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73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91</a:t>
                      </a:r>
                      <a:endParaRPr lang="id-ID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>
            <a:off x="9453283" y="4577132"/>
            <a:ext cx="1828800" cy="1210235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/>
              <a:t>Tidak Efisien</a:t>
            </a:r>
          </a:p>
        </p:txBody>
      </p:sp>
    </p:spTree>
    <p:extLst>
      <p:ext uri="{BB962C8B-B14F-4D97-AF65-F5344CB8AC3E}">
        <p14:creationId xmlns:p14="http://schemas.microsoft.com/office/powerpoint/2010/main" val="385307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>
                <a:latin typeface="Arial Rounded MT Bold" panose="020F0704030504030204" pitchFamily="34" charset="0"/>
              </a:rPr>
              <a:t>Array</a:t>
            </a:r>
            <a:r>
              <a:rPr lang="id-ID" dirty="0">
                <a:latin typeface="Arial Rounded MT Bold" panose="020F0704030504030204" pitchFamily="34" charset="0"/>
              </a:rPr>
              <a:t> 2 Dimensi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Array</a:t>
            </a:r>
            <a:r>
              <a:rPr lang="id-ID" dirty="0"/>
              <a:t> 2 dimensi dapat digunakan untuk menyimpan data yang terdiri</a:t>
            </a:r>
            <a:r>
              <a:rPr lang="id-ID" u="sng" dirty="0"/>
              <a:t> </a:t>
            </a:r>
            <a:r>
              <a:rPr lang="id-ID" b="1" dirty="0"/>
              <a:t>beberapa baris</a:t>
            </a:r>
            <a:r>
              <a:rPr lang="id-ID" dirty="0"/>
              <a:t> dan </a:t>
            </a:r>
            <a:r>
              <a:rPr lang="id-ID" b="1" dirty="0"/>
              <a:t>beberapa kolom</a:t>
            </a:r>
            <a:r>
              <a:rPr lang="id-ID" dirty="0"/>
              <a:t> ke dalam </a:t>
            </a:r>
            <a:r>
              <a:rPr lang="id-ID" u="sng" dirty="0"/>
              <a:t>sebuah variabel </a:t>
            </a:r>
            <a:r>
              <a:rPr lang="id-ID" u="sng" dirty="0" err="1"/>
              <a:t>array</a:t>
            </a:r>
            <a:endParaRPr lang="id-ID" u="sng" dirty="0"/>
          </a:p>
          <a:p>
            <a:r>
              <a:rPr lang="id-ID" dirty="0"/>
              <a:t>Sama halnya dengan </a:t>
            </a:r>
            <a:r>
              <a:rPr lang="id-ID" dirty="0" err="1"/>
              <a:t>array</a:t>
            </a:r>
            <a:r>
              <a:rPr lang="id-ID" dirty="0"/>
              <a:t> satu dimensi, </a:t>
            </a:r>
            <a:r>
              <a:rPr lang="id-ID" dirty="0" err="1"/>
              <a:t>array</a:t>
            </a:r>
            <a:r>
              <a:rPr lang="id-ID" dirty="0"/>
              <a:t> 2 dimensi juga mempunyai nomor indeks, namun nomor indeks terdiri dari 2 angka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-97898" y="5143797"/>
            <a:ext cx="198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chemeClr val="accent2">
                    <a:lumMod val="75000"/>
                  </a:schemeClr>
                </a:solidFill>
              </a:rPr>
              <a:t>Mahasiswa (Baris)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41974" y="3635991"/>
            <a:ext cx="2203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b="1" dirty="0">
                <a:solidFill>
                  <a:srgbClr val="00B050"/>
                </a:solidFill>
              </a:rPr>
              <a:t>Mata Kuliah (Kolom) </a:t>
            </a: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1000973" y="3934460"/>
          <a:ext cx="7040880" cy="23774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id-ID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id-ID" sz="20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id-ID" sz="20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id-ID" sz="20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id-ID" sz="20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id-ID" sz="20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id-ID" sz="20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id-ID" sz="20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id-ID" sz="2000" b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id-ID" sz="20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  <a:endParaRPr lang="id-ID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  <a:endParaRPr lang="id-ID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  <a:endParaRPr lang="id-ID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endParaRPr lang="id-ID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  <a:endParaRPr lang="id-ID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  <a:endParaRPr lang="id-ID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id-ID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</a:t>
                      </a:r>
                      <a:endParaRPr lang="id-ID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id-ID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63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83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58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86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69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98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87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id-ID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84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88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60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82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74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84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75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id-ID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70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91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65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94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91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85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60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id-ID" sz="20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93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84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77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97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76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82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73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91</a:t>
                      </a:r>
                      <a:endParaRPr lang="id-ID" sz="20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565776" y="4814047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err="1">
                <a:latin typeface="Consolas" panose="020B0609020204030204" pitchFamily="49" charset="0"/>
              </a:rPr>
              <a:t>nilaiUTS</a:t>
            </a:r>
            <a:r>
              <a:rPr lang="id-ID" sz="2000" dirty="0">
                <a:latin typeface="Consolas" panose="020B0609020204030204" pitchFamily="49" charset="0"/>
              </a:rPr>
              <a:t>[3][5] = </a:t>
            </a:r>
            <a:r>
              <a:rPr lang="id-ID" sz="2000" b="1" dirty="0">
                <a:latin typeface="Consolas" panose="020B0609020204030204" pitchFamily="49" charset="0"/>
              </a:rPr>
              <a:t>91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601200" y="4418708"/>
            <a:ext cx="316338" cy="36844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0289710" y="5269582"/>
            <a:ext cx="83394" cy="4652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843058" y="4018502"/>
            <a:ext cx="13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chemeClr val="accent2">
                    <a:lumMod val="75000"/>
                  </a:schemeClr>
                </a:solidFill>
              </a:rPr>
              <a:t>Indeks baris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79551" y="5732043"/>
            <a:ext cx="142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>
                <a:solidFill>
                  <a:srgbClr val="00B050"/>
                </a:solidFill>
              </a:rPr>
              <a:t>Indeks kolom</a:t>
            </a:r>
          </a:p>
        </p:txBody>
      </p:sp>
    </p:spTree>
    <p:extLst>
      <p:ext uri="{BB962C8B-B14F-4D97-AF65-F5344CB8AC3E}">
        <p14:creationId xmlns:p14="http://schemas.microsoft.com/office/powerpoint/2010/main" val="331400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1D05-4036-614A-8CC2-67C310D2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>
                <a:latin typeface="Arial Rounded MT Bold" panose="020F0704030504030204" pitchFamily="34" charset="0"/>
              </a:rPr>
              <a:t>Deklarasi </a:t>
            </a:r>
            <a:r>
              <a:rPr lang="id-ID" dirty="0" err="1">
                <a:latin typeface="Arial Rounded MT Bold" panose="020F0704030504030204" pitchFamily="34" charset="0"/>
              </a:rPr>
              <a:t>Array</a:t>
            </a:r>
            <a:r>
              <a:rPr lang="id-ID" dirty="0">
                <a:latin typeface="Arial Rounded MT Bold" panose="020F0704030504030204" pitchFamily="34" charset="0"/>
              </a:rPr>
              <a:t> 2 Dimensi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E0BDD8-63EE-F049-91D6-D30696919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err="1"/>
              <a:t>Array</a:t>
            </a:r>
            <a:r>
              <a:rPr lang="id-ID" sz="2400" dirty="0"/>
              <a:t> 2 dimensi dapat diilustrasikan sebagai sebuah matriks atau tabel berukuran </a:t>
            </a:r>
            <a:r>
              <a:rPr lang="id-ID" sz="2400" i="1" dirty="0"/>
              <a:t>x</a:t>
            </a:r>
            <a:r>
              <a:rPr lang="id-ID" sz="2400" dirty="0"/>
              <a:t> baris dan </a:t>
            </a:r>
            <a:r>
              <a:rPr lang="id-ID" sz="2400" i="1" dirty="0"/>
              <a:t>y</a:t>
            </a:r>
            <a:r>
              <a:rPr lang="id-ID" sz="2400" dirty="0"/>
              <a:t> kolom</a:t>
            </a:r>
          </a:p>
          <a:p>
            <a:r>
              <a:rPr lang="id-ID" sz="2400" dirty="0"/>
              <a:t>Untuk mendeklarasikan variabel </a:t>
            </a:r>
            <a:r>
              <a:rPr lang="id-ID" sz="2400" dirty="0" err="1"/>
              <a:t>array</a:t>
            </a:r>
            <a:r>
              <a:rPr lang="id-ID" sz="2400" dirty="0"/>
              <a:t> 2 dimensi, caranya sama dengan </a:t>
            </a:r>
            <a:r>
              <a:rPr lang="id-ID" sz="2400" dirty="0" err="1"/>
              <a:t>array</a:t>
            </a:r>
            <a:r>
              <a:rPr lang="id-ID" sz="2400" dirty="0"/>
              <a:t> 1 dimensi, namun berbeda jumlah kurung sikunya [ ]</a:t>
            </a:r>
          </a:p>
          <a:p>
            <a:r>
              <a:rPr lang="id-ID" sz="2400" dirty="0"/>
              <a:t>Bentuk umum deklarasi </a:t>
            </a:r>
            <a:r>
              <a:rPr lang="id-ID" sz="2400" dirty="0" err="1"/>
              <a:t>array</a:t>
            </a:r>
            <a:r>
              <a:rPr lang="id-ID" sz="2400" dirty="0"/>
              <a:t>:</a:t>
            </a:r>
          </a:p>
          <a:p>
            <a:pPr indent="0">
              <a:buNone/>
            </a:pPr>
            <a:r>
              <a:rPr lang="id-ID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tipeData</a:t>
            </a: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[][] </a:t>
            </a:r>
            <a:r>
              <a:rPr lang="id-ID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namaArray</a:t>
            </a: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d-ID" sz="2400" dirty="0"/>
              <a:t>Bentuk deklarasi </a:t>
            </a:r>
            <a:r>
              <a:rPr lang="id-ID" sz="2400" dirty="0" err="1"/>
              <a:t>array</a:t>
            </a:r>
            <a:r>
              <a:rPr lang="id-ID" sz="2400" dirty="0"/>
              <a:t> lainnya:</a:t>
            </a:r>
          </a:p>
          <a:p>
            <a:pPr indent="0">
              <a:buNone/>
            </a:pPr>
            <a:r>
              <a:rPr lang="id-ID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tipeData</a:t>
            </a: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 [][]</a:t>
            </a:r>
            <a:r>
              <a:rPr lang="id-ID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namaArray</a:t>
            </a: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pPr indent="0">
              <a:buNone/>
            </a:pPr>
            <a:r>
              <a:rPr lang="id-ID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tipeData</a:t>
            </a: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id-ID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namaArray</a:t>
            </a: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[][];</a:t>
            </a:r>
          </a:p>
          <a:p>
            <a:pPr indent="0">
              <a:buNone/>
            </a:pPr>
            <a:r>
              <a:rPr lang="id-ID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tipeData</a:t>
            </a: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 []</a:t>
            </a:r>
            <a:r>
              <a:rPr lang="id-ID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namaArray</a:t>
            </a: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[];</a:t>
            </a:r>
            <a:endParaRPr lang="id-ID" sz="2400" dirty="0">
              <a:solidFill>
                <a:srgbClr val="0070C0"/>
              </a:solidFill>
            </a:endParaRPr>
          </a:p>
          <a:p>
            <a:endParaRPr lang="id-ID" sz="2400" dirty="0"/>
          </a:p>
          <a:p>
            <a:endParaRPr lang="id-ID" sz="2400" dirty="0"/>
          </a:p>
          <a:p>
            <a:endParaRPr lang="id-ID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378392" y="3800510"/>
            <a:ext cx="415370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id-ID" sz="2400" dirty="0"/>
              <a:t>Contoh:</a:t>
            </a:r>
          </a:p>
          <a:p>
            <a:pPr marL="228600"/>
            <a:r>
              <a:rPr lang="id-ID" sz="2400" dirty="0" err="1">
                <a:latin typeface="Consolas" panose="020B0609020204030204" pitchFamily="49" charset="0"/>
              </a:rPr>
              <a:t>int</a:t>
            </a:r>
            <a:r>
              <a:rPr lang="id-ID" sz="2400" dirty="0">
                <a:latin typeface="Consolas" panose="020B0609020204030204" pitchFamily="49" charset="0"/>
              </a:rPr>
              <a:t>[][] </a:t>
            </a:r>
            <a:r>
              <a:rPr lang="id-ID" sz="2400" dirty="0" err="1">
                <a:latin typeface="Consolas" panose="020B0609020204030204" pitchFamily="49" charset="0"/>
              </a:rPr>
              <a:t>nilaiUTS</a:t>
            </a:r>
            <a:r>
              <a:rPr lang="id-ID" sz="2400" dirty="0">
                <a:latin typeface="Consolas" panose="020B0609020204030204" pitchFamily="49" charset="0"/>
              </a:rPr>
              <a:t>;</a:t>
            </a:r>
          </a:p>
          <a:p>
            <a:pPr marL="228600"/>
            <a:r>
              <a:rPr lang="id-ID" sz="2400" dirty="0" err="1">
                <a:latin typeface="Consolas" panose="020B0609020204030204" pitchFamily="49" charset="0"/>
              </a:rPr>
              <a:t>double</a:t>
            </a:r>
            <a:r>
              <a:rPr lang="id-ID" sz="2400" dirty="0">
                <a:latin typeface="Consolas" panose="020B0609020204030204" pitchFamily="49" charset="0"/>
              </a:rPr>
              <a:t> [][]</a:t>
            </a:r>
            <a:r>
              <a:rPr lang="id-ID" sz="2400" dirty="0" err="1">
                <a:latin typeface="Consolas" panose="020B0609020204030204" pitchFamily="49" charset="0"/>
              </a:rPr>
              <a:t>luasTanah</a:t>
            </a:r>
            <a:r>
              <a:rPr lang="id-ID" sz="2400" dirty="0">
                <a:latin typeface="Consolas" panose="020B0609020204030204" pitchFamily="49" charset="0"/>
              </a:rPr>
              <a:t>;</a:t>
            </a:r>
          </a:p>
          <a:p>
            <a:pPr marL="228600"/>
            <a:r>
              <a:rPr lang="id-ID" sz="2400" dirty="0" err="1">
                <a:latin typeface="Consolas" panose="020B0609020204030204" pitchFamily="49" charset="0"/>
              </a:rPr>
              <a:t>char</a:t>
            </a:r>
            <a:r>
              <a:rPr lang="id-ID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jenisKelamin</a:t>
            </a:r>
            <a:r>
              <a:rPr lang="id-ID" sz="2400" dirty="0">
                <a:latin typeface="Consolas" panose="020B0609020204030204" pitchFamily="49" charset="0"/>
              </a:rPr>
              <a:t>[][];</a:t>
            </a:r>
          </a:p>
          <a:p>
            <a:pPr marL="228600"/>
            <a:r>
              <a:rPr lang="id-ID" sz="2400" dirty="0" err="1">
                <a:latin typeface="Consolas" panose="020B0609020204030204" pitchFamily="49" charset="0"/>
              </a:rPr>
              <a:t>int</a:t>
            </a:r>
            <a:r>
              <a:rPr lang="id-ID" sz="2400" dirty="0">
                <a:latin typeface="Consolas" panose="020B0609020204030204" pitchFamily="49" charset="0"/>
              </a:rPr>
              <a:t> []umur[];</a:t>
            </a:r>
          </a:p>
        </p:txBody>
      </p:sp>
    </p:spTree>
    <p:extLst>
      <p:ext uri="{BB962C8B-B14F-4D97-AF65-F5344CB8AC3E}">
        <p14:creationId xmlns:p14="http://schemas.microsoft.com/office/powerpoint/2010/main" val="4581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>
                <a:latin typeface="Arial Rounded MT Bold" panose="020F0704030504030204" pitchFamily="34" charset="0"/>
              </a:rPr>
              <a:t>Instansiasi</a:t>
            </a:r>
            <a:r>
              <a:rPr lang="id-ID" dirty="0">
                <a:latin typeface="Arial Rounded MT Bold" panose="020F0704030504030204" pitchFamily="34" charset="0"/>
              </a:rPr>
              <a:t> </a:t>
            </a:r>
            <a:r>
              <a:rPr lang="id-ID" dirty="0" err="1">
                <a:latin typeface="Arial Rounded MT Bold" panose="020F0704030504030204" pitchFamily="34" charset="0"/>
              </a:rPr>
              <a:t>Array</a:t>
            </a:r>
            <a:r>
              <a:rPr lang="id-ID" dirty="0">
                <a:latin typeface="Arial Rounded MT Bold" panose="020F0704030504030204" pitchFamily="34" charset="0"/>
              </a:rPr>
              <a:t> 2 Dimensi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1728"/>
          </a:xfrm>
        </p:spPr>
        <p:txBody>
          <a:bodyPr>
            <a:normAutofit/>
          </a:bodyPr>
          <a:lstStyle/>
          <a:p>
            <a:r>
              <a:rPr lang="id-ID" dirty="0"/>
              <a:t>Agar dapat digunakan, </a:t>
            </a:r>
            <a:r>
              <a:rPr lang="id-ID" dirty="0" err="1"/>
              <a:t>array</a:t>
            </a:r>
            <a:r>
              <a:rPr lang="id-ID" dirty="0"/>
              <a:t> 2 dimensi yang sudah dideklarasikan harus </a:t>
            </a:r>
            <a:r>
              <a:rPr lang="id-ID" dirty="0" err="1"/>
              <a:t>diinstansiasi</a:t>
            </a:r>
            <a:r>
              <a:rPr lang="id-ID" dirty="0"/>
              <a:t> terlebih dahulu dengan kata kunci </a:t>
            </a:r>
            <a:r>
              <a:rPr lang="id-ID" dirty="0" err="1">
                <a:solidFill>
                  <a:srgbClr val="0070C0"/>
                </a:solidFill>
              </a:rPr>
              <a:t>new</a:t>
            </a:r>
            <a:r>
              <a:rPr lang="id-ID" dirty="0"/>
              <a:t> sekaligus ditentukan </a:t>
            </a:r>
            <a:r>
              <a:rPr lang="id-ID" b="1" dirty="0"/>
              <a:t>jumlah elemen baris dan kolomnya</a:t>
            </a:r>
          </a:p>
          <a:p>
            <a:r>
              <a:rPr lang="id-ID" dirty="0" err="1"/>
              <a:t>Instansiasi</a:t>
            </a:r>
            <a:r>
              <a:rPr lang="id-ID" dirty="0"/>
              <a:t> </a:t>
            </a:r>
            <a:r>
              <a:rPr lang="id-ID" dirty="0" err="1"/>
              <a:t>array</a:t>
            </a:r>
            <a:r>
              <a:rPr lang="id-ID" dirty="0"/>
              <a:t>:</a:t>
            </a:r>
          </a:p>
          <a:p>
            <a:pPr indent="0">
              <a:buNone/>
            </a:pPr>
            <a:r>
              <a:rPr lang="id-ID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namaArray</a:t>
            </a: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id-ID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id-ID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tipeData</a:t>
            </a: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id-ID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jumlahBaris</a:t>
            </a: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][</a:t>
            </a:r>
            <a:r>
              <a:rPr lang="id-ID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jumlahKolom</a:t>
            </a:r>
            <a:r>
              <a:rPr lang="id-ID" sz="2400" dirty="0">
                <a:solidFill>
                  <a:srgbClr val="0070C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id-ID" sz="2400" dirty="0"/>
              <a:t>Contoh:</a:t>
            </a:r>
          </a:p>
          <a:p>
            <a:pPr indent="0">
              <a:buNone/>
            </a:pPr>
            <a:r>
              <a:rPr lang="id-ID" sz="2400" dirty="0" err="1">
                <a:latin typeface="Consolas" panose="020B0609020204030204" pitchFamily="49" charset="0"/>
              </a:rPr>
              <a:t>nilaiUTS</a:t>
            </a:r>
            <a:r>
              <a:rPr lang="id-ID" sz="2400" dirty="0">
                <a:latin typeface="Consolas" panose="020B0609020204030204" pitchFamily="49" charset="0"/>
              </a:rPr>
              <a:t> = </a:t>
            </a:r>
            <a:r>
              <a:rPr lang="id-ID" sz="2400" dirty="0" err="1">
                <a:latin typeface="Consolas" panose="020B0609020204030204" pitchFamily="49" charset="0"/>
              </a:rPr>
              <a:t>new</a:t>
            </a:r>
            <a:r>
              <a:rPr lang="id-ID" sz="2400" dirty="0">
                <a:latin typeface="Consolas" panose="020B0609020204030204" pitchFamily="49" charset="0"/>
              </a:rPr>
              <a:t> </a:t>
            </a:r>
            <a:r>
              <a:rPr lang="id-ID" sz="2400" dirty="0" err="1">
                <a:latin typeface="Consolas" panose="020B0609020204030204" pitchFamily="49" charset="0"/>
              </a:rPr>
              <a:t>int</a:t>
            </a:r>
            <a:r>
              <a:rPr lang="id-ID" sz="2400" dirty="0">
                <a:latin typeface="Consolas" panose="020B0609020204030204" pitchFamily="49" charset="0"/>
              </a:rPr>
              <a:t>[5][8];</a:t>
            </a:r>
            <a:endParaRPr lang="id-ID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indent="0">
              <a:buNone/>
            </a:pPr>
            <a:r>
              <a:rPr lang="id-ID" sz="2400" dirty="0" err="1">
                <a:latin typeface="Consolas" panose="020B0609020204030204" pitchFamily="49" charset="0"/>
              </a:rPr>
              <a:t>luasTanah</a:t>
            </a:r>
            <a:r>
              <a:rPr lang="id-ID" sz="2400" dirty="0">
                <a:latin typeface="Consolas" panose="020B0609020204030204" pitchFamily="49" charset="0"/>
              </a:rPr>
              <a:t> = </a:t>
            </a:r>
            <a:r>
              <a:rPr lang="id-ID" sz="2400" dirty="0" err="1">
                <a:latin typeface="Consolas" panose="020B0609020204030204" pitchFamily="49" charset="0"/>
              </a:rPr>
              <a:t>new</a:t>
            </a:r>
            <a:r>
              <a:rPr lang="id-ID" sz="2400" dirty="0">
                <a:latin typeface="Consolas" panose="020B0609020204030204" pitchFamily="49" charset="0"/>
              </a:rPr>
              <a:t> </a:t>
            </a:r>
            <a:r>
              <a:rPr lang="id-ID" sz="2400" dirty="0" err="1">
                <a:latin typeface="Consolas" panose="020B0609020204030204" pitchFamily="49" charset="0"/>
              </a:rPr>
              <a:t>double</a:t>
            </a:r>
            <a:r>
              <a:rPr lang="id-ID" sz="2400" dirty="0">
                <a:latin typeface="Consolas" panose="020B0609020204030204" pitchFamily="49" charset="0"/>
              </a:rPr>
              <a:t>[10][3];</a:t>
            </a:r>
          </a:p>
          <a:p>
            <a:pPr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jenisKelamin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id-ID" sz="2400" dirty="0">
                <a:latin typeface="Consolas" panose="020B0609020204030204" pitchFamily="49" charset="0"/>
              </a:rPr>
              <a:t>= </a:t>
            </a:r>
            <a:r>
              <a:rPr lang="id-ID" sz="2400" dirty="0" err="1">
                <a:latin typeface="Consolas" panose="020B0609020204030204" pitchFamily="49" charset="0"/>
              </a:rPr>
              <a:t>new</a:t>
            </a:r>
            <a:r>
              <a:rPr lang="id-ID" sz="2400" dirty="0">
                <a:latin typeface="Consolas" panose="020B0609020204030204" pitchFamily="49" charset="0"/>
              </a:rPr>
              <a:t> </a:t>
            </a:r>
            <a:r>
              <a:rPr lang="id-ID" sz="2400" dirty="0" err="1">
                <a:latin typeface="Consolas" panose="020B0609020204030204" pitchFamily="49" charset="0"/>
              </a:rPr>
              <a:t>char</a:t>
            </a:r>
            <a:r>
              <a:rPr lang="id-ID" sz="2400" dirty="0">
                <a:latin typeface="Consolas" panose="020B0609020204030204" pitchFamily="49" charset="0"/>
              </a:rPr>
              <a:t>[7][30];</a:t>
            </a:r>
          </a:p>
          <a:p>
            <a:pPr indent="0">
              <a:buNone/>
            </a:pPr>
            <a:r>
              <a:rPr lang="id-ID" sz="2400" dirty="0">
                <a:latin typeface="Consolas" panose="020B0609020204030204" pitchFamily="49" charset="0"/>
              </a:rPr>
              <a:t>umur = </a:t>
            </a:r>
            <a:r>
              <a:rPr lang="id-ID" sz="2400" dirty="0" err="1">
                <a:latin typeface="Consolas" panose="020B0609020204030204" pitchFamily="49" charset="0"/>
              </a:rPr>
              <a:t>new</a:t>
            </a:r>
            <a:r>
              <a:rPr lang="id-ID" sz="2400" dirty="0">
                <a:latin typeface="Consolas" panose="020B0609020204030204" pitchFamily="49" charset="0"/>
              </a:rPr>
              <a:t> </a:t>
            </a:r>
            <a:r>
              <a:rPr lang="id-ID" sz="2400" dirty="0" err="1">
                <a:latin typeface="Consolas" panose="020B0609020204030204" pitchFamily="49" charset="0"/>
              </a:rPr>
              <a:t>int</a:t>
            </a:r>
            <a:r>
              <a:rPr lang="id-ID" sz="2400" dirty="0">
                <a:latin typeface="Consolas" panose="020B0609020204030204" pitchFamily="49" charset="0"/>
              </a:rPr>
              <a:t>[2][10];</a:t>
            </a:r>
          </a:p>
        </p:txBody>
      </p:sp>
    </p:spTree>
    <p:extLst>
      <p:ext uri="{BB962C8B-B14F-4D97-AF65-F5344CB8AC3E}">
        <p14:creationId xmlns:p14="http://schemas.microsoft.com/office/powerpoint/2010/main" val="137118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200" dirty="0">
                <a:latin typeface="Arial Rounded MT Bold" panose="020F0704030504030204" pitchFamily="34" charset="0"/>
              </a:rPr>
              <a:t>Deklarasi &amp; </a:t>
            </a:r>
            <a:r>
              <a:rPr lang="id-ID" sz="4200" dirty="0" err="1">
                <a:latin typeface="Arial Rounded MT Bold" panose="020F0704030504030204" pitchFamily="34" charset="0"/>
              </a:rPr>
              <a:t>Instansiasi</a:t>
            </a:r>
            <a:r>
              <a:rPr lang="id-ID" sz="4200" dirty="0">
                <a:latin typeface="Arial Rounded MT Bold" panose="020F0704030504030204" pitchFamily="34" charset="0"/>
              </a:rPr>
              <a:t> </a:t>
            </a:r>
            <a:r>
              <a:rPr lang="id-ID" sz="4200" dirty="0" err="1">
                <a:latin typeface="Arial Rounded MT Bold" panose="020F0704030504030204" pitchFamily="34" charset="0"/>
              </a:rPr>
              <a:t>Array</a:t>
            </a:r>
            <a:r>
              <a:rPr lang="id-ID" sz="4200" dirty="0">
                <a:latin typeface="Arial Rounded MT Bold" panose="020F0704030504030204" pitchFamily="34" charset="0"/>
              </a:rPr>
              <a:t> 2 Dimensi</a:t>
            </a:r>
            <a:endParaRPr lang="id-ID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Deklarasi dan </a:t>
            </a:r>
            <a:r>
              <a:rPr lang="id-ID" dirty="0" err="1"/>
              <a:t>instansiasi</a:t>
            </a:r>
            <a:r>
              <a:rPr lang="id-ID" dirty="0"/>
              <a:t> juga dapat dituliskan dalam bentuk satu baris pernyataan</a:t>
            </a:r>
          </a:p>
          <a:p>
            <a:r>
              <a:rPr lang="id-ID" dirty="0"/>
              <a:t>Deklarasi dan </a:t>
            </a:r>
            <a:r>
              <a:rPr lang="id-ID" dirty="0" err="1"/>
              <a:t>instansiasi</a:t>
            </a:r>
            <a:r>
              <a:rPr lang="id-ID" dirty="0"/>
              <a:t> </a:t>
            </a:r>
            <a:r>
              <a:rPr lang="id-ID" dirty="0" err="1"/>
              <a:t>array</a:t>
            </a:r>
            <a:r>
              <a:rPr lang="id-ID" dirty="0"/>
              <a:t>:</a:t>
            </a:r>
          </a:p>
          <a:p>
            <a:pPr indent="0">
              <a:buNone/>
            </a:pPr>
            <a:r>
              <a:rPr lang="id-ID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tipeData</a:t>
            </a:r>
            <a:r>
              <a:rPr lang="id-ID" sz="2200" dirty="0">
                <a:solidFill>
                  <a:srgbClr val="0070C0"/>
                </a:solidFill>
                <a:latin typeface="Consolas" panose="020B0609020204030204" pitchFamily="49" charset="0"/>
              </a:rPr>
              <a:t>[][] </a:t>
            </a:r>
            <a:r>
              <a:rPr lang="id-ID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namaArray</a:t>
            </a:r>
            <a:r>
              <a:rPr lang="id-ID" sz="2200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id-ID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id-ID" sz="22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id-ID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tipeData</a:t>
            </a:r>
            <a:r>
              <a:rPr lang="id-ID" sz="2200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id-ID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jumlahBaris</a:t>
            </a:r>
            <a:r>
              <a:rPr lang="id-ID" sz="2200" dirty="0">
                <a:solidFill>
                  <a:srgbClr val="0070C0"/>
                </a:solidFill>
                <a:latin typeface="Consolas" panose="020B0609020204030204" pitchFamily="49" charset="0"/>
              </a:rPr>
              <a:t>][</a:t>
            </a:r>
            <a:r>
              <a:rPr lang="id-ID" sz="2200" dirty="0" err="1">
                <a:solidFill>
                  <a:srgbClr val="0070C0"/>
                </a:solidFill>
                <a:latin typeface="Consolas" panose="020B0609020204030204" pitchFamily="49" charset="0"/>
              </a:rPr>
              <a:t>jumlahKolom</a:t>
            </a:r>
            <a:r>
              <a:rPr lang="id-ID" sz="2200" dirty="0">
                <a:solidFill>
                  <a:srgbClr val="0070C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id-ID" dirty="0"/>
              <a:t>Contoh:</a:t>
            </a:r>
          </a:p>
          <a:p>
            <a:pPr indent="0">
              <a:buNone/>
            </a:pPr>
            <a:r>
              <a:rPr lang="id-ID" sz="2400" dirty="0" err="1">
                <a:latin typeface="Consolas" panose="020B0609020204030204" pitchFamily="49" charset="0"/>
              </a:rPr>
              <a:t>int</a:t>
            </a:r>
            <a:r>
              <a:rPr lang="id-ID" sz="2400" dirty="0">
                <a:latin typeface="Consolas" panose="020B0609020204030204" pitchFamily="49" charset="0"/>
              </a:rPr>
              <a:t>[][] </a:t>
            </a:r>
            <a:r>
              <a:rPr lang="id-ID" sz="2400" dirty="0" err="1">
                <a:latin typeface="Consolas" panose="020B0609020204030204" pitchFamily="49" charset="0"/>
              </a:rPr>
              <a:t>nilaiUTS</a:t>
            </a:r>
            <a:r>
              <a:rPr lang="id-ID" sz="2400" dirty="0">
                <a:latin typeface="Consolas" panose="020B0609020204030204" pitchFamily="49" charset="0"/>
              </a:rPr>
              <a:t> = </a:t>
            </a:r>
            <a:r>
              <a:rPr lang="id-ID" sz="2400" dirty="0" err="1">
                <a:latin typeface="Consolas" panose="020B0609020204030204" pitchFamily="49" charset="0"/>
              </a:rPr>
              <a:t>new</a:t>
            </a:r>
            <a:r>
              <a:rPr lang="id-ID" sz="2400" dirty="0">
                <a:latin typeface="Consolas" panose="020B0609020204030204" pitchFamily="49" charset="0"/>
              </a:rPr>
              <a:t> </a:t>
            </a:r>
            <a:r>
              <a:rPr lang="id-ID" sz="2400" dirty="0" err="1">
                <a:latin typeface="Consolas" panose="020B0609020204030204" pitchFamily="49" charset="0"/>
              </a:rPr>
              <a:t>int</a:t>
            </a:r>
            <a:r>
              <a:rPr lang="id-ID" sz="2400" dirty="0">
                <a:latin typeface="Consolas" panose="020B0609020204030204" pitchFamily="49" charset="0"/>
              </a:rPr>
              <a:t>[5][8];</a:t>
            </a:r>
          </a:p>
          <a:p>
            <a:pPr indent="0">
              <a:buNone/>
            </a:pPr>
            <a:r>
              <a:rPr lang="id-ID" sz="2400" dirty="0" err="1">
                <a:latin typeface="Consolas" panose="020B0609020204030204" pitchFamily="49" charset="0"/>
              </a:rPr>
              <a:t>double</a:t>
            </a:r>
            <a:r>
              <a:rPr lang="id-ID" sz="2400" dirty="0">
                <a:latin typeface="Consolas" panose="020B0609020204030204" pitchFamily="49" charset="0"/>
              </a:rPr>
              <a:t> [][]</a:t>
            </a:r>
            <a:r>
              <a:rPr lang="id-ID" sz="2400" dirty="0" err="1">
                <a:latin typeface="Consolas" panose="020B0609020204030204" pitchFamily="49" charset="0"/>
              </a:rPr>
              <a:t>luasTanah</a:t>
            </a:r>
            <a:r>
              <a:rPr lang="id-ID" sz="2400" dirty="0">
                <a:latin typeface="Consolas" panose="020B0609020204030204" pitchFamily="49" charset="0"/>
              </a:rPr>
              <a:t> = </a:t>
            </a:r>
            <a:r>
              <a:rPr lang="id-ID" sz="2400" dirty="0" err="1">
                <a:latin typeface="Consolas" panose="020B0609020204030204" pitchFamily="49" charset="0"/>
              </a:rPr>
              <a:t>new</a:t>
            </a:r>
            <a:r>
              <a:rPr lang="id-ID" sz="2400" dirty="0">
                <a:latin typeface="Consolas" panose="020B0609020204030204" pitchFamily="49" charset="0"/>
              </a:rPr>
              <a:t> </a:t>
            </a:r>
            <a:r>
              <a:rPr lang="id-ID" sz="2400" dirty="0" err="1">
                <a:latin typeface="Consolas" panose="020B0609020204030204" pitchFamily="49" charset="0"/>
              </a:rPr>
              <a:t>double</a:t>
            </a:r>
            <a:r>
              <a:rPr lang="id-ID" sz="2400" dirty="0">
                <a:latin typeface="Consolas" panose="020B0609020204030204" pitchFamily="49" charset="0"/>
              </a:rPr>
              <a:t>[10][3];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81848497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Daspr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1861</Words>
  <Application>Microsoft Office PowerPoint</Application>
  <PresentationFormat>Widescreen</PresentationFormat>
  <Paragraphs>580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Black</vt:lpstr>
      <vt:lpstr>Arial Rounded MT Bold</vt:lpstr>
      <vt:lpstr>Bahnschrift SemiBold</vt:lpstr>
      <vt:lpstr>Calibri</vt:lpstr>
      <vt:lpstr>Calibri Light</vt:lpstr>
      <vt:lpstr>Consolas</vt:lpstr>
      <vt:lpstr>Courier New</vt:lpstr>
      <vt:lpstr>Template Daspro</vt:lpstr>
      <vt:lpstr>Array 2</vt:lpstr>
      <vt:lpstr>Tujuan</vt:lpstr>
      <vt:lpstr>Pengantar</vt:lpstr>
      <vt:lpstr>Pengantar</vt:lpstr>
      <vt:lpstr>Pengantar</vt:lpstr>
      <vt:lpstr>Array 2 Dimensi</vt:lpstr>
      <vt:lpstr>Deklarasi Array 2 Dimensi</vt:lpstr>
      <vt:lpstr>Instansiasi Array 2 Dimensi</vt:lpstr>
      <vt:lpstr>Deklarasi &amp; Instansiasi Array 2 Dimensi</vt:lpstr>
      <vt:lpstr>Array 2 Dimensi  dengan length tiap baris berbeda</vt:lpstr>
      <vt:lpstr>Default Value</vt:lpstr>
      <vt:lpstr>PowerPoint Presentation</vt:lpstr>
      <vt:lpstr>Inisialisasi Array 2 Dimensi</vt:lpstr>
      <vt:lpstr>Ukuran Array 2 Dimensi</vt:lpstr>
      <vt:lpstr>Ukuran Array 2 Dimensi (2)</vt:lpstr>
      <vt:lpstr>Ukuran Array 2 Dimensi (3)</vt:lpstr>
      <vt:lpstr>Ukuran Array 2 Dimensi (4)</vt:lpstr>
      <vt:lpstr>Mengakses Elemen Array 2 Dimensi</vt:lpstr>
      <vt:lpstr>Mengisi Elemen Array 2 Dimensi</vt:lpstr>
      <vt:lpstr>ArrayIndexOutOfBoundsException</vt:lpstr>
      <vt:lpstr>PowerPoint Presentation</vt:lpstr>
      <vt:lpstr>Studi Kasus</vt:lpstr>
      <vt:lpstr>Contoh 1</vt:lpstr>
      <vt:lpstr>Contoh 1</vt:lpstr>
      <vt:lpstr>Contoh 2 </vt:lpstr>
      <vt:lpstr>Contoh 2</vt:lpstr>
      <vt:lpstr>Tugas Kelompok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vivinurw@gmail.com</dc:creator>
  <cp:lastModifiedBy>Vit Zuraida</cp:lastModifiedBy>
  <cp:revision>135</cp:revision>
  <dcterms:created xsi:type="dcterms:W3CDTF">2021-11-06T20:21:36Z</dcterms:created>
  <dcterms:modified xsi:type="dcterms:W3CDTF">2023-10-29T14:38:31Z</dcterms:modified>
</cp:coreProperties>
</file>