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85" r:id="rId8"/>
    <p:sldId id="265" r:id="rId9"/>
    <p:sldId id="287" r:id="rId10"/>
    <p:sldId id="263" r:id="rId11"/>
    <p:sldId id="264" r:id="rId12"/>
    <p:sldId id="266" r:id="rId13"/>
    <p:sldId id="286" r:id="rId14"/>
    <p:sldId id="267" r:id="rId15"/>
    <p:sldId id="268" r:id="rId16"/>
    <p:sldId id="269" r:id="rId17"/>
    <p:sldId id="270" r:id="rId18"/>
    <p:sldId id="271" r:id="rId19"/>
    <p:sldId id="272" r:id="rId20"/>
    <p:sldId id="273" r:id="rId21"/>
    <p:sldId id="274" r:id="rId22"/>
    <p:sldId id="275" r:id="rId23"/>
    <p:sldId id="276" r:id="rId24"/>
    <p:sldId id="277" r:id="rId25"/>
    <p:sldId id="281" r:id="rId26"/>
    <p:sldId id="282" r:id="rId27"/>
    <p:sldId id="283" r:id="rId28"/>
    <p:sldId id="284" r:id="rId29"/>
    <p:sldId id="28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863" autoAdjust="0"/>
    <p:restoredTop sz="94660"/>
  </p:normalViewPr>
  <p:slideViewPr>
    <p:cSldViewPr snapToGrid="0">
      <p:cViewPr>
        <p:scale>
          <a:sx n="86" d="100"/>
          <a:sy n="86" d="100"/>
        </p:scale>
        <p:origin x="144" y="2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844476-CF3B-465E-A545-60429D929A27}" type="doc">
      <dgm:prSet loTypeId="urn:diagrams.loki3.com/BracketList" loCatId="list" qsTypeId="urn:microsoft.com/office/officeart/2005/8/quickstyle/3d1" qsCatId="3D" csTypeId="urn:microsoft.com/office/officeart/2005/8/colors/accent1_2" csCatId="accent1" phldr="1"/>
      <dgm:spPr/>
      <dgm:t>
        <a:bodyPr/>
        <a:lstStyle/>
        <a:p>
          <a:endParaRPr lang="en-US"/>
        </a:p>
      </dgm:t>
    </dgm:pt>
    <dgm:pt modelId="{A8DEDFFE-83BE-4911-B19A-57E3ED2401D8}">
      <dgm:prSet phldrT="[Text]" custT="1"/>
      <dgm:spPr/>
      <dgm:t>
        <a:bodyPr/>
        <a:lstStyle/>
        <a:p>
          <a:r>
            <a:rPr lang="en-US" sz="3200" dirty="0"/>
            <a:t>1</a:t>
          </a:r>
        </a:p>
      </dgm:t>
    </dgm:pt>
    <dgm:pt modelId="{5406BA36-3C65-4408-8A34-B9CF271620F8}" type="parTrans" cxnId="{14D1B47C-E336-44D9-8311-E7E25C8754F7}">
      <dgm:prSet/>
      <dgm:spPr/>
      <dgm:t>
        <a:bodyPr/>
        <a:lstStyle/>
        <a:p>
          <a:endParaRPr lang="en-US"/>
        </a:p>
      </dgm:t>
    </dgm:pt>
    <dgm:pt modelId="{CBFD6208-F968-4DB5-AA23-850092DB0614}" type="sibTrans" cxnId="{14D1B47C-E336-44D9-8311-E7E25C8754F7}">
      <dgm:prSet/>
      <dgm:spPr/>
      <dgm:t>
        <a:bodyPr/>
        <a:lstStyle/>
        <a:p>
          <a:endParaRPr lang="en-US"/>
        </a:p>
      </dgm:t>
    </dgm:pt>
    <dgm:pt modelId="{3A51219B-EDB4-4D25-9453-6AB975A619E5}">
      <dgm:prSet phldrT="[Text]" custT="1"/>
      <dgm:spPr/>
      <dgm:t>
        <a:bodyPr/>
        <a:lstStyle/>
        <a:p>
          <a:r>
            <a:rPr lang="en-US" sz="3200" dirty="0"/>
            <a:t>2</a:t>
          </a:r>
        </a:p>
      </dgm:t>
    </dgm:pt>
    <dgm:pt modelId="{31EE69EB-698D-4FA0-BFDF-BDC912EF10F0}" type="parTrans" cxnId="{00939413-59A0-407A-AFF3-4FE0F46F5970}">
      <dgm:prSet/>
      <dgm:spPr/>
      <dgm:t>
        <a:bodyPr/>
        <a:lstStyle/>
        <a:p>
          <a:endParaRPr lang="en-US"/>
        </a:p>
      </dgm:t>
    </dgm:pt>
    <dgm:pt modelId="{76626B9E-6513-4BCE-A879-BF479185DE06}" type="sibTrans" cxnId="{00939413-59A0-407A-AFF3-4FE0F46F5970}">
      <dgm:prSet/>
      <dgm:spPr/>
      <dgm:t>
        <a:bodyPr/>
        <a:lstStyle/>
        <a:p>
          <a:endParaRPr lang="en-US"/>
        </a:p>
      </dgm:t>
    </dgm:pt>
    <dgm:pt modelId="{3421C576-4CCC-4215-A330-10F4312D832E}">
      <dgm:prSet phldrT="[Text]" custT="1"/>
      <dgm:spPr/>
      <dgm:t>
        <a:bodyPr/>
        <a:lstStyle/>
        <a:p>
          <a:pPr>
            <a:buFont typeface="+mj-lt"/>
            <a:buAutoNum type="alphaLcPeriod"/>
          </a:pPr>
          <a:r>
            <a:rPr lang="en-US" sz="3200" dirty="0" err="1"/>
            <a:t>Fungsi</a:t>
          </a:r>
          <a:r>
            <a:rPr lang="en-US" sz="3200" dirty="0"/>
            <a:t> </a:t>
          </a:r>
          <a:r>
            <a:rPr lang="en-US" sz="3200" dirty="0" err="1"/>
            <a:t>dengan</a:t>
          </a:r>
          <a:r>
            <a:rPr lang="en-US" sz="3200" dirty="0"/>
            <a:t> parameter</a:t>
          </a:r>
        </a:p>
      </dgm:t>
    </dgm:pt>
    <dgm:pt modelId="{AD37A9F7-AF7D-4779-A80A-501CB256D941}" type="parTrans" cxnId="{C8B8C001-74FC-4B0A-BBD1-8D5CDD08120B}">
      <dgm:prSet/>
      <dgm:spPr/>
      <dgm:t>
        <a:bodyPr/>
        <a:lstStyle/>
        <a:p>
          <a:endParaRPr lang="en-US"/>
        </a:p>
      </dgm:t>
    </dgm:pt>
    <dgm:pt modelId="{5A07A5DA-5BEE-462D-B5C3-ECC61C8260D7}" type="sibTrans" cxnId="{C8B8C001-74FC-4B0A-BBD1-8D5CDD08120B}">
      <dgm:prSet/>
      <dgm:spPr/>
      <dgm:t>
        <a:bodyPr/>
        <a:lstStyle/>
        <a:p>
          <a:endParaRPr lang="en-US"/>
        </a:p>
      </dgm:t>
    </dgm:pt>
    <dgm:pt modelId="{7F1B3183-8762-41A5-A063-CECBF057F3A8}">
      <dgm:prSet phldrT="[Text]" custT="1"/>
      <dgm:spPr/>
      <dgm:t>
        <a:bodyPr/>
        <a:lstStyle/>
        <a:p>
          <a:pPr>
            <a:buFont typeface="+mj-lt"/>
            <a:buAutoNum type="alphaLcPeriod"/>
          </a:pPr>
          <a:r>
            <a:rPr lang="en-US" sz="3200" dirty="0" err="1"/>
            <a:t>Fungsi</a:t>
          </a:r>
          <a:r>
            <a:rPr lang="en-US" sz="3200" dirty="0"/>
            <a:t> </a:t>
          </a:r>
          <a:r>
            <a:rPr lang="en-US" sz="3200" dirty="0" err="1"/>
            <a:t>dengan</a:t>
          </a:r>
          <a:r>
            <a:rPr lang="en-US" sz="3200" dirty="0"/>
            <a:t> </a:t>
          </a:r>
          <a:r>
            <a:rPr lang="en-US" sz="3200" dirty="0" err="1"/>
            <a:t>nilai</a:t>
          </a:r>
          <a:r>
            <a:rPr lang="en-US" sz="3200" dirty="0"/>
            <a:t> </a:t>
          </a:r>
          <a:r>
            <a:rPr lang="en-US" sz="3200" dirty="0" err="1"/>
            <a:t>kembalian</a:t>
          </a:r>
          <a:r>
            <a:rPr lang="en-US" sz="3200" dirty="0"/>
            <a:t> (return value)</a:t>
          </a:r>
        </a:p>
      </dgm:t>
    </dgm:pt>
    <dgm:pt modelId="{65C046B2-C598-49E8-8451-4B5B7EECE3B9}" type="parTrans" cxnId="{91B779B3-6921-4327-B975-8CB763E1584D}">
      <dgm:prSet/>
      <dgm:spPr/>
      <dgm:t>
        <a:bodyPr/>
        <a:lstStyle/>
        <a:p>
          <a:endParaRPr lang="en-US"/>
        </a:p>
      </dgm:t>
    </dgm:pt>
    <dgm:pt modelId="{EA28868B-261A-4128-BD32-E5167200FDA7}" type="sibTrans" cxnId="{91B779B3-6921-4327-B975-8CB763E1584D}">
      <dgm:prSet/>
      <dgm:spPr/>
      <dgm:t>
        <a:bodyPr/>
        <a:lstStyle/>
        <a:p>
          <a:endParaRPr lang="en-US"/>
        </a:p>
      </dgm:t>
    </dgm:pt>
    <dgm:pt modelId="{B0510E1D-29B8-44D5-9B2F-1B2EB364E863}">
      <dgm:prSet phldrT="[Text]" custT="1"/>
      <dgm:spPr/>
      <dgm:t>
        <a:bodyPr/>
        <a:lstStyle/>
        <a:p>
          <a:pPr>
            <a:buFont typeface="+mj-lt"/>
            <a:buAutoNum type="alphaLcPeriod"/>
          </a:pPr>
          <a:r>
            <a:rPr lang="en-US" sz="3200" dirty="0" err="1"/>
            <a:t>Fungsi</a:t>
          </a:r>
          <a:r>
            <a:rPr lang="en-US" sz="3200" dirty="0"/>
            <a:t> </a:t>
          </a:r>
          <a:r>
            <a:rPr lang="en-US" sz="3200" dirty="0" err="1"/>
            <a:t>tanpa</a:t>
          </a:r>
          <a:r>
            <a:rPr lang="en-US" sz="3200" dirty="0"/>
            <a:t> </a:t>
          </a:r>
          <a:r>
            <a:rPr lang="en-US" sz="3200" dirty="0" err="1"/>
            <a:t>nilai</a:t>
          </a:r>
          <a:r>
            <a:rPr lang="en-US" sz="3200" dirty="0"/>
            <a:t> </a:t>
          </a:r>
          <a:r>
            <a:rPr lang="en-US" sz="3200" dirty="0" err="1"/>
            <a:t>kembalian</a:t>
          </a:r>
          <a:r>
            <a:rPr lang="en-US" sz="3200" dirty="0"/>
            <a:t> (no return value)</a:t>
          </a:r>
        </a:p>
      </dgm:t>
    </dgm:pt>
    <dgm:pt modelId="{5A467F76-E7AF-4806-890F-6F51F3BF7EF5}" type="parTrans" cxnId="{51E6FE82-2C80-4EB2-8048-27B0E3C67279}">
      <dgm:prSet/>
      <dgm:spPr/>
      <dgm:t>
        <a:bodyPr/>
        <a:lstStyle/>
        <a:p>
          <a:endParaRPr lang="en-US"/>
        </a:p>
      </dgm:t>
    </dgm:pt>
    <dgm:pt modelId="{1F22AFC6-0322-4BCB-95A9-66318C169D90}" type="sibTrans" cxnId="{51E6FE82-2C80-4EB2-8048-27B0E3C67279}">
      <dgm:prSet/>
      <dgm:spPr/>
      <dgm:t>
        <a:bodyPr/>
        <a:lstStyle/>
        <a:p>
          <a:endParaRPr lang="en-US"/>
        </a:p>
      </dgm:t>
    </dgm:pt>
    <dgm:pt modelId="{83B7A823-2F6A-462F-907E-C6D3136FEC59}">
      <dgm:prSet phldrT="[Text]" custT="1"/>
      <dgm:spPr/>
      <dgm:t>
        <a:bodyPr/>
        <a:lstStyle/>
        <a:p>
          <a:pPr>
            <a:buFont typeface="+mj-lt"/>
            <a:buAutoNum type="alphaLcPeriod"/>
          </a:pPr>
          <a:r>
            <a:rPr lang="en-US" sz="3200" dirty="0" err="1"/>
            <a:t>Fungsi</a:t>
          </a:r>
          <a:r>
            <a:rPr lang="en-US" sz="3200" dirty="0"/>
            <a:t> </a:t>
          </a:r>
          <a:r>
            <a:rPr lang="en-US" sz="3200" dirty="0" err="1"/>
            <a:t>tanpa</a:t>
          </a:r>
          <a:r>
            <a:rPr lang="en-US" sz="3200" dirty="0"/>
            <a:t> parameter</a:t>
          </a:r>
        </a:p>
      </dgm:t>
    </dgm:pt>
    <dgm:pt modelId="{FE00B62B-D7D8-4F7F-A48C-43A4D9EF233F}" type="parTrans" cxnId="{B6C09251-2495-498F-9B28-46358D0A9BE2}">
      <dgm:prSet/>
      <dgm:spPr/>
    </dgm:pt>
    <dgm:pt modelId="{88F69D92-4F99-477B-8B88-B0A67235016C}" type="sibTrans" cxnId="{B6C09251-2495-498F-9B28-46358D0A9BE2}">
      <dgm:prSet/>
      <dgm:spPr/>
    </dgm:pt>
    <dgm:pt modelId="{42A97641-4B18-40E8-81EA-52E79DDAB963}" type="pres">
      <dgm:prSet presAssocID="{5E844476-CF3B-465E-A545-60429D929A27}" presName="Name0" presStyleCnt="0">
        <dgm:presLayoutVars>
          <dgm:dir/>
          <dgm:animLvl val="lvl"/>
          <dgm:resizeHandles val="exact"/>
        </dgm:presLayoutVars>
      </dgm:prSet>
      <dgm:spPr/>
    </dgm:pt>
    <dgm:pt modelId="{CC72329A-3F96-47BB-BAEF-21E259265689}" type="pres">
      <dgm:prSet presAssocID="{A8DEDFFE-83BE-4911-B19A-57E3ED2401D8}" presName="linNode" presStyleCnt="0"/>
      <dgm:spPr/>
    </dgm:pt>
    <dgm:pt modelId="{F8EEADA7-A788-47BF-B2ED-94CE523226F4}" type="pres">
      <dgm:prSet presAssocID="{A8DEDFFE-83BE-4911-B19A-57E3ED2401D8}" presName="parTx" presStyleLbl="revTx" presStyleIdx="0" presStyleCnt="2">
        <dgm:presLayoutVars>
          <dgm:chMax val="1"/>
          <dgm:bulletEnabled val="1"/>
        </dgm:presLayoutVars>
      </dgm:prSet>
      <dgm:spPr/>
    </dgm:pt>
    <dgm:pt modelId="{832BA6F6-D3EE-4B17-B580-C404FBAFB2D9}" type="pres">
      <dgm:prSet presAssocID="{A8DEDFFE-83BE-4911-B19A-57E3ED2401D8}" presName="bracket" presStyleLbl="parChTrans1D1" presStyleIdx="0" presStyleCnt="2"/>
      <dgm:spPr/>
    </dgm:pt>
    <dgm:pt modelId="{42E84987-5A2F-4AEB-8C4C-A539E87D4CC7}" type="pres">
      <dgm:prSet presAssocID="{A8DEDFFE-83BE-4911-B19A-57E3ED2401D8}" presName="spH" presStyleCnt="0"/>
      <dgm:spPr/>
    </dgm:pt>
    <dgm:pt modelId="{9D26DE23-BC3B-4714-9C9B-CA6A7FDED61A}" type="pres">
      <dgm:prSet presAssocID="{A8DEDFFE-83BE-4911-B19A-57E3ED2401D8}" presName="desTx" presStyleLbl="node1" presStyleIdx="0" presStyleCnt="2">
        <dgm:presLayoutVars>
          <dgm:bulletEnabled val="1"/>
        </dgm:presLayoutVars>
      </dgm:prSet>
      <dgm:spPr/>
    </dgm:pt>
    <dgm:pt modelId="{C5207E87-FC50-42B2-995D-38089EFDE972}" type="pres">
      <dgm:prSet presAssocID="{CBFD6208-F968-4DB5-AA23-850092DB0614}" presName="spV" presStyleCnt="0"/>
      <dgm:spPr/>
    </dgm:pt>
    <dgm:pt modelId="{AD242F09-E5DE-4C7A-BCD0-278C302B2959}" type="pres">
      <dgm:prSet presAssocID="{3A51219B-EDB4-4D25-9453-6AB975A619E5}" presName="linNode" presStyleCnt="0"/>
      <dgm:spPr/>
    </dgm:pt>
    <dgm:pt modelId="{8071A434-A502-41C4-BA5D-FA3CA7737095}" type="pres">
      <dgm:prSet presAssocID="{3A51219B-EDB4-4D25-9453-6AB975A619E5}" presName="parTx" presStyleLbl="revTx" presStyleIdx="1" presStyleCnt="2">
        <dgm:presLayoutVars>
          <dgm:chMax val="1"/>
          <dgm:bulletEnabled val="1"/>
        </dgm:presLayoutVars>
      </dgm:prSet>
      <dgm:spPr/>
    </dgm:pt>
    <dgm:pt modelId="{329E3DDA-6F48-4B4B-94C6-1705D1881FEC}" type="pres">
      <dgm:prSet presAssocID="{3A51219B-EDB4-4D25-9453-6AB975A619E5}" presName="bracket" presStyleLbl="parChTrans1D1" presStyleIdx="1" presStyleCnt="2"/>
      <dgm:spPr/>
    </dgm:pt>
    <dgm:pt modelId="{0494C5F8-2ED8-49FB-8D85-7D049ADF01D1}" type="pres">
      <dgm:prSet presAssocID="{3A51219B-EDB4-4D25-9453-6AB975A619E5}" presName="spH" presStyleCnt="0"/>
      <dgm:spPr/>
    </dgm:pt>
    <dgm:pt modelId="{1D0C0B36-9AE2-4599-BDF7-E2AAA9477653}" type="pres">
      <dgm:prSet presAssocID="{3A51219B-EDB4-4D25-9453-6AB975A619E5}" presName="desTx" presStyleLbl="node1" presStyleIdx="1" presStyleCnt="2">
        <dgm:presLayoutVars>
          <dgm:bulletEnabled val="1"/>
        </dgm:presLayoutVars>
      </dgm:prSet>
      <dgm:spPr/>
    </dgm:pt>
  </dgm:ptLst>
  <dgm:cxnLst>
    <dgm:cxn modelId="{C8B8C001-74FC-4B0A-BBD1-8D5CDD08120B}" srcId="{A8DEDFFE-83BE-4911-B19A-57E3ED2401D8}" destId="{3421C576-4CCC-4215-A330-10F4312D832E}" srcOrd="1" destOrd="0" parTransId="{AD37A9F7-AF7D-4779-A80A-501CB256D941}" sibTransId="{5A07A5DA-5BEE-462D-B5C3-ECC61C8260D7}"/>
    <dgm:cxn modelId="{00939413-59A0-407A-AFF3-4FE0F46F5970}" srcId="{5E844476-CF3B-465E-A545-60429D929A27}" destId="{3A51219B-EDB4-4D25-9453-6AB975A619E5}" srcOrd="1" destOrd="0" parTransId="{31EE69EB-698D-4FA0-BFDF-BDC912EF10F0}" sibTransId="{76626B9E-6513-4BCE-A879-BF479185DE06}"/>
    <dgm:cxn modelId="{7E677A30-BBE2-4D76-B92B-280A700E6044}" type="presOf" srcId="{3A51219B-EDB4-4D25-9453-6AB975A619E5}" destId="{8071A434-A502-41C4-BA5D-FA3CA7737095}" srcOrd="0" destOrd="0" presId="urn:diagrams.loki3.com/BracketList"/>
    <dgm:cxn modelId="{83988733-5884-4B55-8D2A-30D36BB049F7}" type="presOf" srcId="{A8DEDFFE-83BE-4911-B19A-57E3ED2401D8}" destId="{F8EEADA7-A788-47BF-B2ED-94CE523226F4}" srcOrd="0" destOrd="0" presId="urn:diagrams.loki3.com/BracketList"/>
    <dgm:cxn modelId="{6945CE3F-7025-449D-B39B-7F5438701D63}" type="presOf" srcId="{7F1B3183-8762-41A5-A063-CECBF057F3A8}" destId="{1D0C0B36-9AE2-4599-BDF7-E2AAA9477653}" srcOrd="0" destOrd="0" presId="urn:diagrams.loki3.com/BracketList"/>
    <dgm:cxn modelId="{B6C09251-2495-498F-9B28-46358D0A9BE2}" srcId="{A8DEDFFE-83BE-4911-B19A-57E3ED2401D8}" destId="{83B7A823-2F6A-462F-907E-C6D3136FEC59}" srcOrd="0" destOrd="0" parTransId="{FE00B62B-D7D8-4F7F-A48C-43A4D9EF233F}" sibTransId="{88F69D92-4F99-477B-8B88-B0A67235016C}"/>
    <dgm:cxn modelId="{96739A66-3655-42B3-B5A0-0321368940B1}" type="presOf" srcId="{3421C576-4CCC-4215-A330-10F4312D832E}" destId="{9D26DE23-BC3B-4714-9C9B-CA6A7FDED61A}" srcOrd="0" destOrd="1" presId="urn:diagrams.loki3.com/BracketList"/>
    <dgm:cxn modelId="{14D1B47C-E336-44D9-8311-E7E25C8754F7}" srcId="{5E844476-CF3B-465E-A545-60429D929A27}" destId="{A8DEDFFE-83BE-4911-B19A-57E3ED2401D8}" srcOrd="0" destOrd="0" parTransId="{5406BA36-3C65-4408-8A34-B9CF271620F8}" sibTransId="{CBFD6208-F968-4DB5-AA23-850092DB0614}"/>
    <dgm:cxn modelId="{51E6FE82-2C80-4EB2-8048-27B0E3C67279}" srcId="{3A51219B-EDB4-4D25-9453-6AB975A619E5}" destId="{B0510E1D-29B8-44D5-9B2F-1B2EB364E863}" srcOrd="1" destOrd="0" parTransId="{5A467F76-E7AF-4806-890F-6F51F3BF7EF5}" sibTransId="{1F22AFC6-0322-4BCB-95A9-66318C169D90}"/>
    <dgm:cxn modelId="{91B779B3-6921-4327-B975-8CB763E1584D}" srcId="{3A51219B-EDB4-4D25-9453-6AB975A619E5}" destId="{7F1B3183-8762-41A5-A063-CECBF057F3A8}" srcOrd="0" destOrd="0" parTransId="{65C046B2-C598-49E8-8451-4B5B7EECE3B9}" sibTransId="{EA28868B-261A-4128-BD32-E5167200FDA7}"/>
    <dgm:cxn modelId="{B01DECD4-5212-4494-BFA6-710DF92CE66B}" type="presOf" srcId="{83B7A823-2F6A-462F-907E-C6D3136FEC59}" destId="{9D26DE23-BC3B-4714-9C9B-CA6A7FDED61A}" srcOrd="0" destOrd="0" presId="urn:diagrams.loki3.com/BracketList"/>
    <dgm:cxn modelId="{29782BE3-9A24-4BD5-8096-2F3B72E17751}" type="presOf" srcId="{5E844476-CF3B-465E-A545-60429D929A27}" destId="{42A97641-4B18-40E8-81EA-52E79DDAB963}" srcOrd="0" destOrd="0" presId="urn:diagrams.loki3.com/BracketList"/>
    <dgm:cxn modelId="{EA2119EA-A3B1-4819-93FE-FDCA3CE32274}" type="presOf" srcId="{B0510E1D-29B8-44D5-9B2F-1B2EB364E863}" destId="{1D0C0B36-9AE2-4599-BDF7-E2AAA9477653}" srcOrd="0" destOrd="1" presId="urn:diagrams.loki3.com/BracketList"/>
    <dgm:cxn modelId="{EB66D330-DA4D-49AB-A41F-B62CCB2A7039}" type="presParOf" srcId="{42A97641-4B18-40E8-81EA-52E79DDAB963}" destId="{CC72329A-3F96-47BB-BAEF-21E259265689}" srcOrd="0" destOrd="0" presId="urn:diagrams.loki3.com/BracketList"/>
    <dgm:cxn modelId="{B19B662C-F1CF-4EE5-939A-D971C659E0EE}" type="presParOf" srcId="{CC72329A-3F96-47BB-BAEF-21E259265689}" destId="{F8EEADA7-A788-47BF-B2ED-94CE523226F4}" srcOrd="0" destOrd="0" presId="urn:diagrams.loki3.com/BracketList"/>
    <dgm:cxn modelId="{51358CB3-D084-4A9D-BA72-49E75CF6E371}" type="presParOf" srcId="{CC72329A-3F96-47BB-BAEF-21E259265689}" destId="{832BA6F6-D3EE-4B17-B580-C404FBAFB2D9}" srcOrd="1" destOrd="0" presId="urn:diagrams.loki3.com/BracketList"/>
    <dgm:cxn modelId="{AE494AB0-E2E6-4963-A72A-A65E60053929}" type="presParOf" srcId="{CC72329A-3F96-47BB-BAEF-21E259265689}" destId="{42E84987-5A2F-4AEB-8C4C-A539E87D4CC7}" srcOrd="2" destOrd="0" presId="urn:diagrams.loki3.com/BracketList"/>
    <dgm:cxn modelId="{2796B5C2-ECAC-4A40-A943-48E774AB5D33}" type="presParOf" srcId="{CC72329A-3F96-47BB-BAEF-21E259265689}" destId="{9D26DE23-BC3B-4714-9C9B-CA6A7FDED61A}" srcOrd="3" destOrd="0" presId="urn:diagrams.loki3.com/BracketList"/>
    <dgm:cxn modelId="{E5DDB436-5A57-47D0-8418-F2B1CDAD4562}" type="presParOf" srcId="{42A97641-4B18-40E8-81EA-52E79DDAB963}" destId="{C5207E87-FC50-42B2-995D-38089EFDE972}" srcOrd="1" destOrd="0" presId="urn:diagrams.loki3.com/BracketList"/>
    <dgm:cxn modelId="{402B73C5-CE23-42DA-93E8-A77C4136814C}" type="presParOf" srcId="{42A97641-4B18-40E8-81EA-52E79DDAB963}" destId="{AD242F09-E5DE-4C7A-BCD0-278C302B2959}" srcOrd="2" destOrd="0" presId="urn:diagrams.loki3.com/BracketList"/>
    <dgm:cxn modelId="{D39A2748-ACCE-48FA-8D91-7D8E098491CC}" type="presParOf" srcId="{AD242F09-E5DE-4C7A-BCD0-278C302B2959}" destId="{8071A434-A502-41C4-BA5D-FA3CA7737095}" srcOrd="0" destOrd="0" presId="urn:diagrams.loki3.com/BracketList"/>
    <dgm:cxn modelId="{D0FCC024-8727-46C4-A8A0-ACE21304D10A}" type="presParOf" srcId="{AD242F09-E5DE-4C7A-BCD0-278C302B2959}" destId="{329E3DDA-6F48-4B4B-94C6-1705D1881FEC}" srcOrd="1" destOrd="0" presId="urn:diagrams.loki3.com/BracketList"/>
    <dgm:cxn modelId="{BB191FFD-A130-4732-9010-A5EB02E668EA}" type="presParOf" srcId="{AD242F09-E5DE-4C7A-BCD0-278C302B2959}" destId="{0494C5F8-2ED8-49FB-8D85-7D049ADF01D1}" srcOrd="2" destOrd="0" presId="urn:diagrams.loki3.com/BracketList"/>
    <dgm:cxn modelId="{4A8C3BA8-E782-4726-BDDC-CD58AE32F4A1}" type="presParOf" srcId="{AD242F09-E5DE-4C7A-BCD0-278C302B2959}" destId="{1D0C0B36-9AE2-4599-BDF7-E2AAA9477653}"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EEADA7-A788-47BF-B2ED-94CE523226F4}">
      <dsp:nvSpPr>
        <dsp:cNvPr id="0" name=""/>
        <dsp:cNvSpPr/>
      </dsp:nvSpPr>
      <dsp:spPr>
        <a:xfrm>
          <a:off x="0" y="570575"/>
          <a:ext cx="2954564"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81280" rIns="227584" bIns="81280" numCol="1" spcCol="1270" anchor="ctr" anchorCtr="0">
          <a:noAutofit/>
        </a:bodyPr>
        <a:lstStyle/>
        <a:p>
          <a:pPr marL="0" lvl="0" indent="0" algn="r" defTabSz="1422400">
            <a:lnSpc>
              <a:spcPct val="90000"/>
            </a:lnSpc>
            <a:spcBef>
              <a:spcPct val="0"/>
            </a:spcBef>
            <a:spcAft>
              <a:spcPct val="35000"/>
            </a:spcAft>
            <a:buNone/>
          </a:pPr>
          <a:r>
            <a:rPr lang="en-US" sz="3200" kern="1200" dirty="0"/>
            <a:t>1</a:t>
          </a:r>
        </a:p>
      </dsp:txBody>
      <dsp:txXfrm>
        <a:off x="0" y="570575"/>
        <a:ext cx="2954564" cy="1287000"/>
      </dsp:txXfrm>
    </dsp:sp>
    <dsp:sp modelId="{832BA6F6-D3EE-4B17-B580-C404FBAFB2D9}">
      <dsp:nvSpPr>
        <dsp:cNvPr id="0" name=""/>
        <dsp:cNvSpPr/>
      </dsp:nvSpPr>
      <dsp:spPr>
        <a:xfrm>
          <a:off x="2954564" y="570575"/>
          <a:ext cx="590912" cy="128700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D26DE23-BC3B-4714-9C9B-CA6A7FDED61A}">
      <dsp:nvSpPr>
        <dsp:cNvPr id="0" name=""/>
        <dsp:cNvSpPr/>
      </dsp:nvSpPr>
      <dsp:spPr>
        <a:xfrm>
          <a:off x="3781842" y="570575"/>
          <a:ext cx="8036414" cy="12870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285750" lvl="1" indent="-285750" algn="l" defTabSz="1422400">
            <a:lnSpc>
              <a:spcPct val="90000"/>
            </a:lnSpc>
            <a:spcBef>
              <a:spcPct val="0"/>
            </a:spcBef>
            <a:spcAft>
              <a:spcPct val="15000"/>
            </a:spcAft>
            <a:buFont typeface="+mj-lt"/>
            <a:buAutoNum type="alphaLcPeriod"/>
          </a:pPr>
          <a:r>
            <a:rPr lang="en-US" sz="3200" kern="1200" dirty="0" err="1"/>
            <a:t>Fungsi</a:t>
          </a:r>
          <a:r>
            <a:rPr lang="en-US" sz="3200" kern="1200" dirty="0"/>
            <a:t> </a:t>
          </a:r>
          <a:r>
            <a:rPr lang="en-US" sz="3200" kern="1200" dirty="0" err="1"/>
            <a:t>tanpa</a:t>
          </a:r>
          <a:r>
            <a:rPr lang="en-US" sz="3200" kern="1200" dirty="0"/>
            <a:t> parameter</a:t>
          </a:r>
        </a:p>
        <a:p>
          <a:pPr marL="285750" lvl="1" indent="-285750" algn="l" defTabSz="1422400">
            <a:lnSpc>
              <a:spcPct val="90000"/>
            </a:lnSpc>
            <a:spcBef>
              <a:spcPct val="0"/>
            </a:spcBef>
            <a:spcAft>
              <a:spcPct val="15000"/>
            </a:spcAft>
            <a:buFont typeface="+mj-lt"/>
            <a:buAutoNum type="alphaLcPeriod"/>
          </a:pPr>
          <a:r>
            <a:rPr lang="en-US" sz="3200" kern="1200" dirty="0" err="1"/>
            <a:t>Fungsi</a:t>
          </a:r>
          <a:r>
            <a:rPr lang="en-US" sz="3200" kern="1200" dirty="0"/>
            <a:t> </a:t>
          </a:r>
          <a:r>
            <a:rPr lang="en-US" sz="3200" kern="1200" dirty="0" err="1"/>
            <a:t>dengan</a:t>
          </a:r>
          <a:r>
            <a:rPr lang="en-US" sz="3200" kern="1200" dirty="0"/>
            <a:t> parameter</a:t>
          </a:r>
        </a:p>
      </dsp:txBody>
      <dsp:txXfrm>
        <a:off x="3781842" y="570575"/>
        <a:ext cx="8036414" cy="1287000"/>
      </dsp:txXfrm>
    </dsp:sp>
    <dsp:sp modelId="{8071A434-A502-41C4-BA5D-FA3CA7737095}">
      <dsp:nvSpPr>
        <dsp:cNvPr id="0" name=""/>
        <dsp:cNvSpPr/>
      </dsp:nvSpPr>
      <dsp:spPr>
        <a:xfrm>
          <a:off x="0" y="2292669"/>
          <a:ext cx="2954564"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81280" rIns="227584" bIns="81280" numCol="1" spcCol="1270" anchor="ctr" anchorCtr="0">
          <a:noAutofit/>
        </a:bodyPr>
        <a:lstStyle/>
        <a:p>
          <a:pPr marL="0" lvl="0" indent="0" algn="r" defTabSz="1422400">
            <a:lnSpc>
              <a:spcPct val="90000"/>
            </a:lnSpc>
            <a:spcBef>
              <a:spcPct val="0"/>
            </a:spcBef>
            <a:spcAft>
              <a:spcPct val="35000"/>
            </a:spcAft>
            <a:buNone/>
          </a:pPr>
          <a:r>
            <a:rPr lang="en-US" sz="3200" kern="1200" dirty="0"/>
            <a:t>2</a:t>
          </a:r>
        </a:p>
      </dsp:txBody>
      <dsp:txXfrm>
        <a:off x="0" y="2292669"/>
        <a:ext cx="2954564" cy="1287000"/>
      </dsp:txXfrm>
    </dsp:sp>
    <dsp:sp modelId="{329E3DDA-6F48-4B4B-94C6-1705D1881FEC}">
      <dsp:nvSpPr>
        <dsp:cNvPr id="0" name=""/>
        <dsp:cNvSpPr/>
      </dsp:nvSpPr>
      <dsp:spPr>
        <a:xfrm>
          <a:off x="2954564" y="2091575"/>
          <a:ext cx="590912" cy="1689187"/>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D0C0B36-9AE2-4599-BDF7-E2AAA9477653}">
      <dsp:nvSpPr>
        <dsp:cNvPr id="0" name=""/>
        <dsp:cNvSpPr/>
      </dsp:nvSpPr>
      <dsp:spPr>
        <a:xfrm>
          <a:off x="3781842" y="2091575"/>
          <a:ext cx="8036414" cy="168918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285750" lvl="1" indent="-285750" algn="l" defTabSz="1422400">
            <a:lnSpc>
              <a:spcPct val="90000"/>
            </a:lnSpc>
            <a:spcBef>
              <a:spcPct val="0"/>
            </a:spcBef>
            <a:spcAft>
              <a:spcPct val="15000"/>
            </a:spcAft>
            <a:buFont typeface="+mj-lt"/>
            <a:buAutoNum type="alphaLcPeriod"/>
          </a:pPr>
          <a:r>
            <a:rPr lang="en-US" sz="3200" kern="1200" dirty="0" err="1"/>
            <a:t>Fungsi</a:t>
          </a:r>
          <a:r>
            <a:rPr lang="en-US" sz="3200" kern="1200" dirty="0"/>
            <a:t> </a:t>
          </a:r>
          <a:r>
            <a:rPr lang="en-US" sz="3200" kern="1200" dirty="0" err="1"/>
            <a:t>dengan</a:t>
          </a:r>
          <a:r>
            <a:rPr lang="en-US" sz="3200" kern="1200" dirty="0"/>
            <a:t> </a:t>
          </a:r>
          <a:r>
            <a:rPr lang="en-US" sz="3200" kern="1200" dirty="0" err="1"/>
            <a:t>nilai</a:t>
          </a:r>
          <a:r>
            <a:rPr lang="en-US" sz="3200" kern="1200" dirty="0"/>
            <a:t> </a:t>
          </a:r>
          <a:r>
            <a:rPr lang="en-US" sz="3200" kern="1200" dirty="0" err="1"/>
            <a:t>kembalian</a:t>
          </a:r>
          <a:r>
            <a:rPr lang="en-US" sz="3200" kern="1200" dirty="0"/>
            <a:t> (return value)</a:t>
          </a:r>
        </a:p>
        <a:p>
          <a:pPr marL="285750" lvl="1" indent="-285750" algn="l" defTabSz="1422400">
            <a:lnSpc>
              <a:spcPct val="90000"/>
            </a:lnSpc>
            <a:spcBef>
              <a:spcPct val="0"/>
            </a:spcBef>
            <a:spcAft>
              <a:spcPct val="15000"/>
            </a:spcAft>
            <a:buFont typeface="+mj-lt"/>
            <a:buAutoNum type="alphaLcPeriod"/>
          </a:pPr>
          <a:r>
            <a:rPr lang="en-US" sz="3200" kern="1200" dirty="0" err="1"/>
            <a:t>Fungsi</a:t>
          </a:r>
          <a:r>
            <a:rPr lang="en-US" sz="3200" kern="1200" dirty="0"/>
            <a:t> </a:t>
          </a:r>
          <a:r>
            <a:rPr lang="en-US" sz="3200" kern="1200" dirty="0" err="1"/>
            <a:t>tanpa</a:t>
          </a:r>
          <a:r>
            <a:rPr lang="en-US" sz="3200" kern="1200" dirty="0"/>
            <a:t> </a:t>
          </a:r>
          <a:r>
            <a:rPr lang="en-US" sz="3200" kern="1200" dirty="0" err="1"/>
            <a:t>nilai</a:t>
          </a:r>
          <a:r>
            <a:rPr lang="en-US" sz="3200" kern="1200" dirty="0"/>
            <a:t> </a:t>
          </a:r>
          <a:r>
            <a:rPr lang="en-US" sz="3200" kern="1200" dirty="0" err="1"/>
            <a:t>kembalian</a:t>
          </a:r>
          <a:r>
            <a:rPr lang="en-US" sz="3200" kern="1200" dirty="0"/>
            <a:t> (no return value)</a:t>
          </a:r>
        </a:p>
      </dsp:txBody>
      <dsp:txXfrm>
        <a:off x="3781842" y="2091575"/>
        <a:ext cx="8036414" cy="1689187"/>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A790F-EE02-4D5C-B755-D9608130CF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53EFDD1E-6E5F-4AE4-854A-9D29F0DBBF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18D844B9-B030-4944-B104-5A2C985430E4}"/>
              </a:ext>
            </a:extLst>
          </p:cNvPr>
          <p:cNvSpPr>
            <a:spLocks noGrp="1"/>
          </p:cNvSpPr>
          <p:nvPr>
            <p:ph type="dt" sz="half" idx="10"/>
          </p:nvPr>
        </p:nvSpPr>
        <p:spPr/>
        <p:txBody>
          <a:bodyPr/>
          <a:lstStyle/>
          <a:p>
            <a:fld id="{54682A5E-B405-4184-BA6A-B81FCF8E7F74}" type="datetimeFigureOut">
              <a:rPr lang="en-ID" smtClean="0"/>
              <a:t>19/11/23</a:t>
            </a:fld>
            <a:endParaRPr lang="en-ID"/>
          </a:p>
        </p:txBody>
      </p:sp>
      <p:sp>
        <p:nvSpPr>
          <p:cNvPr id="5" name="Footer Placeholder 4">
            <a:extLst>
              <a:ext uri="{FF2B5EF4-FFF2-40B4-BE49-F238E27FC236}">
                <a16:creationId xmlns:a16="http://schemas.microsoft.com/office/drawing/2014/main" id="{59AA2729-0FB4-4168-AFC7-842403787DE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5024F86-7C8F-4F24-B11B-3E88A00E7021}"/>
              </a:ext>
            </a:extLst>
          </p:cNvPr>
          <p:cNvSpPr>
            <a:spLocks noGrp="1"/>
          </p:cNvSpPr>
          <p:nvPr>
            <p:ph type="sldNum" sz="quarter" idx="12"/>
          </p:nvPr>
        </p:nvSpPr>
        <p:spPr/>
        <p:txBody>
          <a:bodyPr/>
          <a:lstStyle/>
          <a:p>
            <a:fld id="{78AB109A-94C8-4995-909E-B948B50A5F1B}" type="slidenum">
              <a:rPr lang="en-ID" smtClean="0"/>
              <a:t>‹#›</a:t>
            </a:fld>
            <a:endParaRPr lang="en-ID"/>
          </a:p>
        </p:txBody>
      </p:sp>
    </p:spTree>
    <p:extLst>
      <p:ext uri="{BB962C8B-B14F-4D97-AF65-F5344CB8AC3E}">
        <p14:creationId xmlns:p14="http://schemas.microsoft.com/office/powerpoint/2010/main" val="838032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24442-57C4-4BC9-B51C-94EDEA40F1E6}"/>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E78C0F73-FF41-4D13-97C4-395F2FB374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B16E707-66F1-468A-B2D8-DBF29683BEF2}"/>
              </a:ext>
            </a:extLst>
          </p:cNvPr>
          <p:cNvSpPr>
            <a:spLocks noGrp="1"/>
          </p:cNvSpPr>
          <p:nvPr>
            <p:ph type="dt" sz="half" idx="10"/>
          </p:nvPr>
        </p:nvSpPr>
        <p:spPr/>
        <p:txBody>
          <a:bodyPr/>
          <a:lstStyle/>
          <a:p>
            <a:fld id="{54682A5E-B405-4184-BA6A-B81FCF8E7F74}" type="datetimeFigureOut">
              <a:rPr lang="en-ID" smtClean="0"/>
              <a:t>19/11/23</a:t>
            </a:fld>
            <a:endParaRPr lang="en-ID"/>
          </a:p>
        </p:txBody>
      </p:sp>
      <p:sp>
        <p:nvSpPr>
          <p:cNvPr id="5" name="Footer Placeholder 4">
            <a:extLst>
              <a:ext uri="{FF2B5EF4-FFF2-40B4-BE49-F238E27FC236}">
                <a16:creationId xmlns:a16="http://schemas.microsoft.com/office/drawing/2014/main" id="{C53FA3B9-1376-4B56-BE1E-CD66376C1D9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0158F803-03D6-4DDE-9D3D-0F599C34E3C2}"/>
              </a:ext>
            </a:extLst>
          </p:cNvPr>
          <p:cNvSpPr>
            <a:spLocks noGrp="1"/>
          </p:cNvSpPr>
          <p:nvPr>
            <p:ph type="sldNum" sz="quarter" idx="12"/>
          </p:nvPr>
        </p:nvSpPr>
        <p:spPr/>
        <p:txBody>
          <a:bodyPr/>
          <a:lstStyle/>
          <a:p>
            <a:fld id="{78AB109A-94C8-4995-909E-B948B50A5F1B}" type="slidenum">
              <a:rPr lang="en-ID" smtClean="0"/>
              <a:t>‹#›</a:t>
            </a:fld>
            <a:endParaRPr lang="en-ID"/>
          </a:p>
        </p:txBody>
      </p:sp>
    </p:spTree>
    <p:extLst>
      <p:ext uri="{BB962C8B-B14F-4D97-AF65-F5344CB8AC3E}">
        <p14:creationId xmlns:p14="http://schemas.microsoft.com/office/powerpoint/2010/main" val="2813968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A41365-62DB-4AFE-A944-2EDA74C133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9C879211-2A48-4014-9B97-A30BFABA76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1271071-125D-437D-B77E-1EFAEF4795D7}"/>
              </a:ext>
            </a:extLst>
          </p:cNvPr>
          <p:cNvSpPr>
            <a:spLocks noGrp="1"/>
          </p:cNvSpPr>
          <p:nvPr>
            <p:ph type="dt" sz="half" idx="10"/>
          </p:nvPr>
        </p:nvSpPr>
        <p:spPr/>
        <p:txBody>
          <a:bodyPr/>
          <a:lstStyle/>
          <a:p>
            <a:fld id="{54682A5E-B405-4184-BA6A-B81FCF8E7F74}" type="datetimeFigureOut">
              <a:rPr lang="en-ID" smtClean="0"/>
              <a:t>19/11/23</a:t>
            </a:fld>
            <a:endParaRPr lang="en-ID"/>
          </a:p>
        </p:txBody>
      </p:sp>
      <p:sp>
        <p:nvSpPr>
          <p:cNvPr id="5" name="Footer Placeholder 4">
            <a:extLst>
              <a:ext uri="{FF2B5EF4-FFF2-40B4-BE49-F238E27FC236}">
                <a16:creationId xmlns:a16="http://schemas.microsoft.com/office/drawing/2014/main" id="{B6117E89-3ACB-4315-BF9A-71EB5B91395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70DDFC4F-F19F-492B-8575-1C20679B9CC4}"/>
              </a:ext>
            </a:extLst>
          </p:cNvPr>
          <p:cNvSpPr>
            <a:spLocks noGrp="1"/>
          </p:cNvSpPr>
          <p:nvPr>
            <p:ph type="sldNum" sz="quarter" idx="12"/>
          </p:nvPr>
        </p:nvSpPr>
        <p:spPr/>
        <p:txBody>
          <a:bodyPr/>
          <a:lstStyle/>
          <a:p>
            <a:fld id="{78AB109A-94C8-4995-909E-B948B50A5F1B}" type="slidenum">
              <a:rPr lang="en-ID" smtClean="0"/>
              <a:t>‹#›</a:t>
            </a:fld>
            <a:endParaRPr lang="en-ID"/>
          </a:p>
        </p:txBody>
      </p:sp>
    </p:spTree>
    <p:extLst>
      <p:ext uri="{BB962C8B-B14F-4D97-AF65-F5344CB8AC3E}">
        <p14:creationId xmlns:p14="http://schemas.microsoft.com/office/powerpoint/2010/main" val="3398065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F3F7B-7C7F-46DC-8215-0C1FB7E62BFA}"/>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C74D91EF-D176-4F1A-9826-5CB2C1A8D3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B6D396C-2836-47FE-A14B-D52BAC252BC5}"/>
              </a:ext>
            </a:extLst>
          </p:cNvPr>
          <p:cNvSpPr>
            <a:spLocks noGrp="1"/>
          </p:cNvSpPr>
          <p:nvPr>
            <p:ph type="dt" sz="half" idx="10"/>
          </p:nvPr>
        </p:nvSpPr>
        <p:spPr/>
        <p:txBody>
          <a:bodyPr/>
          <a:lstStyle/>
          <a:p>
            <a:fld id="{54682A5E-B405-4184-BA6A-B81FCF8E7F74}" type="datetimeFigureOut">
              <a:rPr lang="en-ID" smtClean="0"/>
              <a:t>19/11/23</a:t>
            </a:fld>
            <a:endParaRPr lang="en-ID"/>
          </a:p>
        </p:txBody>
      </p:sp>
      <p:sp>
        <p:nvSpPr>
          <p:cNvPr id="5" name="Footer Placeholder 4">
            <a:extLst>
              <a:ext uri="{FF2B5EF4-FFF2-40B4-BE49-F238E27FC236}">
                <a16:creationId xmlns:a16="http://schemas.microsoft.com/office/drawing/2014/main" id="{ECC0724C-A47F-40F0-AD85-9C5618726F1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C34B7E0-6DB5-4637-947B-6D780ABFD18C}"/>
              </a:ext>
            </a:extLst>
          </p:cNvPr>
          <p:cNvSpPr>
            <a:spLocks noGrp="1"/>
          </p:cNvSpPr>
          <p:nvPr>
            <p:ph type="sldNum" sz="quarter" idx="12"/>
          </p:nvPr>
        </p:nvSpPr>
        <p:spPr/>
        <p:txBody>
          <a:bodyPr/>
          <a:lstStyle/>
          <a:p>
            <a:fld id="{78AB109A-94C8-4995-909E-B948B50A5F1B}" type="slidenum">
              <a:rPr lang="en-ID" smtClean="0"/>
              <a:t>‹#›</a:t>
            </a:fld>
            <a:endParaRPr lang="en-ID"/>
          </a:p>
        </p:txBody>
      </p:sp>
    </p:spTree>
    <p:extLst>
      <p:ext uri="{BB962C8B-B14F-4D97-AF65-F5344CB8AC3E}">
        <p14:creationId xmlns:p14="http://schemas.microsoft.com/office/powerpoint/2010/main" val="4270149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AF3AF-E16A-435F-ACAE-E9B03ED70C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18A52246-2259-4DF2-906F-6A1608BD62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F213C3-6005-4928-A4C6-B44C939DD8CE}"/>
              </a:ext>
            </a:extLst>
          </p:cNvPr>
          <p:cNvSpPr>
            <a:spLocks noGrp="1"/>
          </p:cNvSpPr>
          <p:nvPr>
            <p:ph type="dt" sz="half" idx="10"/>
          </p:nvPr>
        </p:nvSpPr>
        <p:spPr/>
        <p:txBody>
          <a:bodyPr/>
          <a:lstStyle/>
          <a:p>
            <a:fld id="{54682A5E-B405-4184-BA6A-B81FCF8E7F74}" type="datetimeFigureOut">
              <a:rPr lang="en-ID" smtClean="0"/>
              <a:t>19/11/23</a:t>
            </a:fld>
            <a:endParaRPr lang="en-ID"/>
          </a:p>
        </p:txBody>
      </p:sp>
      <p:sp>
        <p:nvSpPr>
          <p:cNvPr id="5" name="Footer Placeholder 4">
            <a:extLst>
              <a:ext uri="{FF2B5EF4-FFF2-40B4-BE49-F238E27FC236}">
                <a16:creationId xmlns:a16="http://schemas.microsoft.com/office/drawing/2014/main" id="{2C5F1247-0693-4425-A6D0-3A5679EB5141}"/>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E3BEB6A-1CB9-497E-8940-B0EB15D1419C}"/>
              </a:ext>
            </a:extLst>
          </p:cNvPr>
          <p:cNvSpPr>
            <a:spLocks noGrp="1"/>
          </p:cNvSpPr>
          <p:nvPr>
            <p:ph type="sldNum" sz="quarter" idx="12"/>
          </p:nvPr>
        </p:nvSpPr>
        <p:spPr/>
        <p:txBody>
          <a:bodyPr/>
          <a:lstStyle/>
          <a:p>
            <a:fld id="{78AB109A-94C8-4995-909E-B948B50A5F1B}" type="slidenum">
              <a:rPr lang="en-ID" smtClean="0"/>
              <a:t>‹#›</a:t>
            </a:fld>
            <a:endParaRPr lang="en-ID"/>
          </a:p>
        </p:txBody>
      </p:sp>
    </p:spTree>
    <p:extLst>
      <p:ext uri="{BB962C8B-B14F-4D97-AF65-F5344CB8AC3E}">
        <p14:creationId xmlns:p14="http://schemas.microsoft.com/office/powerpoint/2010/main" val="1978630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D5636-CC06-4CB8-A24E-818B83520D96}"/>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C0548942-CAAA-4470-AC3C-5B89506145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749BF282-5FED-4ED9-A00E-6B5B192F61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853A0E9A-E58D-428A-92C5-1369E7E971F2}"/>
              </a:ext>
            </a:extLst>
          </p:cNvPr>
          <p:cNvSpPr>
            <a:spLocks noGrp="1"/>
          </p:cNvSpPr>
          <p:nvPr>
            <p:ph type="dt" sz="half" idx="10"/>
          </p:nvPr>
        </p:nvSpPr>
        <p:spPr/>
        <p:txBody>
          <a:bodyPr/>
          <a:lstStyle/>
          <a:p>
            <a:fld id="{54682A5E-B405-4184-BA6A-B81FCF8E7F74}" type="datetimeFigureOut">
              <a:rPr lang="en-ID" smtClean="0"/>
              <a:t>19/11/23</a:t>
            </a:fld>
            <a:endParaRPr lang="en-ID"/>
          </a:p>
        </p:txBody>
      </p:sp>
      <p:sp>
        <p:nvSpPr>
          <p:cNvPr id="6" name="Footer Placeholder 5">
            <a:extLst>
              <a:ext uri="{FF2B5EF4-FFF2-40B4-BE49-F238E27FC236}">
                <a16:creationId xmlns:a16="http://schemas.microsoft.com/office/drawing/2014/main" id="{CB3894A7-5447-4B47-88E4-6D90EDF665C8}"/>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511FD962-F05B-4CA4-A4F3-E7180A07D336}"/>
              </a:ext>
            </a:extLst>
          </p:cNvPr>
          <p:cNvSpPr>
            <a:spLocks noGrp="1"/>
          </p:cNvSpPr>
          <p:nvPr>
            <p:ph type="sldNum" sz="quarter" idx="12"/>
          </p:nvPr>
        </p:nvSpPr>
        <p:spPr/>
        <p:txBody>
          <a:bodyPr/>
          <a:lstStyle/>
          <a:p>
            <a:fld id="{78AB109A-94C8-4995-909E-B948B50A5F1B}" type="slidenum">
              <a:rPr lang="en-ID" smtClean="0"/>
              <a:t>‹#›</a:t>
            </a:fld>
            <a:endParaRPr lang="en-ID"/>
          </a:p>
        </p:txBody>
      </p:sp>
    </p:spTree>
    <p:extLst>
      <p:ext uri="{BB962C8B-B14F-4D97-AF65-F5344CB8AC3E}">
        <p14:creationId xmlns:p14="http://schemas.microsoft.com/office/powerpoint/2010/main" val="3767269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CC045-E15C-44F2-AFD3-3F546B34DE11}"/>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2FBF18F0-D41A-4360-8C6D-B6E68D62E9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A02-CEAA-4256-AE84-B731D6C43C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650225FC-00EA-4DAF-AEAE-C6DC7A1A4E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E290E3-2F81-4A90-8420-602D2F7B83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03F0DA11-8B66-4C65-B625-EBF507E40E33}"/>
              </a:ext>
            </a:extLst>
          </p:cNvPr>
          <p:cNvSpPr>
            <a:spLocks noGrp="1"/>
          </p:cNvSpPr>
          <p:nvPr>
            <p:ph type="dt" sz="half" idx="10"/>
          </p:nvPr>
        </p:nvSpPr>
        <p:spPr/>
        <p:txBody>
          <a:bodyPr/>
          <a:lstStyle/>
          <a:p>
            <a:fld id="{54682A5E-B405-4184-BA6A-B81FCF8E7F74}" type="datetimeFigureOut">
              <a:rPr lang="en-ID" smtClean="0"/>
              <a:t>19/11/23</a:t>
            </a:fld>
            <a:endParaRPr lang="en-ID"/>
          </a:p>
        </p:txBody>
      </p:sp>
      <p:sp>
        <p:nvSpPr>
          <p:cNvPr id="8" name="Footer Placeholder 7">
            <a:extLst>
              <a:ext uri="{FF2B5EF4-FFF2-40B4-BE49-F238E27FC236}">
                <a16:creationId xmlns:a16="http://schemas.microsoft.com/office/drawing/2014/main" id="{D14CE0F1-2C45-4D04-B54B-7314D0EB72BA}"/>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6498C566-C9AC-4DBA-91AB-D1552CDD725C}"/>
              </a:ext>
            </a:extLst>
          </p:cNvPr>
          <p:cNvSpPr>
            <a:spLocks noGrp="1"/>
          </p:cNvSpPr>
          <p:nvPr>
            <p:ph type="sldNum" sz="quarter" idx="12"/>
          </p:nvPr>
        </p:nvSpPr>
        <p:spPr/>
        <p:txBody>
          <a:bodyPr/>
          <a:lstStyle/>
          <a:p>
            <a:fld id="{78AB109A-94C8-4995-909E-B948B50A5F1B}" type="slidenum">
              <a:rPr lang="en-ID" smtClean="0"/>
              <a:t>‹#›</a:t>
            </a:fld>
            <a:endParaRPr lang="en-ID"/>
          </a:p>
        </p:txBody>
      </p:sp>
    </p:spTree>
    <p:extLst>
      <p:ext uri="{BB962C8B-B14F-4D97-AF65-F5344CB8AC3E}">
        <p14:creationId xmlns:p14="http://schemas.microsoft.com/office/powerpoint/2010/main" val="3299099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F9BB9-ED45-4419-AC01-2ACD51755673}"/>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0CB414A8-CF77-4DD5-AD44-05FCD61A542F}"/>
              </a:ext>
            </a:extLst>
          </p:cNvPr>
          <p:cNvSpPr>
            <a:spLocks noGrp="1"/>
          </p:cNvSpPr>
          <p:nvPr>
            <p:ph type="dt" sz="half" idx="10"/>
          </p:nvPr>
        </p:nvSpPr>
        <p:spPr/>
        <p:txBody>
          <a:bodyPr/>
          <a:lstStyle/>
          <a:p>
            <a:fld id="{54682A5E-B405-4184-BA6A-B81FCF8E7F74}" type="datetimeFigureOut">
              <a:rPr lang="en-ID" smtClean="0"/>
              <a:t>19/11/23</a:t>
            </a:fld>
            <a:endParaRPr lang="en-ID"/>
          </a:p>
        </p:txBody>
      </p:sp>
      <p:sp>
        <p:nvSpPr>
          <p:cNvPr id="4" name="Footer Placeholder 3">
            <a:extLst>
              <a:ext uri="{FF2B5EF4-FFF2-40B4-BE49-F238E27FC236}">
                <a16:creationId xmlns:a16="http://schemas.microsoft.com/office/drawing/2014/main" id="{3D07856C-6D88-4878-9E2A-65052643014D}"/>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93226531-15EE-4B1E-9FBF-E336B324B60F}"/>
              </a:ext>
            </a:extLst>
          </p:cNvPr>
          <p:cNvSpPr>
            <a:spLocks noGrp="1"/>
          </p:cNvSpPr>
          <p:nvPr>
            <p:ph type="sldNum" sz="quarter" idx="12"/>
          </p:nvPr>
        </p:nvSpPr>
        <p:spPr/>
        <p:txBody>
          <a:bodyPr/>
          <a:lstStyle/>
          <a:p>
            <a:fld id="{78AB109A-94C8-4995-909E-B948B50A5F1B}" type="slidenum">
              <a:rPr lang="en-ID" smtClean="0"/>
              <a:t>‹#›</a:t>
            </a:fld>
            <a:endParaRPr lang="en-ID"/>
          </a:p>
        </p:txBody>
      </p:sp>
    </p:spTree>
    <p:extLst>
      <p:ext uri="{BB962C8B-B14F-4D97-AF65-F5344CB8AC3E}">
        <p14:creationId xmlns:p14="http://schemas.microsoft.com/office/powerpoint/2010/main" val="106797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1622E2-425E-4505-9994-C6EB21329449}"/>
              </a:ext>
            </a:extLst>
          </p:cNvPr>
          <p:cNvSpPr>
            <a:spLocks noGrp="1"/>
          </p:cNvSpPr>
          <p:nvPr>
            <p:ph type="dt" sz="half" idx="10"/>
          </p:nvPr>
        </p:nvSpPr>
        <p:spPr/>
        <p:txBody>
          <a:bodyPr/>
          <a:lstStyle/>
          <a:p>
            <a:fld id="{54682A5E-B405-4184-BA6A-B81FCF8E7F74}" type="datetimeFigureOut">
              <a:rPr lang="en-ID" smtClean="0"/>
              <a:t>19/11/23</a:t>
            </a:fld>
            <a:endParaRPr lang="en-ID"/>
          </a:p>
        </p:txBody>
      </p:sp>
      <p:sp>
        <p:nvSpPr>
          <p:cNvPr id="3" name="Footer Placeholder 2">
            <a:extLst>
              <a:ext uri="{FF2B5EF4-FFF2-40B4-BE49-F238E27FC236}">
                <a16:creationId xmlns:a16="http://schemas.microsoft.com/office/drawing/2014/main" id="{E8FDFBC7-B3E0-467A-A5F2-271F81388681}"/>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2526AAF6-9D72-4196-8E88-2EEF746E2325}"/>
              </a:ext>
            </a:extLst>
          </p:cNvPr>
          <p:cNvSpPr>
            <a:spLocks noGrp="1"/>
          </p:cNvSpPr>
          <p:nvPr>
            <p:ph type="sldNum" sz="quarter" idx="12"/>
          </p:nvPr>
        </p:nvSpPr>
        <p:spPr/>
        <p:txBody>
          <a:bodyPr/>
          <a:lstStyle/>
          <a:p>
            <a:fld id="{78AB109A-94C8-4995-909E-B948B50A5F1B}" type="slidenum">
              <a:rPr lang="en-ID" smtClean="0"/>
              <a:t>‹#›</a:t>
            </a:fld>
            <a:endParaRPr lang="en-ID"/>
          </a:p>
        </p:txBody>
      </p:sp>
    </p:spTree>
    <p:extLst>
      <p:ext uri="{BB962C8B-B14F-4D97-AF65-F5344CB8AC3E}">
        <p14:creationId xmlns:p14="http://schemas.microsoft.com/office/powerpoint/2010/main" val="4259611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9BA0C-30E0-41D5-A0B4-9BBFFEE4DF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F4A47878-DBBD-4A77-9614-5D2E746B35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EB9BD7B3-41E7-4DBB-874A-A8A743B27D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01E8FB-9711-4D57-BDCC-9DF6900C2274}"/>
              </a:ext>
            </a:extLst>
          </p:cNvPr>
          <p:cNvSpPr>
            <a:spLocks noGrp="1"/>
          </p:cNvSpPr>
          <p:nvPr>
            <p:ph type="dt" sz="half" idx="10"/>
          </p:nvPr>
        </p:nvSpPr>
        <p:spPr/>
        <p:txBody>
          <a:bodyPr/>
          <a:lstStyle/>
          <a:p>
            <a:fld id="{54682A5E-B405-4184-BA6A-B81FCF8E7F74}" type="datetimeFigureOut">
              <a:rPr lang="en-ID" smtClean="0"/>
              <a:t>19/11/23</a:t>
            </a:fld>
            <a:endParaRPr lang="en-ID"/>
          </a:p>
        </p:txBody>
      </p:sp>
      <p:sp>
        <p:nvSpPr>
          <p:cNvPr id="6" name="Footer Placeholder 5">
            <a:extLst>
              <a:ext uri="{FF2B5EF4-FFF2-40B4-BE49-F238E27FC236}">
                <a16:creationId xmlns:a16="http://schemas.microsoft.com/office/drawing/2014/main" id="{25D18867-BDB4-491E-BC0B-5C3F97BAB451}"/>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3699F511-229C-4782-B150-8C9BD3AEC3CB}"/>
              </a:ext>
            </a:extLst>
          </p:cNvPr>
          <p:cNvSpPr>
            <a:spLocks noGrp="1"/>
          </p:cNvSpPr>
          <p:nvPr>
            <p:ph type="sldNum" sz="quarter" idx="12"/>
          </p:nvPr>
        </p:nvSpPr>
        <p:spPr/>
        <p:txBody>
          <a:bodyPr/>
          <a:lstStyle/>
          <a:p>
            <a:fld id="{78AB109A-94C8-4995-909E-B948B50A5F1B}" type="slidenum">
              <a:rPr lang="en-ID" smtClean="0"/>
              <a:t>‹#›</a:t>
            </a:fld>
            <a:endParaRPr lang="en-ID"/>
          </a:p>
        </p:txBody>
      </p:sp>
    </p:spTree>
    <p:extLst>
      <p:ext uri="{BB962C8B-B14F-4D97-AF65-F5344CB8AC3E}">
        <p14:creationId xmlns:p14="http://schemas.microsoft.com/office/powerpoint/2010/main" val="1334216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C902A-A6C6-4B24-8FC2-94ED729F18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4E4D9E74-06F0-43DC-A1BF-639A305561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ACAEAB51-0847-4640-8229-99ADDA229A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75E03B-D970-4847-B122-2EDC634A7927}"/>
              </a:ext>
            </a:extLst>
          </p:cNvPr>
          <p:cNvSpPr>
            <a:spLocks noGrp="1"/>
          </p:cNvSpPr>
          <p:nvPr>
            <p:ph type="dt" sz="half" idx="10"/>
          </p:nvPr>
        </p:nvSpPr>
        <p:spPr/>
        <p:txBody>
          <a:bodyPr/>
          <a:lstStyle/>
          <a:p>
            <a:fld id="{54682A5E-B405-4184-BA6A-B81FCF8E7F74}" type="datetimeFigureOut">
              <a:rPr lang="en-ID" smtClean="0"/>
              <a:t>19/11/23</a:t>
            </a:fld>
            <a:endParaRPr lang="en-ID"/>
          </a:p>
        </p:txBody>
      </p:sp>
      <p:sp>
        <p:nvSpPr>
          <p:cNvPr id="6" name="Footer Placeholder 5">
            <a:extLst>
              <a:ext uri="{FF2B5EF4-FFF2-40B4-BE49-F238E27FC236}">
                <a16:creationId xmlns:a16="http://schemas.microsoft.com/office/drawing/2014/main" id="{DB6D2BEA-8B8F-4C54-96A1-DC935F565D34}"/>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E3D0CDE9-F710-42D5-A8CC-266695670C26}"/>
              </a:ext>
            </a:extLst>
          </p:cNvPr>
          <p:cNvSpPr>
            <a:spLocks noGrp="1"/>
          </p:cNvSpPr>
          <p:nvPr>
            <p:ph type="sldNum" sz="quarter" idx="12"/>
          </p:nvPr>
        </p:nvSpPr>
        <p:spPr/>
        <p:txBody>
          <a:bodyPr/>
          <a:lstStyle/>
          <a:p>
            <a:fld id="{78AB109A-94C8-4995-909E-B948B50A5F1B}" type="slidenum">
              <a:rPr lang="en-ID" smtClean="0"/>
              <a:t>‹#›</a:t>
            </a:fld>
            <a:endParaRPr lang="en-ID"/>
          </a:p>
        </p:txBody>
      </p:sp>
    </p:spTree>
    <p:extLst>
      <p:ext uri="{BB962C8B-B14F-4D97-AF65-F5344CB8AC3E}">
        <p14:creationId xmlns:p14="http://schemas.microsoft.com/office/powerpoint/2010/main" val="188984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429D57-555F-4C87-9243-6CEF82F58D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799B862B-9925-4ED7-9212-CDFEB883A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7596431-F704-4A0C-8024-EFEBCAAA08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682A5E-B405-4184-BA6A-B81FCF8E7F74}" type="datetimeFigureOut">
              <a:rPr lang="en-ID" smtClean="0"/>
              <a:t>19/11/23</a:t>
            </a:fld>
            <a:endParaRPr lang="en-ID"/>
          </a:p>
        </p:txBody>
      </p:sp>
      <p:sp>
        <p:nvSpPr>
          <p:cNvPr id="5" name="Footer Placeholder 4">
            <a:extLst>
              <a:ext uri="{FF2B5EF4-FFF2-40B4-BE49-F238E27FC236}">
                <a16:creationId xmlns:a16="http://schemas.microsoft.com/office/drawing/2014/main" id="{2D333720-304B-4E51-BE8A-BB3FB5D603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53B4A939-249F-4EE1-B701-EF6A383B5E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AB109A-94C8-4995-909E-B948B50A5F1B}" type="slidenum">
              <a:rPr lang="en-ID" smtClean="0"/>
              <a:t>‹#›</a:t>
            </a:fld>
            <a:endParaRPr lang="en-ID"/>
          </a:p>
        </p:txBody>
      </p:sp>
    </p:spTree>
    <p:extLst>
      <p:ext uri="{BB962C8B-B14F-4D97-AF65-F5344CB8AC3E}">
        <p14:creationId xmlns:p14="http://schemas.microsoft.com/office/powerpoint/2010/main" val="3627196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7130A-C984-4BEF-8027-6329FAB401F1}"/>
              </a:ext>
            </a:extLst>
          </p:cNvPr>
          <p:cNvSpPr>
            <a:spLocks noGrp="1"/>
          </p:cNvSpPr>
          <p:nvPr>
            <p:ph type="ctrTitle"/>
          </p:nvPr>
        </p:nvSpPr>
        <p:spPr/>
        <p:txBody>
          <a:bodyPr/>
          <a:lstStyle/>
          <a:p>
            <a:r>
              <a:rPr lang="en-ID" b="1" dirty="0"/>
              <a:t>FUNGSI 1</a:t>
            </a:r>
          </a:p>
        </p:txBody>
      </p:sp>
      <p:sp>
        <p:nvSpPr>
          <p:cNvPr id="3" name="Subtitle 2">
            <a:extLst>
              <a:ext uri="{FF2B5EF4-FFF2-40B4-BE49-F238E27FC236}">
                <a16:creationId xmlns:a16="http://schemas.microsoft.com/office/drawing/2014/main" id="{2DB2D003-8AEC-4AF2-8F89-99481C312320}"/>
              </a:ext>
            </a:extLst>
          </p:cNvPr>
          <p:cNvSpPr>
            <a:spLocks noGrp="1"/>
          </p:cNvSpPr>
          <p:nvPr>
            <p:ph type="subTitle" idx="1"/>
          </p:nvPr>
        </p:nvSpPr>
        <p:spPr/>
        <p:txBody>
          <a:bodyPr/>
          <a:lstStyle/>
          <a:p>
            <a:r>
              <a:rPr lang="en-ID" dirty="0"/>
              <a:t>Tim Ajar </a:t>
            </a:r>
            <a:r>
              <a:rPr lang="en-ID" dirty="0" err="1"/>
              <a:t>Matakuliah</a:t>
            </a:r>
            <a:r>
              <a:rPr lang="en-ID" dirty="0"/>
              <a:t> Dasar </a:t>
            </a:r>
            <a:r>
              <a:rPr lang="en-ID" dirty="0" err="1"/>
              <a:t>Pemrograman</a:t>
            </a:r>
            <a:r>
              <a:rPr lang="en-ID" dirty="0"/>
              <a:t> 2023</a:t>
            </a:r>
          </a:p>
        </p:txBody>
      </p:sp>
    </p:spTree>
    <p:extLst>
      <p:ext uri="{BB962C8B-B14F-4D97-AF65-F5344CB8AC3E}">
        <p14:creationId xmlns:p14="http://schemas.microsoft.com/office/powerpoint/2010/main" val="4195802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1.b. </a:t>
            </a:r>
            <a:r>
              <a:rPr lang="id-ID" b="1" dirty="0"/>
              <a:t>Fungsi dengan Parameter ...(1)</a:t>
            </a:r>
          </a:p>
        </p:txBody>
      </p:sp>
      <p:sp>
        <p:nvSpPr>
          <p:cNvPr id="3" name="Content Placeholder 2"/>
          <p:cNvSpPr>
            <a:spLocks noGrp="1"/>
          </p:cNvSpPr>
          <p:nvPr>
            <p:ph idx="1"/>
          </p:nvPr>
        </p:nvSpPr>
        <p:spPr/>
        <p:txBody>
          <a:bodyPr/>
          <a:lstStyle/>
          <a:p>
            <a:r>
              <a:rPr lang="id-ID" dirty="0"/>
              <a:t>Parameter adalah variabel yang menampung nilai untuk diproses di dalam fungsi. Parameter berperan sebagai </a:t>
            </a:r>
            <a:r>
              <a:rPr lang="id-ID" i="1" dirty="0"/>
              <a:t>input </a:t>
            </a:r>
            <a:r>
              <a:rPr lang="id-ID" dirty="0"/>
              <a:t>untuk fungsi. </a:t>
            </a:r>
          </a:p>
          <a:p>
            <a:r>
              <a:rPr lang="id-ID" dirty="0"/>
              <a:t>Deklarasi:</a:t>
            </a:r>
          </a:p>
          <a:p>
            <a:endParaRPr lang="id-ID"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391" y="3986236"/>
            <a:ext cx="11827609" cy="1707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1789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1.b. </a:t>
            </a:r>
            <a:r>
              <a:rPr lang="id-ID" b="1" dirty="0"/>
              <a:t>Fungsi dengan Parameter ...(2)</a:t>
            </a:r>
          </a:p>
        </p:txBody>
      </p:sp>
      <p:sp>
        <p:nvSpPr>
          <p:cNvPr id="3" name="Content Placeholder 2"/>
          <p:cNvSpPr>
            <a:spLocks noGrp="1"/>
          </p:cNvSpPr>
          <p:nvPr>
            <p:ph idx="1"/>
          </p:nvPr>
        </p:nvSpPr>
        <p:spPr/>
        <p:txBody>
          <a:bodyPr>
            <a:normAutofit/>
          </a:bodyPr>
          <a:lstStyle/>
          <a:p>
            <a:r>
              <a:rPr lang="id-ID" b="1" dirty="0"/>
              <a:t>Parameter </a:t>
            </a:r>
            <a:r>
              <a:rPr lang="id-ID" dirty="0"/>
              <a:t>: sebagai tempat utk data masukan yang akan diolah dalam fungsi. Banyaknya parameter menyesuaikan kebutuhan. Setiap parameter</a:t>
            </a:r>
            <a:r>
              <a:rPr lang="id-ID" b="1" dirty="0"/>
              <a:t> </a:t>
            </a:r>
            <a:r>
              <a:rPr lang="id-ID" dirty="0"/>
              <a:t>terdiri dari type data dan nama parameter (misal: int a, float b), sama persis seperti deklarasi variabel.</a:t>
            </a:r>
          </a:p>
          <a:p>
            <a:r>
              <a:rPr lang="id-ID" dirty="0"/>
              <a:t>Parameter ditulis di antara </a:t>
            </a:r>
            <a:r>
              <a:rPr lang="id-ID" i="1" dirty="0"/>
              <a:t>parenthesis </a:t>
            </a:r>
            <a:r>
              <a:rPr lang="id-ID" dirty="0"/>
              <a:t>(...) setelah nama fungsi. </a:t>
            </a:r>
          </a:p>
          <a:p>
            <a:r>
              <a:rPr lang="id-ID" dirty="0"/>
              <a:t>Bila terdapat lebih dari satu parameter, maka dipisah dengan tanda koma dan masing-masing parameter harus dideskripsikan tipe datanya. </a:t>
            </a:r>
          </a:p>
        </p:txBody>
      </p:sp>
    </p:spTree>
    <p:extLst>
      <p:ext uri="{BB962C8B-B14F-4D97-AF65-F5344CB8AC3E}">
        <p14:creationId xmlns:p14="http://schemas.microsoft.com/office/powerpoint/2010/main" val="544488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1.b. </a:t>
            </a:r>
            <a:r>
              <a:rPr lang="id-ID" dirty="0"/>
              <a:t>Fungsi dengan Parameter ...(3)</a:t>
            </a:r>
          </a:p>
        </p:txBody>
      </p:sp>
      <p:sp>
        <p:nvSpPr>
          <p:cNvPr id="3" name="Content Placeholder 2"/>
          <p:cNvSpPr>
            <a:spLocks noGrp="1"/>
          </p:cNvSpPr>
          <p:nvPr>
            <p:ph idx="1"/>
          </p:nvPr>
        </p:nvSpPr>
        <p:spPr>
          <a:xfrm>
            <a:off x="681353" y="1988840"/>
            <a:ext cx="10972800" cy="4325112"/>
          </a:xfrm>
        </p:spPr>
        <p:txBody>
          <a:bodyPr>
            <a:normAutofit/>
          </a:bodyPr>
          <a:lstStyle/>
          <a:p>
            <a:r>
              <a:rPr lang="id-ID" b="1" dirty="0"/>
              <a:t>Contoh:</a:t>
            </a:r>
            <a:endParaRPr lang="id-ID"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414" y="2852936"/>
            <a:ext cx="10849205" cy="1672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404" y="5085184"/>
            <a:ext cx="11008289"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70699" y="2463280"/>
            <a:ext cx="10413867" cy="461665"/>
          </a:xfrm>
          <a:prstGeom prst="rect">
            <a:avLst/>
          </a:prstGeom>
          <a:noFill/>
        </p:spPr>
        <p:txBody>
          <a:bodyPr wrap="square" rtlCol="0">
            <a:spAutoFit/>
          </a:bodyPr>
          <a:lstStyle/>
          <a:p>
            <a:r>
              <a:rPr lang="id-ID" sz="2400" b="1" dirty="0"/>
              <a:t>Pembuatan Fungsi dengan parameter:</a:t>
            </a:r>
          </a:p>
        </p:txBody>
      </p:sp>
      <p:sp>
        <p:nvSpPr>
          <p:cNvPr id="7" name="TextBox 6"/>
          <p:cNvSpPr txBox="1"/>
          <p:nvPr/>
        </p:nvSpPr>
        <p:spPr>
          <a:xfrm>
            <a:off x="770699" y="4623520"/>
            <a:ext cx="11421301" cy="461665"/>
          </a:xfrm>
          <a:prstGeom prst="rect">
            <a:avLst/>
          </a:prstGeom>
          <a:noFill/>
        </p:spPr>
        <p:txBody>
          <a:bodyPr wrap="square" rtlCol="0">
            <a:spAutoFit/>
          </a:bodyPr>
          <a:lstStyle/>
          <a:p>
            <a:r>
              <a:rPr lang="id-ID" sz="2400" b="1" dirty="0"/>
              <a:t>Pemanggilan Fungsi dan memberi nilai parameter:</a:t>
            </a:r>
          </a:p>
        </p:txBody>
      </p:sp>
    </p:spTree>
    <p:extLst>
      <p:ext uri="{BB962C8B-B14F-4D97-AF65-F5344CB8AC3E}">
        <p14:creationId xmlns:p14="http://schemas.microsoft.com/office/powerpoint/2010/main" val="1667442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36A82-DC8A-BCD5-87C6-94F1EDEB9EB5}"/>
              </a:ext>
            </a:extLst>
          </p:cNvPr>
          <p:cNvSpPr>
            <a:spLocks noGrp="1"/>
          </p:cNvSpPr>
          <p:nvPr>
            <p:ph type="title"/>
          </p:nvPr>
        </p:nvSpPr>
        <p:spPr/>
        <p:txBody>
          <a:bodyPr/>
          <a:lstStyle/>
          <a:p>
            <a:r>
              <a:rPr lang="en-US" dirty="0"/>
              <a:t>2.a. </a:t>
            </a:r>
            <a:r>
              <a:rPr lang="id-ID" dirty="0"/>
              <a:t>Fungsi </a:t>
            </a:r>
            <a:r>
              <a:rPr lang="en-US" dirty="0" err="1"/>
              <a:t>tanpa</a:t>
            </a:r>
            <a:r>
              <a:rPr lang="en-US" dirty="0"/>
              <a:t> </a:t>
            </a:r>
            <a:r>
              <a:rPr lang="en-US" dirty="0" err="1"/>
              <a:t>nilai</a:t>
            </a:r>
            <a:r>
              <a:rPr lang="en-US" dirty="0"/>
              <a:t> </a:t>
            </a:r>
            <a:r>
              <a:rPr lang="en-US" dirty="0" err="1"/>
              <a:t>kembalian</a:t>
            </a:r>
            <a:endParaRPr lang="en-US" dirty="0"/>
          </a:p>
        </p:txBody>
      </p:sp>
      <p:sp>
        <p:nvSpPr>
          <p:cNvPr id="3" name="Content Placeholder 2">
            <a:extLst>
              <a:ext uri="{FF2B5EF4-FFF2-40B4-BE49-F238E27FC236}">
                <a16:creationId xmlns:a16="http://schemas.microsoft.com/office/drawing/2014/main" id="{845ECEE5-22C3-06A2-BFC8-20D3D0FC998E}"/>
              </a:ext>
            </a:extLst>
          </p:cNvPr>
          <p:cNvSpPr>
            <a:spLocks noGrp="1"/>
          </p:cNvSpPr>
          <p:nvPr>
            <p:ph idx="1"/>
          </p:nvPr>
        </p:nvSpPr>
        <p:spPr>
          <a:xfrm>
            <a:off x="838200" y="1825625"/>
            <a:ext cx="4445000" cy="1325563"/>
          </a:xfrm>
        </p:spPr>
        <p:txBody>
          <a:bodyPr/>
          <a:lstStyle/>
          <a:p>
            <a:r>
              <a:rPr lang="id-ID" dirty="0"/>
              <a:t>Fungsi </a:t>
            </a:r>
            <a:r>
              <a:rPr lang="id-ID" b="1" dirty="0" err="1"/>
              <a:t>void</a:t>
            </a:r>
            <a:r>
              <a:rPr lang="id-ID" b="1" dirty="0"/>
              <a:t> tidak memerlukan </a:t>
            </a:r>
            <a:r>
              <a:rPr lang="id-ID" b="1" dirty="0" err="1"/>
              <a:t>return</a:t>
            </a:r>
            <a:r>
              <a:rPr lang="id-ID" dirty="0"/>
              <a:t>.</a:t>
            </a:r>
            <a:endParaRPr lang="en-US" dirty="0"/>
          </a:p>
          <a:p>
            <a:endParaRPr lang="id-ID" dirty="0"/>
          </a:p>
          <a:p>
            <a:endParaRPr lang="en-US" dirty="0"/>
          </a:p>
        </p:txBody>
      </p:sp>
      <p:pic>
        <p:nvPicPr>
          <p:cNvPr id="3074" name="Picture 2" descr="Function Not Returning Value - Not Accepting Parameter">
            <a:extLst>
              <a:ext uri="{FF2B5EF4-FFF2-40B4-BE49-F238E27FC236}">
                <a16:creationId xmlns:a16="http://schemas.microsoft.com/office/drawing/2014/main" id="{A1605A40-697F-ADD1-B375-F3F4565CC8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3603" y="1931133"/>
            <a:ext cx="5381625" cy="4057650"/>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3C464AE-82F5-67F1-769D-C1DEE722C32C}"/>
              </a:ext>
            </a:extLst>
          </p:cNvPr>
          <p:cNvSpPr txBox="1"/>
          <p:nvPr/>
        </p:nvSpPr>
        <p:spPr>
          <a:xfrm>
            <a:off x="1136772" y="3151188"/>
            <a:ext cx="4291571" cy="1938992"/>
          </a:xfrm>
          <a:prstGeom prst="rect">
            <a:avLst/>
          </a:prstGeom>
          <a:noFill/>
          <a:ln w="28575">
            <a:solidFill>
              <a:schemeClr val="accent1"/>
            </a:solidFill>
          </a:ln>
        </p:spPr>
        <p:txBody>
          <a:bodyPr wrap="square">
            <a:spAutoFit/>
          </a:bodyPr>
          <a:lstStyle/>
          <a:p>
            <a:r>
              <a:rPr lang="id-ID" sz="2000" dirty="0" err="1">
                <a:latin typeface="Courier New" panose="02070309020205020404" pitchFamily="49" charset="0"/>
                <a:cs typeface="Courier New" panose="02070309020205020404" pitchFamily="49" charset="0"/>
              </a:rPr>
              <a:t>static</a:t>
            </a:r>
            <a:r>
              <a:rPr lang="id-ID"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void</a:t>
            </a:r>
            <a:r>
              <a:rPr lang="id-ID" sz="2000" dirty="0">
                <a:latin typeface="Courier New" panose="02070309020205020404" pitchFamily="49" charset="0"/>
                <a:cs typeface="Courier New" panose="02070309020205020404" pitchFamily="49" charset="0"/>
              </a:rPr>
              <a:t> </a:t>
            </a:r>
            <a:r>
              <a:rPr lang="id-ID" sz="2000" dirty="0" err="1">
                <a:latin typeface="Courier New" panose="02070309020205020404" pitchFamily="49" charset="0"/>
                <a:cs typeface="Courier New" panose="02070309020205020404" pitchFamily="49" charset="0"/>
              </a:rPr>
              <a:t>namaFungsi</a:t>
            </a:r>
            <a:r>
              <a:rPr lang="id-ID" sz="2000" dirty="0">
                <a:latin typeface="Courier New" panose="02070309020205020404" pitchFamily="49" charset="0"/>
                <a:cs typeface="Courier New" panose="02070309020205020404" pitchFamily="49" charset="0"/>
              </a:rPr>
              <a:t> (</a:t>
            </a:r>
            <a:r>
              <a:rPr lang="id-ID" sz="2000" dirty="0" err="1">
                <a:latin typeface="Courier New" panose="02070309020205020404" pitchFamily="49" charset="0"/>
                <a:cs typeface="Courier New" panose="02070309020205020404" pitchFamily="49" charset="0"/>
              </a:rPr>
              <a:t>TipeData</a:t>
            </a:r>
            <a:r>
              <a:rPr lang="id-ID" sz="2000" dirty="0">
                <a:latin typeface="Courier New" panose="02070309020205020404" pitchFamily="49" charset="0"/>
                <a:cs typeface="Courier New" panose="02070309020205020404" pitchFamily="49" charset="0"/>
              </a:rPr>
              <a:t> </a:t>
            </a:r>
            <a:r>
              <a:rPr lang="id-ID" sz="2000" dirty="0" err="1">
                <a:latin typeface="Courier New" panose="02070309020205020404" pitchFamily="49" charset="0"/>
                <a:cs typeface="Courier New" panose="02070309020205020404" pitchFamily="49" charset="0"/>
              </a:rPr>
              <a:t>namaParameter</a:t>
            </a:r>
            <a:r>
              <a:rPr lang="id-ID" sz="2000"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r>
              <a:rPr lang="id-ID" sz="2000" dirty="0">
                <a:latin typeface="Courier New" panose="02070309020205020404" pitchFamily="49" charset="0"/>
                <a:cs typeface="Courier New" panose="02070309020205020404" pitchFamily="49" charset="0"/>
              </a:rPr>
              <a:t>{ </a:t>
            </a:r>
          </a:p>
          <a:p>
            <a:r>
              <a:rPr lang="id-ID" sz="2000" dirty="0">
                <a:latin typeface="Courier New" panose="02070309020205020404" pitchFamily="49" charset="0"/>
                <a:cs typeface="Courier New" panose="02070309020205020404" pitchFamily="49" charset="0"/>
              </a:rPr>
              <a:t>// </a:t>
            </a:r>
            <a:r>
              <a:rPr lang="id-ID" sz="2000" dirty="0" err="1">
                <a:latin typeface="Courier New" panose="02070309020205020404" pitchFamily="49" charset="0"/>
                <a:cs typeface="Courier New" panose="02070309020205020404" pitchFamily="49" charset="0"/>
              </a:rPr>
              <a:t>statement</a:t>
            </a:r>
            <a:r>
              <a:rPr lang="id-ID" sz="2000" dirty="0">
                <a:latin typeface="Courier New" panose="02070309020205020404" pitchFamily="49" charset="0"/>
                <a:cs typeface="Courier New" panose="02070309020205020404" pitchFamily="49" charset="0"/>
              </a:rPr>
              <a:t> </a:t>
            </a:r>
          </a:p>
          <a:p>
            <a:endParaRPr lang="id-ID" sz="2000" b="1" dirty="0">
              <a:latin typeface="Courier New" panose="02070309020205020404" pitchFamily="49" charset="0"/>
              <a:cs typeface="Courier New" panose="02070309020205020404" pitchFamily="49" charset="0"/>
            </a:endParaRPr>
          </a:p>
          <a:p>
            <a:r>
              <a:rPr lang="id-ID" sz="2000" dirty="0">
                <a:latin typeface="Courier New" panose="02070309020205020404" pitchFamily="49" charset="0"/>
                <a:cs typeface="Courier New" panose="02070309020205020404" pitchFamily="49" charset="0"/>
              </a:rPr>
              <a:t>} </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35416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2.b. </a:t>
            </a:r>
            <a:r>
              <a:rPr lang="id-ID" dirty="0"/>
              <a:t>Fungsi yang mengembalikan Nilai...(1)</a:t>
            </a:r>
          </a:p>
        </p:txBody>
      </p:sp>
      <p:sp>
        <p:nvSpPr>
          <p:cNvPr id="3" name="Content Placeholder 2"/>
          <p:cNvSpPr>
            <a:spLocks noGrp="1"/>
          </p:cNvSpPr>
          <p:nvPr>
            <p:ph idx="1"/>
          </p:nvPr>
        </p:nvSpPr>
        <p:spPr/>
        <p:txBody>
          <a:bodyPr>
            <a:normAutofit/>
          </a:bodyPr>
          <a:lstStyle/>
          <a:p>
            <a:r>
              <a:rPr lang="id-ID" dirty="0"/>
              <a:t>Sebuah fungsi yang dapat mengembalikan nilai </a:t>
            </a:r>
            <a:r>
              <a:rPr lang="id-ID" i="1" dirty="0"/>
              <a:t>output </a:t>
            </a:r>
            <a:r>
              <a:rPr lang="id-ID" dirty="0"/>
              <a:t>sehingga bisa diolah pada proses berikutnya. </a:t>
            </a:r>
          </a:p>
          <a:p>
            <a:r>
              <a:rPr lang="id-ID" dirty="0"/>
              <a:t>Pengembalian nilai pada fungsi menggunakan </a:t>
            </a:r>
            <a:r>
              <a:rPr lang="id-ID" i="1" dirty="0"/>
              <a:t>keyword </a:t>
            </a:r>
            <a:r>
              <a:rPr lang="id-ID" b="1" dirty="0"/>
              <a:t>return</a:t>
            </a:r>
            <a:r>
              <a:rPr lang="id-ID" dirty="0"/>
              <a:t>. </a:t>
            </a:r>
          </a:p>
          <a:p>
            <a:r>
              <a:rPr lang="id-ID" dirty="0"/>
              <a:t>Fungsi yang memiliki tipe data fungsi </a:t>
            </a:r>
            <a:r>
              <a:rPr lang="id-ID" b="1" dirty="0"/>
              <a:t>selain void yang memerlukan return</a:t>
            </a:r>
            <a:r>
              <a:rPr lang="id-ID" dirty="0"/>
              <a:t>. </a:t>
            </a:r>
            <a:endParaRPr lang="en-US" dirty="0"/>
          </a:p>
          <a:p>
            <a:r>
              <a:rPr lang="id-ID" b="1" dirty="0"/>
              <a:t>Nilai yang di-return-kan</a:t>
            </a:r>
            <a:r>
              <a:rPr lang="id-ID" dirty="0"/>
              <a:t> dari suatu fungsi harus </a:t>
            </a:r>
            <a:r>
              <a:rPr lang="id-ID" b="1" dirty="0"/>
              <a:t>sesuai dengan tipe data fungsi</a:t>
            </a:r>
            <a:r>
              <a:rPr lang="id-ID" dirty="0"/>
              <a:t>. Misalnya jika tipe data fungsi int, maka nilai yang di-return-kan harus nilai itu.</a:t>
            </a:r>
          </a:p>
          <a:p>
            <a:endParaRPr lang="id-ID" dirty="0"/>
          </a:p>
        </p:txBody>
      </p:sp>
    </p:spTree>
    <p:extLst>
      <p:ext uri="{BB962C8B-B14F-4D97-AF65-F5344CB8AC3E}">
        <p14:creationId xmlns:p14="http://schemas.microsoft.com/office/powerpoint/2010/main" val="1923977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2.b. </a:t>
            </a:r>
            <a:r>
              <a:rPr lang="id-ID" dirty="0"/>
              <a:t>Fungsi yang mengembalikan Nilai...(2)</a:t>
            </a:r>
          </a:p>
        </p:txBody>
      </p:sp>
      <p:sp>
        <p:nvSpPr>
          <p:cNvPr id="3" name="Content Placeholder 2"/>
          <p:cNvSpPr>
            <a:spLocks noGrp="1"/>
          </p:cNvSpPr>
          <p:nvPr>
            <p:ph idx="1"/>
          </p:nvPr>
        </p:nvSpPr>
        <p:spPr/>
        <p:txBody>
          <a:bodyPr/>
          <a:lstStyle/>
          <a:p>
            <a:r>
              <a:rPr lang="id-ID" dirty="0"/>
              <a:t>Sebuah fungsi yang dapat mengembalikan nilai </a:t>
            </a:r>
            <a:r>
              <a:rPr lang="id-ID" i="1" dirty="0"/>
              <a:t>output </a:t>
            </a:r>
            <a:r>
              <a:rPr lang="id-ID" dirty="0"/>
              <a:t>sehingga bisa diolah pada proses berikutnya. </a:t>
            </a:r>
          </a:p>
          <a:p>
            <a:r>
              <a:rPr lang="id-ID" dirty="0"/>
              <a:t>Pengembalian nilai pada fungsi menggunakan </a:t>
            </a:r>
            <a:r>
              <a:rPr lang="id-ID" i="1" dirty="0"/>
              <a:t>keyword </a:t>
            </a:r>
            <a:r>
              <a:rPr lang="id-ID" b="1" dirty="0"/>
              <a:t>return</a:t>
            </a:r>
            <a:r>
              <a:rPr lang="id-ID" dirty="0"/>
              <a:t>. </a:t>
            </a:r>
          </a:p>
          <a:p>
            <a:r>
              <a:rPr lang="id-ID" dirty="0"/>
              <a:t>Deklarasi fungsi:</a:t>
            </a:r>
          </a:p>
        </p:txBody>
      </p:sp>
      <p:sp>
        <p:nvSpPr>
          <p:cNvPr id="4" name="TextBox 3"/>
          <p:cNvSpPr txBox="1"/>
          <p:nvPr/>
        </p:nvSpPr>
        <p:spPr>
          <a:xfrm>
            <a:off x="527381" y="4136381"/>
            <a:ext cx="11329259" cy="1292662"/>
          </a:xfrm>
          <a:prstGeom prst="rect">
            <a:avLst/>
          </a:prstGeom>
          <a:solidFill>
            <a:schemeClr val="accent6">
              <a:lumMod val="60000"/>
              <a:lumOff val="40000"/>
            </a:schemeClr>
          </a:solidFill>
        </p:spPr>
        <p:txBody>
          <a:bodyPr wrap="square" rtlCol="0">
            <a:spAutoFit/>
          </a:bodyPr>
          <a:lstStyle/>
          <a:p>
            <a:r>
              <a:rPr lang="id-ID" dirty="0"/>
              <a:t>static TypeDataKembalian namaFungsi (TipeData namaParameter){ </a:t>
            </a:r>
          </a:p>
          <a:p>
            <a:r>
              <a:rPr lang="id-ID" dirty="0"/>
              <a:t>// statement </a:t>
            </a:r>
          </a:p>
          <a:p>
            <a:r>
              <a:rPr lang="id-ID" b="1" dirty="0"/>
              <a:t>return variabelOutput; </a:t>
            </a:r>
          </a:p>
          <a:p>
            <a:r>
              <a:rPr lang="id-ID" dirty="0"/>
              <a:t>} </a:t>
            </a:r>
            <a:r>
              <a:rPr lang="id-ID" sz="2400" dirty="0"/>
              <a:t>	</a:t>
            </a:r>
          </a:p>
        </p:txBody>
      </p:sp>
    </p:spTree>
    <p:extLst>
      <p:ext uri="{BB962C8B-B14F-4D97-AF65-F5344CB8AC3E}">
        <p14:creationId xmlns:p14="http://schemas.microsoft.com/office/powerpoint/2010/main" val="1730194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764704"/>
            <a:ext cx="10972800" cy="1066800"/>
          </a:xfrm>
        </p:spPr>
        <p:txBody>
          <a:bodyPr>
            <a:normAutofit/>
          </a:bodyPr>
          <a:lstStyle/>
          <a:p>
            <a:r>
              <a:rPr lang="en-US" dirty="0"/>
              <a:t>2.b. </a:t>
            </a:r>
            <a:r>
              <a:rPr lang="id-ID" dirty="0"/>
              <a:t>Fungsi yang mengembalikan Nilai...(3)</a:t>
            </a:r>
          </a:p>
        </p:txBody>
      </p:sp>
      <p:sp>
        <p:nvSpPr>
          <p:cNvPr id="3" name="Content Placeholder 2"/>
          <p:cNvSpPr>
            <a:spLocks noGrp="1"/>
          </p:cNvSpPr>
          <p:nvPr>
            <p:ph idx="1"/>
          </p:nvPr>
        </p:nvSpPr>
        <p:spPr>
          <a:xfrm>
            <a:off x="609600" y="1768184"/>
            <a:ext cx="10972800" cy="4325112"/>
          </a:xfrm>
        </p:spPr>
        <p:txBody>
          <a:bodyPr/>
          <a:lstStyle/>
          <a:p>
            <a:r>
              <a:rPr lang="id-ID" b="1" dirty="0"/>
              <a:t>Contoh</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413" y="2924945"/>
            <a:ext cx="6432715" cy="1706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1" y="5373216"/>
            <a:ext cx="121031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8901" y="2247256"/>
            <a:ext cx="11863751" cy="461665"/>
          </a:xfrm>
          <a:prstGeom prst="rect">
            <a:avLst/>
          </a:prstGeom>
          <a:noFill/>
        </p:spPr>
        <p:txBody>
          <a:bodyPr wrap="square" rtlCol="0">
            <a:spAutoFit/>
          </a:bodyPr>
          <a:lstStyle/>
          <a:p>
            <a:r>
              <a:rPr lang="id-ID" sz="2400" b="1" dirty="0"/>
              <a:t>Pembuatan Fungsi dengan parameter dan return value:</a:t>
            </a:r>
          </a:p>
        </p:txBody>
      </p:sp>
      <p:sp>
        <p:nvSpPr>
          <p:cNvPr id="7" name="TextBox 6"/>
          <p:cNvSpPr txBox="1"/>
          <p:nvPr/>
        </p:nvSpPr>
        <p:spPr>
          <a:xfrm>
            <a:off x="88901" y="4767536"/>
            <a:ext cx="12103100" cy="461665"/>
          </a:xfrm>
          <a:prstGeom prst="rect">
            <a:avLst/>
          </a:prstGeom>
          <a:noFill/>
        </p:spPr>
        <p:txBody>
          <a:bodyPr wrap="square" rtlCol="0">
            <a:spAutoFit/>
          </a:bodyPr>
          <a:lstStyle/>
          <a:p>
            <a:r>
              <a:rPr lang="id-ID" sz="2400" b="1" dirty="0"/>
              <a:t>Pemanggilan Fungsi dan memberi nilai parameter:</a:t>
            </a:r>
          </a:p>
        </p:txBody>
      </p:sp>
    </p:spTree>
    <p:extLst>
      <p:ext uri="{BB962C8B-B14F-4D97-AF65-F5344CB8AC3E}">
        <p14:creationId xmlns:p14="http://schemas.microsoft.com/office/powerpoint/2010/main" val="184153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b="1"/>
              <a:t>SCOPE OF VARIABLE... (1)</a:t>
            </a:r>
            <a:endParaRPr lang="id-ID" b="1" dirty="0"/>
          </a:p>
        </p:txBody>
      </p:sp>
      <p:sp>
        <p:nvSpPr>
          <p:cNvPr id="3" name="Content Placeholder 2"/>
          <p:cNvSpPr>
            <a:spLocks noGrp="1"/>
          </p:cNvSpPr>
          <p:nvPr>
            <p:ph idx="1"/>
          </p:nvPr>
        </p:nvSpPr>
        <p:spPr>
          <a:xfrm>
            <a:off x="838200" y="1825625"/>
            <a:ext cx="5635171" cy="4351338"/>
          </a:xfrm>
          <a:ln>
            <a:solidFill>
              <a:schemeClr val="tx1"/>
            </a:solidFill>
          </a:ln>
        </p:spPr>
        <p:txBody>
          <a:bodyPr>
            <a:normAutofit lnSpcReduction="10000"/>
          </a:bodyPr>
          <a:lstStyle/>
          <a:p>
            <a:r>
              <a:rPr lang="id-ID" dirty="0"/>
              <a:t>Variabel Lokal: </a:t>
            </a:r>
            <a:r>
              <a:rPr lang="id-ID" dirty="0" err="1"/>
              <a:t>vriabel</a:t>
            </a:r>
            <a:r>
              <a:rPr lang="id-ID" dirty="0"/>
              <a:t> yang dideklarasikan dalam suatu fungsi, dan hanya bisa diakses atau dikenali dari dalam fungsi itu sendiri.</a:t>
            </a:r>
          </a:p>
          <a:p>
            <a:r>
              <a:rPr lang="id-ID" dirty="0"/>
              <a:t>Variabel Global: Variabel yang dideklarasikan di luar blok fungsi, dan bisa diakses atau dikenali dari fungsi </a:t>
            </a:r>
            <a:r>
              <a:rPr lang="id-ID" dirty="0" err="1"/>
              <a:t>manapun</a:t>
            </a:r>
            <a:r>
              <a:rPr lang="id-ID" dirty="0"/>
              <a:t>.</a:t>
            </a:r>
          </a:p>
          <a:p>
            <a:r>
              <a:rPr lang="id-ID" dirty="0"/>
              <a:t>Variabel Global pada </a:t>
            </a:r>
            <a:r>
              <a:rPr lang="id-ID" dirty="0" err="1"/>
              <a:t>java</a:t>
            </a:r>
            <a:r>
              <a:rPr lang="id-ID" dirty="0"/>
              <a:t> di beri awalan </a:t>
            </a:r>
            <a:r>
              <a:rPr lang="id-ID" b="1" dirty="0" err="1"/>
              <a:t>static</a:t>
            </a:r>
            <a:r>
              <a:rPr lang="id-ID" dirty="0"/>
              <a:t> agar variabel tersebut bisa dipanggil langsung.</a:t>
            </a:r>
            <a:endParaRPr lang="id-ID" b="1" dirty="0"/>
          </a:p>
        </p:txBody>
      </p:sp>
      <p:pic>
        <p:nvPicPr>
          <p:cNvPr id="4" name="Picture 2" descr="Difference between Local variable and Global variable in Tabular form | C |  Programmerbay">
            <a:extLst>
              <a:ext uri="{FF2B5EF4-FFF2-40B4-BE49-F238E27FC236}">
                <a16:creationId xmlns:a16="http://schemas.microsoft.com/office/drawing/2014/main" id="{1C2FA124-98FA-3794-B692-8E9E68B717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3701" y="2347461"/>
            <a:ext cx="5153362" cy="2819625"/>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299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476672"/>
            <a:ext cx="10972800" cy="1066800"/>
          </a:xfrm>
        </p:spPr>
        <p:txBody>
          <a:bodyPr>
            <a:normAutofit/>
          </a:bodyPr>
          <a:lstStyle/>
          <a:p>
            <a:r>
              <a:rPr lang="id-ID" b="1" dirty="0"/>
              <a:t>SCOPE OF VARIABLE... (2)</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382" y="1412776"/>
            <a:ext cx="9427884"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911424" y="1844824"/>
            <a:ext cx="4032448" cy="648072"/>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TextBox 4"/>
          <p:cNvSpPr txBox="1"/>
          <p:nvPr/>
        </p:nvSpPr>
        <p:spPr>
          <a:xfrm>
            <a:off x="4847861" y="2029490"/>
            <a:ext cx="3744416" cy="369332"/>
          </a:xfrm>
          <a:prstGeom prst="rect">
            <a:avLst/>
          </a:prstGeom>
          <a:noFill/>
        </p:spPr>
        <p:txBody>
          <a:bodyPr wrap="square" rtlCol="0">
            <a:spAutoFit/>
          </a:bodyPr>
          <a:lstStyle/>
          <a:p>
            <a:r>
              <a:rPr lang="id-ID" b="1" dirty="0"/>
              <a:t>Variabel Global</a:t>
            </a:r>
          </a:p>
        </p:txBody>
      </p:sp>
      <p:sp>
        <p:nvSpPr>
          <p:cNvPr id="7" name="Rectangle 6"/>
          <p:cNvSpPr/>
          <p:nvPr/>
        </p:nvSpPr>
        <p:spPr>
          <a:xfrm>
            <a:off x="1775520" y="2812286"/>
            <a:ext cx="1728192" cy="184666"/>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TextBox 7"/>
          <p:cNvSpPr txBox="1"/>
          <p:nvPr/>
        </p:nvSpPr>
        <p:spPr>
          <a:xfrm>
            <a:off x="4847861" y="2852936"/>
            <a:ext cx="3744416" cy="369332"/>
          </a:xfrm>
          <a:prstGeom prst="rect">
            <a:avLst/>
          </a:prstGeom>
          <a:noFill/>
        </p:spPr>
        <p:txBody>
          <a:bodyPr wrap="square" rtlCol="0">
            <a:spAutoFit/>
          </a:bodyPr>
          <a:lstStyle/>
          <a:p>
            <a:r>
              <a:rPr lang="id-ID" b="1" dirty="0"/>
              <a:t>Variabel Lokal</a:t>
            </a:r>
          </a:p>
        </p:txBody>
      </p:sp>
      <p:sp>
        <p:nvSpPr>
          <p:cNvPr id="9" name="Rectangle 8"/>
          <p:cNvSpPr/>
          <p:nvPr/>
        </p:nvSpPr>
        <p:spPr>
          <a:xfrm>
            <a:off x="2255573" y="4180438"/>
            <a:ext cx="1728192" cy="184666"/>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TextBox 9"/>
          <p:cNvSpPr txBox="1"/>
          <p:nvPr/>
        </p:nvSpPr>
        <p:spPr>
          <a:xfrm>
            <a:off x="5241323" y="3805265"/>
            <a:ext cx="3744416" cy="369332"/>
          </a:xfrm>
          <a:prstGeom prst="rect">
            <a:avLst/>
          </a:prstGeom>
          <a:noFill/>
        </p:spPr>
        <p:txBody>
          <a:bodyPr wrap="square" rtlCol="0">
            <a:spAutoFit/>
          </a:bodyPr>
          <a:lstStyle/>
          <a:p>
            <a:r>
              <a:rPr lang="id-ID" b="1" dirty="0"/>
              <a:t>Variabel Lokal</a:t>
            </a:r>
          </a:p>
        </p:txBody>
      </p:sp>
    </p:spTree>
    <p:extLst>
      <p:ext uri="{BB962C8B-B14F-4D97-AF65-F5344CB8AC3E}">
        <p14:creationId xmlns:p14="http://schemas.microsoft.com/office/powerpoint/2010/main" val="60199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688" y="581174"/>
            <a:ext cx="10972800" cy="1066800"/>
          </a:xfrm>
        </p:spPr>
        <p:txBody>
          <a:bodyPr>
            <a:normAutofit/>
          </a:bodyPr>
          <a:lstStyle/>
          <a:p>
            <a:r>
              <a:rPr lang="id-ID" b="1" dirty="0"/>
              <a:t>Fungsi Pass by Value </a:t>
            </a:r>
            <a:r>
              <a:rPr lang="id-ID" dirty="0">
                <a:solidFill>
                  <a:srgbClr val="FF0000"/>
                </a:solidFill>
              </a:rPr>
              <a:t>Vs</a:t>
            </a:r>
            <a:r>
              <a:rPr lang="id-ID" dirty="0"/>
              <a:t> </a:t>
            </a:r>
            <a:r>
              <a:rPr lang="id-ID" b="1" dirty="0"/>
              <a:t>Pass by Reference</a:t>
            </a:r>
          </a:p>
        </p:txBody>
      </p:sp>
      <p:sp>
        <p:nvSpPr>
          <p:cNvPr id="3" name="Content Placeholder 2"/>
          <p:cNvSpPr>
            <a:spLocks noGrp="1"/>
          </p:cNvSpPr>
          <p:nvPr>
            <p:ph idx="1"/>
          </p:nvPr>
        </p:nvSpPr>
        <p:spPr/>
        <p:txBody>
          <a:bodyPr/>
          <a:lstStyle/>
          <a:p>
            <a:pPr fontAlgn="base"/>
            <a:r>
              <a:rPr lang="id-ID" sz="2400" b="1" dirty="0"/>
              <a:t>Pass by Value</a:t>
            </a:r>
            <a:r>
              <a:rPr lang="id-ID" sz="2400" dirty="0"/>
              <a:t> mengirimkan parameter berdasarkan nilai variabel asalnya yang akan dihubungkan terhadap paramater fungsi pemanggil.</a:t>
            </a:r>
          </a:p>
          <a:p>
            <a:pPr fontAlgn="base"/>
            <a:r>
              <a:rPr lang="id-ID" sz="2400" b="1" dirty="0"/>
              <a:t>Pass by Reference</a:t>
            </a:r>
            <a:r>
              <a:rPr lang="id-ID" sz="2400" dirty="0"/>
              <a:t> mengirimkan parameter berdasarkan alamat dari nilai tertentu, maka dari itu bila ada nilai yang dirubah dari alamat asalnya maka akan terjadi perubahan juga terhadap nilai parameter yang di panggil.</a:t>
            </a:r>
          </a:p>
          <a:p>
            <a:endParaRPr lang="id-ID" dirty="0"/>
          </a:p>
        </p:txBody>
      </p:sp>
      <p:pic>
        <p:nvPicPr>
          <p:cNvPr id="1026" name="Picture 2" descr="Passing by Value vs. by Reference Visual Explanation | Penjee, Learn to Code">
            <a:extLst>
              <a:ext uri="{FF2B5EF4-FFF2-40B4-BE49-F238E27FC236}">
                <a16:creationId xmlns:a16="http://schemas.microsoft.com/office/drawing/2014/main" id="{9B6BDCC0-E393-7791-8F3C-B95E4BF39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3610" y="4001294"/>
            <a:ext cx="476250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082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Tujuan</a:t>
            </a:r>
            <a:r>
              <a:rPr lang="en-US" b="1" dirty="0"/>
              <a:t> </a:t>
            </a:r>
            <a:endParaRPr lang="id-ID" b="1" dirty="0"/>
          </a:p>
        </p:txBody>
      </p:sp>
      <p:sp>
        <p:nvSpPr>
          <p:cNvPr id="3" name="Content Placeholder 2"/>
          <p:cNvSpPr>
            <a:spLocks noGrp="1"/>
          </p:cNvSpPr>
          <p:nvPr>
            <p:ph idx="1"/>
          </p:nvPr>
        </p:nvSpPr>
        <p:spPr/>
        <p:txBody>
          <a:bodyPr>
            <a:normAutofit/>
          </a:bodyPr>
          <a:lstStyle/>
          <a:p>
            <a:pPr marL="109728" indent="0">
              <a:buNone/>
            </a:pPr>
            <a:r>
              <a:rPr lang="id-ID" sz="3200" dirty="0"/>
              <a:t>Setelah menempuh materi ini, mahasiswa hendaknya mampu: </a:t>
            </a:r>
          </a:p>
          <a:p>
            <a:pPr marL="624078" indent="-514350">
              <a:buFont typeface="+mj-lt"/>
              <a:buAutoNum type="arabicPeriod"/>
            </a:pPr>
            <a:r>
              <a:rPr lang="id-ID" sz="3200" dirty="0"/>
              <a:t>Menguasai tentang konsep Fungsi </a:t>
            </a:r>
          </a:p>
          <a:p>
            <a:pPr marL="624078" indent="-514350">
              <a:buFont typeface="+mj-lt"/>
              <a:buAutoNum type="arabicPeriod"/>
            </a:pPr>
            <a:r>
              <a:rPr lang="id-ID" sz="3200" dirty="0"/>
              <a:t>Menguasai cara pendeklarasian Fungsi </a:t>
            </a:r>
          </a:p>
          <a:p>
            <a:pPr marL="624078" indent="-514350">
              <a:buFont typeface="+mj-lt"/>
              <a:buAutoNum type="arabicPeriod"/>
            </a:pPr>
            <a:r>
              <a:rPr lang="id-ID" sz="3200" dirty="0"/>
              <a:t>Menguasai cara pemanggilan Fungsi</a:t>
            </a:r>
          </a:p>
        </p:txBody>
      </p:sp>
    </p:spTree>
    <p:extLst>
      <p:ext uri="{BB962C8B-B14F-4D97-AF65-F5344CB8AC3E}">
        <p14:creationId xmlns:p14="http://schemas.microsoft.com/office/powerpoint/2010/main" val="1770296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50" y="2132856"/>
            <a:ext cx="5992629"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239350" y="571476"/>
            <a:ext cx="10972800" cy="1066800"/>
          </a:xfrm>
        </p:spPr>
        <p:txBody>
          <a:bodyPr>
            <a:normAutofit/>
          </a:bodyPr>
          <a:lstStyle/>
          <a:p>
            <a:r>
              <a:rPr lang="id-ID" b="1" dirty="0"/>
              <a:t>Fungsi Pass by Value </a:t>
            </a:r>
            <a:r>
              <a:rPr lang="id-ID" dirty="0">
                <a:solidFill>
                  <a:srgbClr val="FF0000"/>
                </a:solidFill>
              </a:rPr>
              <a:t>Vs</a:t>
            </a:r>
            <a:r>
              <a:rPr lang="id-ID" dirty="0"/>
              <a:t> </a:t>
            </a:r>
            <a:r>
              <a:rPr lang="id-ID" b="1" dirty="0"/>
              <a:t>Pass by Reference</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964" y="5229200"/>
            <a:ext cx="1560555"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9512" y="1638276"/>
            <a:ext cx="5405160" cy="3878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08501" y="5076602"/>
            <a:ext cx="9144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6480043" y="1268760"/>
            <a:ext cx="0" cy="5265166"/>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7248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303" y="1705535"/>
            <a:ext cx="8331312"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239349" y="548680"/>
            <a:ext cx="10972800" cy="1066800"/>
          </a:xfrm>
        </p:spPr>
        <p:txBody>
          <a:bodyPr>
            <a:normAutofit/>
          </a:bodyPr>
          <a:lstStyle/>
          <a:p>
            <a:r>
              <a:rPr lang="id-ID" b="1" dirty="0"/>
              <a:t>Sebuah Fungsi dapat meng-CALL Fungsi Lain</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606" y="5844605"/>
            <a:ext cx="6791252" cy="942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911424" y="5013176"/>
            <a:ext cx="4032448" cy="324036"/>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628279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7" y="525982"/>
            <a:ext cx="10972800" cy="1066800"/>
          </a:xfrm>
        </p:spPr>
        <p:txBody>
          <a:bodyPr>
            <a:normAutofit/>
          </a:bodyPr>
          <a:lstStyle/>
          <a:p>
            <a:r>
              <a:rPr lang="id-ID" b="1" dirty="0"/>
              <a:t>Dua Fungsi dapat saling mengCALL</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371" y="1492044"/>
            <a:ext cx="7392821" cy="4875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5947" y="5572385"/>
            <a:ext cx="5638800"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911424" y="5445224"/>
            <a:ext cx="4032448" cy="288032"/>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ectangle 6"/>
          <p:cNvSpPr/>
          <p:nvPr/>
        </p:nvSpPr>
        <p:spPr>
          <a:xfrm>
            <a:off x="1114624" y="3717033"/>
            <a:ext cx="4032448" cy="212635"/>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699153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465" y="589623"/>
            <a:ext cx="10972800" cy="1066800"/>
          </a:xfrm>
        </p:spPr>
        <p:txBody>
          <a:bodyPr/>
          <a:lstStyle/>
          <a:p>
            <a:pPr fontAlgn="base"/>
            <a:r>
              <a:rPr lang="id-ID" b="1"/>
              <a:t>Java Varargs (Variable Arguments)</a:t>
            </a:r>
            <a:endParaRPr lang="id-ID" b="1" dirty="0"/>
          </a:p>
        </p:txBody>
      </p:sp>
      <p:sp>
        <p:nvSpPr>
          <p:cNvPr id="3" name="Content Placeholder 2"/>
          <p:cNvSpPr>
            <a:spLocks noGrp="1"/>
          </p:cNvSpPr>
          <p:nvPr>
            <p:ph idx="1"/>
          </p:nvPr>
        </p:nvSpPr>
        <p:spPr>
          <a:xfrm>
            <a:off x="623392" y="1844824"/>
            <a:ext cx="6807922" cy="4325112"/>
          </a:xfrm>
          <a:ln>
            <a:solidFill>
              <a:schemeClr val="tx1"/>
            </a:solidFill>
          </a:ln>
        </p:spPr>
        <p:txBody>
          <a:bodyPr>
            <a:normAutofit/>
          </a:bodyPr>
          <a:lstStyle/>
          <a:p>
            <a:r>
              <a:rPr lang="id-ID" sz="2000" dirty="0"/>
              <a:t>Varargs dipakai dengan cara menempatkan parameter-parameter dalam sebuah array dan array tsb yang akan menjadi parameter dari fungsi.</a:t>
            </a:r>
          </a:p>
          <a:p>
            <a:r>
              <a:rPr lang="id-ID" sz="2000" dirty="0"/>
              <a:t>Apabila tidak diketahui berapa jumlah dari parameter suatu fungsi dengan pasti, kita bisa menggunakan </a:t>
            </a:r>
            <a:r>
              <a:rPr lang="id-ID" sz="2000" b="1" dirty="0"/>
              <a:t>Variable Length Argument</a:t>
            </a:r>
            <a:r>
              <a:rPr lang="id-ID" sz="2000" dirty="0"/>
              <a:t> (Varargs).</a:t>
            </a:r>
          </a:p>
          <a:p>
            <a:r>
              <a:rPr lang="id-ID" sz="2000" dirty="0"/>
              <a:t>Deklarasi:</a:t>
            </a:r>
          </a:p>
          <a:p>
            <a:pPr marL="109728" indent="0">
              <a:buNone/>
            </a:pPr>
            <a:endParaRPr lang="id-ID"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300" y="4453317"/>
            <a:ext cx="6312105" cy="1230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descr="Working with Varargs in Java. Varargs in Java stands for variable… | by  Anna Scott | Medium">
            <a:extLst>
              <a:ext uri="{FF2B5EF4-FFF2-40B4-BE49-F238E27FC236}">
                <a16:creationId xmlns:a16="http://schemas.microsoft.com/office/drawing/2014/main" id="{FF22D926-2A23-CC23-FA1E-5DF2415999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2911" y="2635067"/>
            <a:ext cx="4459812" cy="2462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729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2154" y="201960"/>
            <a:ext cx="4101178" cy="1066800"/>
          </a:xfrm>
        </p:spPr>
        <p:txBody>
          <a:bodyPr/>
          <a:lstStyle/>
          <a:p>
            <a:r>
              <a:rPr lang="id-ID" b="1" dirty="0"/>
              <a:t>Contoh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8760"/>
            <a:ext cx="9042296"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2077" y="4095980"/>
            <a:ext cx="3910575" cy="264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0362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596" y="2617671"/>
            <a:ext cx="10515600" cy="1325563"/>
          </a:xfrm>
        </p:spPr>
        <p:txBody>
          <a:bodyPr/>
          <a:lstStyle/>
          <a:p>
            <a:r>
              <a:rPr lang="en-US" dirty="0"/>
              <a:t>Flowchart </a:t>
            </a:r>
            <a:r>
              <a:rPr lang="en-US" dirty="0" err="1"/>
              <a:t>Fungsi</a:t>
            </a:r>
            <a:endParaRPr lang="en-US" dirty="0"/>
          </a:p>
        </p:txBody>
      </p:sp>
    </p:spTree>
    <p:extLst>
      <p:ext uri="{BB962C8B-B14F-4D97-AF65-F5344CB8AC3E}">
        <p14:creationId xmlns:p14="http://schemas.microsoft.com/office/powerpoint/2010/main" val="2616074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Contoh</a:t>
            </a:r>
            <a:r>
              <a:rPr lang="en-US" dirty="0"/>
              <a:t> 1</a:t>
            </a:r>
          </a:p>
        </p:txBody>
      </p:sp>
      <p:sp>
        <p:nvSpPr>
          <p:cNvPr id="3" name="Content Placeholder 2"/>
          <p:cNvSpPr>
            <a:spLocks noGrp="1"/>
          </p:cNvSpPr>
          <p:nvPr>
            <p:ph idx="1"/>
          </p:nvPr>
        </p:nvSpPr>
        <p:spPr>
          <a:xfrm>
            <a:off x="838200" y="1825625"/>
            <a:ext cx="4020403" cy="4351338"/>
          </a:xfrm>
        </p:spPr>
        <p:txBody>
          <a:bodyPr/>
          <a:lstStyle/>
          <a:p>
            <a:r>
              <a:rPr lang="en-US" dirty="0" err="1"/>
              <a:t>Buatlah</a:t>
            </a:r>
            <a:r>
              <a:rPr lang="en-US" dirty="0"/>
              <a:t> flowchart </a:t>
            </a:r>
            <a:r>
              <a:rPr lang="en-US" dirty="0" err="1"/>
              <a:t>untuk</a:t>
            </a:r>
            <a:r>
              <a:rPr lang="en-US" dirty="0"/>
              <a:t> </a:t>
            </a:r>
            <a:r>
              <a:rPr lang="en-US" dirty="0" err="1"/>
              <a:t>menghitung</a:t>
            </a:r>
            <a:r>
              <a:rPr lang="en-US" dirty="0"/>
              <a:t> </a:t>
            </a:r>
            <a:r>
              <a:rPr lang="en-US" dirty="0" err="1"/>
              <a:t>luas</a:t>
            </a:r>
            <a:r>
              <a:rPr lang="en-US" dirty="0"/>
              <a:t> </a:t>
            </a:r>
            <a:r>
              <a:rPr lang="en-US" dirty="0" err="1"/>
              <a:t>persegi</a:t>
            </a:r>
            <a:r>
              <a:rPr lang="en-US" dirty="0"/>
              <a:t> </a:t>
            </a:r>
            <a:r>
              <a:rPr lang="en-US" dirty="0" err="1"/>
              <a:t>dan</a:t>
            </a:r>
            <a:r>
              <a:rPr lang="en-US" dirty="0"/>
              <a:t> volume </a:t>
            </a:r>
            <a:r>
              <a:rPr lang="en-US" dirty="0" err="1"/>
              <a:t>balok</a:t>
            </a:r>
            <a:r>
              <a:rPr lang="en-US" dirty="0"/>
              <a:t> </a:t>
            </a:r>
            <a:r>
              <a:rPr lang="en-US" dirty="0" err="1"/>
              <a:t>menggunakan</a:t>
            </a:r>
            <a:r>
              <a:rPr lang="en-US" dirty="0"/>
              <a:t> </a:t>
            </a:r>
            <a:r>
              <a:rPr lang="en-US" dirty="0" err="1"/>
              <a:t>fungsi</a:t>
            </a:r>
            <a:r>
              <a:rPr lang="en-US"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223" y="725179"/>
            <a:ext cx="4810125" cy="610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083188" y="341194"/>
            <a:ext cx="1351128" cy="276999"/>
          </a:xfrm>
          <a:prstGeom prst="rect">
            <a:avLst/>
          </a:prstGeom>
          <a:noFill/>
        </p:spPr>
        <p:txBody>
          <a:bodyPr wrap="square" rtlCol="0">
            <a:spAutoFit/>
          </a:bodyPr>
          <a:lstStyle/>
          <a:p>
            <a:r>
              <a:rPr lang="en-US" sz="1200" b="1" dirty="0"/>
              <a:t>Flowchart : main()</a:t>
            </a:r>
          </a:p>
        </p:txBody>
      </p:sp>
      <p:sp>
        <p:nvSpPr>
          <p:cNvPr id="6" name="TextBox 5"/>
          <p:cNvSpPr txBox="1"/>
          <p:nvPr/>
        </p:nvSpPr>
        <p:spPr>
          <a:xfrm>
            <a:off x="8734567" y="341193"/>
            <a:ext cx="2156346" cy="461665"/>
          </a:xfrm>
          <a:prstGeom prst="rect">
            <a:avLst/>
          </a:prstGeom>
          <a:noFill/>
        </p:spPr>
        <p:txBody>
          <a:bodyPr wrap="square" rtlCol="0">
            <a:spAutoFit/>
          </a:bodyPr>
          <a:lstStyle/>
          <a:p>
            <a:pPr algn="ctr"/>
            <a:r>
              <a:rPr lang="en-US" sz="1200" b="1" dirty="0"/>
              <a:t>Flowchart : </a:t>
            </a:r>
            <a:r>
              <a:rPr lang="en-US" sz="1200" b="1" dirty="0" err="1"/>
              <a:t>hitungLuas</a:t>
            </a:r>
            <a:r>
              <a:rPr lang="en-US" sz="1200" b="1" dirty="0"/>
              <a:t> (</a:t>
            </a:r>
            <a:r>
              <a:rPr lang="en-US" sz="1200" b="1" dirty="0" err="1"/>
              <a:t>int</a:t>
            </a:r>
            <a:r>
              <a:rPr lang="en-US" sz="1200" b="1" dirty="0"/>
              <a:t> </a:t>
            </a:r>
            <a:r>
              <a:rPr lang="en-US" sz="1200" b="1" dirty="0" err="1"/>
              <a:t>pj</a:t>
            </a:r>
            <a:r>
              <a:rPr lang="en-US" sz="1200" b="1" dirty="0"/>
              <a:t>, </a:t>
            </a:r>
            <a:r>
              <a:rPr lang="en-US" sz="1200" b="1" dirty="0" err="1"/>
              <a:t>int</a:t>
            </a:r>
            <a:r>
              <a:rPr lang="en-US" sz="1200" b="1" dirty="0"/>
              <a:t> </a:t>
            </a:r>
            <a:r>
              <a:rPr lang="en-US" sz="1200" b="1" dirty="0" err="1"/>
              <a:t>lb</a:t>
            </a:r>
            <a:r>
              <a:rPr lang="en-US" sz="1200" b="1" dirty="0"/>
              <a:t>)</a:t>
            </a:r>
          </a:p>
        </p:txBody>
      </p:sp>
      <p:sp>
        <p:nvSpPr>
          <p:cNvPr id="7" name="TextBox 6"/>
          <p:cNvSpPr txBox="1"/>
          <p:nvPr/>
        </p:nvSpPr>
        <p:spPr>
          <a:xfrm>
            <a:off x="9648964" y="3143532"/>
            <a:ext cx="2483897" cy="461665"/>
          </a:xfrm>
          <a:prstGeom prst="rect">
            <a:avLst/>
          </a:prstGeom>
          <a:noFill/>
        </p:spPr>
        <p:txBody>
          <a:bodyPr wrap="square" rtlCol="0">
            <a:spAutoFit/>
          </a:bodyPr>
          <a:lstStyle/>
          <a:p>
            <a:pPr algn="ctr"/>
            <a:r>
              <a:rPr lang="en-US" sz="1200" b="1" dirty="0"/>
              <a:t>Flowchart : </a:t>
            </a:r>
            <a:r>
              <a:rPr lang="en-US" sz="1200" b="1" dirty="0" err="1"/>
              <a:t>hitungVolume</a:t>
            </a:r>
            <a:r>
              <a:rPr lang="en-US" sz="1200" b="1" dirty="0"/>
              <a:t> (</a:t>
            </a:r>
            <a:r>
              <a:rPr lang="en-US" sz="1200" b="1" dirty="0" err="1"/>
              <a:t>int</a:t>
            </a:r>
            <a:r>
              <a:rPr lang="en-US" sz="1200" b="1" dirty="0"/>
              <a:t> </a:t>
            </a:r>
            <a:r>
              <a:rPr lang="en-US" sz="1200" b="1" dirty="0" err="1"/>
              <a:t>pj</a:t>
            </a:r>
            <a:r>
              <a:rPr lang="en-US" sz="1200" b="1" dirty="0"/>
              <a:t>, </a:t>
            </a:r>
            <a:r>
              <a:rPr lang="en-US" sz="1200" b="1" dirty="0" err="1"/>
              <a:t>int</a:t>
            </a:r>
            <a:r>
              <a:rPr lang="en-US" sz="1200" b="1" dirty="0"/>
              <a:t> </a:t>
            </a:r>
            <a:r>
              <a:rPr lang="en-US" sz="1200" b="1" dirty="0" err="1"/>
              <a:t>lb</a:t>
            </a:r>
            <a:r>
              <a:rPr lang="en-US" sz="1200" b="1" dirty="0"/>
              <a:t>, </a:t>
            </a:r>
            <a:r>
              <a:rPr lang="en-US" sz="1200" b="1" dirty="0" err="1"/>
              <a:t>int</a:t>
            </a:r>
            <a:r>
              <a:rPr lang="en-US" sz="1200" b="1" dirty="0"/>
              <a:t> </a:t>
            </a:r>
            <a:r>
              <a:rPr lang="en-US" sz="1200" b="1" dirty="0" err="1"/>
              <a:t>ti</a:t>
            </a:r>
            <a:r>
              <a:rPr lang="en-US" sz="1200" b="1" dirty="0"/>
              <a:t>)</a:t>
            </a:r>
          </a:p>
        </p:txBody>
      </p:sp>
    </p:spTree>
    <p:extLst>
      <p:ext uri="{BB962C8B-B14F-4D97-AF65-F5344CB8AC3E}">
        <p14:creationId xmlns:p14="http://schemas.microsoft.com/office/powerpoint/2010/main" val="9485960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Contoh</a:t>
            </a:r>
            <a:r>
              <a:rPr lang="en-US" dirty="0"/>
              <a:t> 2</a:t>
            </a:r>
          </a:p>
        </p:txBody>
      </p:sp>
      <p:sp>
        <p:nvSpPr>
          <p:cNvPr id="3" name="Content Placeholder 2"/>
          <p:cNvSpPr>
            <a:spLocks noGrp="1"/>
          </p:cNvSpPr>
          <p:nvPr>
            <p:ph idx="1"/>
          </p:nvPr>
        </p:nvSpPr>
        <p:spPr>
          <a:xfrm>
            <a:off x="333233" y="1579966"/>
            <a:ext cx="11676797" cy="4351338"/>
          </a:xfrm>
        </p:spPr>
        <p:txBody>
          <a:bodyPr>
            <a:normAutofit/>
          </a:bodyPr>
          <a:lstStyle/>
          <a:p>
            <a:r>
              <a:rPr lang="en-US" dirty="0" err="1"/>
              <a:t>Buatlah</a:t>
            </a:r>
            <a:r>
              <a:rPr lang="en-US" dirty="0"/>
              <a:t> flowchart </a:t>
            </a:r>
            <a:r>
              <a:rPr lang="en-US" dirty="0" err="1"/>
              <a:t>untuk</a:t>
            </a:r>
            <a:r>
              <a:rPr lang="en-US" dirty="0"/>
              <a:t> </a:t>
            </a:r>
            <a:r>
              <a:rPr lang="en-US" dirty="0" err="1"/>
              <a:t>menghitung</a:t>
            </a:r>
            <a:r>
              <a:rPr lang="en-US" dirty="0"/>
              <a:t> total </a:t>
            </a:r>
            <a:r>
              <a:rPr lang="en-US" dirty="0" err="1"/>
              <a:t>nilai</a:t>
            </a:r>
            <a:r>
              <a:rPr lang="en-US" dirty="0"/>
              <a:t> </a:t>
            </a:r>
            <a:r>
              <a:rPr lang="en-US" dirty="0" err="1"/>
              <a:t>dari</a:t>
            </a:r>
            <a:r>
              <a:rPr lang="en-US" dirty="0"/>
              <a:t> N </a:t>
            </a:r>
            <a:r>
              <a:rPr lang="en-US" dirty="0" err="1"/>
              <a:t>mahasiswa</a:t>
            </a:r>
            <a:r>
              <a:rPr lang="en-US" dirty="0"/>
              <a:t>, </a:t>
            </a:r>
            <a:r>
              <a:rPr lang="en-US" dirty="0" err="1"/>
              <a:t>dimana</a:t>
            </a:r>
            <a:r>
              <a:rPr lang="en-US" dirty="0"/>
              <a:t> program yang </a:t>
            </a:r>
            <a:r>
              <a:rPr lang="en-US" dirty="0" err="1"/>
              <a:t>dibuat</a:t>
            </a:r>
            <a:r>
              <a:rPr lang="en-US" dirty="0"/>
              <a:t> </a:t>
            </a:r>
            <a:r>
              <a:rPr lang="en-US" dirty="0" err="1"/>
              <a:t>terdiri</a:t>
            </a:r>
            <a:r>
              <a:rPr lang="en-US" dirty="0"/>
              <a:t> </a:t>
            </a:r>
            <a:r>
              <a:rPr lang="en-US" dirty="0" err="1"/>
              <a:t>dari</a:t>
            </a:r>
            <a:r>
              <a:rPr lang="en-US" dirty="0"/>
              <a:t> 3 </a:t>
            </a:r>
            <a:r>
              <a:rPr lang="en-US" dirty="0" err="1"/>
              <a:t>fungsi</a:t>
            </a:r>
            <a:r>
              <a:rPr lang="en-US" dirty="0"/>
              <a:t> </a:t>
            </a:r>
            <a:r>
              <a:rPr lang="en-US" dirty="0" err="1"/>
              <a:t>yaitu</a:t>
            </a:r>
            <a:r>
              <a:rPr lang="en-US" dirty="0"/>
              <a:t>:</a:t>
            </a:r>
          </a:p>
          <a:p>
            <a:pPr marL="514350" indent="-514350">
              <a:buFont typeface="+mj-lt"/>
              <a:buAutoNum type="arabicPeriod"/>
            </a:pPr>
            <a:r>
              <a:rPr lang="en-US" dirty="0" err="1"/>
              <a:t>Fungsi</a:t>
            </a:r>
            <a:r>
              <a:rPr lang="en-US" dirty="0"/>
              <a:t> input N </a:t>
            </a:r>
            <a:r>
              <a:rPr lang="en-US" dirty="0" err="1"/>
              <a:t>nilai</a:t>
            </a:r>
            <a:r>
              <a:rPr lang="en-US" dirty="0"/>
              <a:t> (N </a:t>
            </a:r>
            <a:r>
              <a:rPr lang="en-US" dirty="0" err="1"/>
              <a:t>adalah</a:t>
            </a:r>
            <a:r>
              <a:rPr lang="en-US" dirty="0"/>
              <a:t> </a:t>
            </a:r>
            <a:r>
              <a:rPr lang="en-US" dirty="0" err="1"/>
              <a:t>jumlah</a:t>
            </a:r>
            <a:r>
              <a:rPr lang="en-US" dirty="0"/>
              <a:t> </a:t>
            </a:r>
            <a:r>
              <a:rPr lang="en-US" dirty="0" err="1"/>
              <a:t>banyaknya</a:t>
            </a:r>
            <a:r>
              <a:rPr lang="en-US" dirty="0"/>
              <a:t> </a:t>
            </a:r>
            <a:r>
              <a:rPr lang="en-US" dirty="0" err="1"/>
              <a:t>nilai</a:t>
            </a:r>
            <a:r>
              <a:rPr lang="en-US" dirty="0"/>
              <a:t> yang di </a:t>
            </a:r>
            <a:r>
              <a:rPr lang="en-US" dirty="0" err="1"/>
              <a:t>inputkan</a:t>
            </a:r>
            <a:r>
              <a:rPr lang="en-US" dirty="0"/>
              <a:t>)</a:t>
            </a:r>
          </a:p>
          <a:p>
            <a:pPr marL="514350" indent="-514350">
              <a:buFont typeface="+mj-lt"/>
              <a:buAutoNum type="arabicPeriod"/>
            </a:pPr>
            <a:r>
              <a:rPr lang="en-US" dirty="0" err="1"/>
              <a:t>Tampil</a:t>
            </a:r>
            <a:r>
              <a:rPr lang="en-US" dirty="0"/>
              <a:t> </a:t>
            </a:r>
            <a:r>
              <a:rPr lang="en-US" dirty="0" err="1"/>
              <a:t>nilai</a:t>
            </a:r>
            <a:endParaRPr lang="en-US" dirty="0"/>
          </a:p>
          <a:p>
            <a:pPr marL="514350" indent="-514350">
              <a:buFont typeface="+mj-lt"/>
              <a:buAutoNum type="arabicPeriod"/>
            </a:pPr>
            <a:r>
              <a:rPr lang="en-US" dirty="0"/>
              <a:t>Total </a:t>
            </a:r>
            <a:r>
              <a:rPr lang="en-US" dirty="0" err="1"/>
              <a:t>nilai</a:t>
            </a:r>
            <a:endParaRPr lang="en-US" dirty="0"/>
          </a:p>
        </p:txBody>
      </p:sp>
    </p:spTree>
    <p:extLst>
      <p:ext uri="{BB962C8B-B14F-4D97-AF65-F5344CB8AC3E}">
        <p14:creationId xmlns:p14="http://schemas.microsoft.com/office/powerpoint/2010/main" val="14440884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Contoh</a:t>
            </a:r>
            <a:r>
              <a:rPr lang="en-US" dirty="0"/>
              <a:t> 2</a:t>
            </a:r>
          </a:p>
        </p:txBody>
      </p:sp>
      <p:sp>
        <p:nvSpPr>
          <p:cNvPr id="4" name="TextBox 3"/>
          <p:cNvSpPr txBox="1"/>
          <p:nvPr/>
        </p:nvSpPr>
        <p:spPr>
          <a:xfrm>
            <a:off x="3671248" y="202694"/>
            <a:ext cx="1351128" cy="276999"/>
          </a:xfrm>
          <a:prstGeom prst="rect">
            <a:avLst/>
          </a:prstGeom>
          <a:noFill/>
        </p:spPr>
        <p:txBody>
          <a:bodyPr wrap="square" rtlCol="0">
            <a:spAutoFit/>
          </a:bodyPr>
          <a:lstStyle/>
          <a:p>
            <a:r>
              <a:rPr lang="en-US" sz="1200" b="1" dirty="0"/>
              <a:t>Flowchart : main()</a:t>
            </a:r>
          </a:p>
        </p:txBody>
      </p:sp>
      <p:sp>
        <p:nvSpPr>
          <p:cNvPr id="6" name="TextBox 5"/>
          <p:cNvSpPr txBox="1"/>
          <p:nvPr/>
        </p:nvSpPr>
        <p:spPr>
          <a:xfrm>
            <a:off x="5336274" y="202694"/>
            <a:ext cx="2156346" cy="276999"/>
          </a:xfrm>
          <a:prstGeom prst="rect">
            <a:avLst/>
          </a:prstGeom>
          <a:noFill/>
        </p:spPr>
        <p:txBody>
          <a:bodyPr wrap="square" rtlCol="0">
            <a:spAutoFit/>
          </a:bodyPr>
          <a:lstStyle/>
          <a:p>
            <a:r>
              <a:rPr lang="en-US" sz="1200" b="1" dirty="0"/>
              <a:t>Flowchart : </a:t>
            </a:r>
            <a:r>
              <a:rPr lang="en-US" sz="1200" b="1" dirty="0" err="1"/>
              <a:t>isianarray</a:t>
            </a:r>
            <a:r>
              <a:rPr lang="en-US" sz="1200" b="1" dirty="0"/>
              <a:t> (</a:t>
            </a:r>
            <a:r>
              <a:rPr lang="en-US" sz="1200" b="1" dirty="0" err="1"/>
              <a:t>angka</a:t>
            </a:r>
            <a:r>
              <a:rPr lang="en-US" sz="1200" b="1" dirty="0"/>
              <a:t>)</a:t>
            </a:r>
          </a:p>
        </p:txBody>
      </p:sp>
      <p:sp>
        <p:nvSpPr>
          <p:cNvPr id="5" name="Content Placeholder 4"/>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1248" y="479692"/>
            <a:ext cx="7219665" cy="6051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864824" y="3726342"/>
            <a:ext cx="2483897" cy="276999"/>
          </a:xfrm>
          <a:prstGeom prst="rect">
            <a:avLst/>
          </a:prstGeom>
          <a:noFill/>
        </p:spPr>
        <p:txBody>
          <a:bodyPr wrap="square" rtlCol="0">
            <a:spAutoFit/>
          </a:bodyPr>
          <a:lstStyle/>
          <a:p>
            <a:r>
              <a:rPr lang="en-US" sz="1200" b="1" dirty="0"/>
              <a:t>Flowchart : </a:t>
            </a:r>
            <a:r>
              <a:rPr lang="en-US" sz="1200" b="1" dirty="0" err="1"/>
              <a:t>tampilArray</a:t>
            </a:r>
            <a:r>
              <a:rPr lang="en-US" sz="1200" b="1" dirty="0"/>
              <a:t> (</a:t>
            </a:r>
            <a:r>
              <a:rPr lang="en-US" sz="1200" b="1" dirty="0" err="1"/>
              <a:t>int</a:t>
            </a:r>
            <a:r>
              <a:rPr lang="en-US" sz="1200" b="1" dirty="0"/>
              <a:t>[]</a:t>
            </a:r>
            <a:r>
              <a:rPr lang="en-US" sz="1200" b="1" dirty="0" err="1"/>
              <a:t>arr</a:t>
            </a:r>
            <a:r>
              <a:rPr lang="en-US" sz="1200" b="1" dirty="0"/>
              <a:t>)</a:t>
            </a:r>
          </a:p>
        </p:txBody>
      </p:sp>
      <p:sp>
        <p:nvSpPr>
          <p:cNvPr id="8" name="TextBox 7"/>
          <p:cNvSpPr txBox="1"/>
          <p:nvPr/>
        </p:nvSpPr>
        <p:spPr>
          <a:xfrm>
            <a:off x="8764137" y="201172"/>
            <a:ext cx="2483897" cy="276999"/>
          </a:xfrm>
          <a:prstGeom prst="rect">
            <a:avLst/>
          </a:prstGeom>
          <a:noFill/>
        </p:spPr>
        <p:txBody>
          <a:bodyPr wrap="square" rtlCol="0">
            <a:spAutoFit/>
          </a:bodyPr>
          <a:lstStyle/>
          <a:p>
            <a:r>
              <a:rPr lang="en-US" sz="1200" b="1" dirty="0"/>
              <a:t>Flowchart : </a:t>
            </a:r>
            <a:r>
              <a:rPr lang="en-US" sz="1200" b="1" dirty="0" err="1"/>
              <a:t>hitTot</a:t>
            </a:r>
            <a:r>
              <a:rPr lang="en-US" sz="1200" b="1" dirty="0"/>
              <a:t> (</a:t>
            </a:r>
            <a:r>
              <a:rPr lang="en-US" sz="1200" b="1" dirty="0" err="1"/>
              <a:t>int</a:t>
            </a:r>
            <a:r>
              <a:rPr lang="en-US" sz="1200" b="1" dirty="0"/>
              <a:t>[]</a:t>
            </a:r>
            <a:r>
              <a:rPr lang="en-US" sz="1200" b="1" dirty="0" err="1"/>
              <a:t>arr</a:t>
            </a:r>
            <a:r>
              <a:rPr lang="en-US" sz="1200" b="1" dirty="0"/>
              <a:t>)</a:t>
            </a:r>
          </a:p>
        </p:txBody>
      </p:sp>
    </p:spTree>
    <p:extLst>
      <p:ext uri="{BB962C8B-B14F-4D97-AF65-F5344CB8AC3E}">
        <p14:creationId xmlns:p14="http://schemas.microsoft.com/office/powerpoint/2010/main" val="2381149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1290" y="339283"/>
            <a:ext cx="10972800" cy="1066800"/>
          </a:xfrm>
        </p:spPr>
        <p:txBody>
          <a:bodyPr/>
          <a:lstStyle/>
          <a:p>
            <a:r>
              <a:rPr lang="id-ID" b="1" dirty="0"/>
              <a:t>Soal</a:t>
            </a:r>
          </a:p>
        </p:txBody>
      </p:sp>
      <p:sp>
        <p:nvSpPr>
          <p:cNvPr id="3" name="Content Placeholder 2"/>
          <p:cNvSpPr>
            <a:spLocks noGrp="1"/>
          </p:cNvSpPr>
          <p:nvPr>
            <p:ph idx="1"/>
          </p:nvPr>
        </p:nvSpPr>
        <p:spPr>
          <a:xfrm>
            <a:off x="879144" y="1132764"/>
            <a:ext cx="10515600" cy="4716653"/>
          </a:xfrm>
        </p:spPr>
        <p:txBody>
          <a:bodyPr>
            <a:noAutofit/>
          </a:bodyPr>
          <a:lstStyle/>
          <a:p>
            <a:pPr marL="624078" indent="-514350">
              <a:buFont typeface="+mj-lt"/>
              <a:buAutoNum type="arabicPeriod"/>
            </a:pPr>
            <a:r>
              <a:rPr lang="id-ID" sz="1600" dirty="0"/>
              <a:t>Buatlah </a:t>
            </a:r>
            <a:r>
              <a:rPr lang="id-ID" sz="1600" dirty="0" err="1"/>
              <a:t>flowchart</a:t>
            </a:r>
            <a:r>
              <a:rPr lang="id-ID" sz="1600" dirty="0"/>
              <a:t> untuk sistem tulis dan cetak, </a:t>
            </a:r>
            <a:r>
              <a:rPr lang="id-ID" sz="1600" dirty="0" err="1"/>
              <a:t>dimana</a:t>
            </a:r>
            <a:r>
              <a:rPr lang="id-ID" sz="1600" dirty="0"/>
              <a:t> fungsi tulis dan cetak dibuat secara terpisah </a:t>
            </a:r>
            <a:r>
              <a:rPr lang="en-US" sz="1600" dirty="0"/>
              <a:t>!</a:t>
            </a:r>
          </a:p>
          <a:p>
            <a:pPr marL="624078" indent="-514350">
              <a:buFont typeface="+mj-lt"/>
              <a:buAutoNum type="arabicPeriod"/>
            </a:pPr>
            <a:r>
              <a:rPr lang="en-US" sz="1600" dirty="0"/>
              <a:t>Ibu Mariana </a:t>
            </a:r>
            <a:r>
              <a:rPr lang="en-US" sz="1600" dirty="0" err="1"/>
              <a:t>mengajar</a:t>
            </a:r>
            <a:r>
              <a:rPr lang="en-US" sz="1600" dirty="0"/>
              <a:t> </a:t>
            </a:r>
            <a:r>
              <a:rPr lang="en-US" sz="1600" dirty="0" err="1"/>
              <a:t>mata</a:t>
            </a:r>
            <a:r>
              <a:rPr lang="en-US" sz="1600" dirty="0"/>
              <a:t> </a:t>
            </a:r>
            <a:r>
              <a:rPr lang="en-US" sz="1600" dirty="0" err="1"/>
              <a:t>kuliah</a:t>
            </a:r>
            <a:r>
              <a:rPr lang="en-US" sz="1600" dirty="0"/>
              <a:t> </a:t>
            </a:r>
            <a:r>
              <a:rPr lang="en-US" sz="1600" dirty="0" err="1"/>
              <a:t>dasar</a:t>
            </a:r>
            <a:r>
              <a:rPr lang="en-US" sz="1600" dirty="0"/>
              <a:t> </a:t>
            </a:r>
            <a:r>
              <a:rPr lang="en-US" sz="1600" dirty="0" err="1"/>
              <a:t>pemrograman</a:t>
            </a:r>
            <a:r>
              <a:rPr lang="en-US" sz="1600" dirty="0"/>
              <a:t> di salah </a:t>
            </a:r>
            <a:r>
              <a:rPr lang="en-US" sz="1600" dirty="0" err="1"/>
              <a:t>satu</a:t>
            </a:r>
            <a:r>
              <a:rPr lang="en-US" sz="1600" dirty="0"/>
              <a:t> </a:t>
            </a:r>
            <a:r>
              <a:rPr lang="en-US" sz="1600" dirty="0" err="1"/>
              <a:t>perguruan</a:t>
            </a:r>
            <a:r>
              <a:rPr lang="en-US" sz="1600" dirty="0"/>
              <a:t> </a:t>
            </a:r>
            <a:r>
              <a:rPr lang="en-US" sz="1600" dirty="0" err="1"/>
              <a:t>tinggi</a:t>
            </a:r>
            <a:r>
              <a:rPr lang="en-US" sz="1600" dirty="0"/>
              <a:t> negeri di Indonesia. </a:t>
            </a:r>
            <a:r>
              <a:rPr lang="en-US" sz="1600" dirty="0" err="1"/>
              <a:t>Berikut</a:t>
            </a:r>
            <a:r>
              <a:rPr lang="en-US" sz="1600" dirty="0"/>
              <a:t> </a:t>
            </a:r>
            <a:r>
              <a:rPr lang="en-US" sz="1600" dirty="0" err="1"/>
              <a:t>adalah</a:t>
            </a:r>
            <a:r>
              <a:rPr lang="en-US" sz="1600" dirty="0"/>
              <a:t> </a:t>
            </a:r>
            <a:r>
              <a:rPr lang="en-US" sz="1600" dirty="0" err="1"/>
              <a:t>rekap</a:t>
            </a:r>
            <a:r>
              <a:rPr lang="en-US" sz="1600" dirty="0"/>
              <a:t> </a:t>
            </a:r>
            <a:r>
              <a:rPr lang="en-US" sz="1600" dirty="0" err="1"/>
              <a:t>tugas</a:t>
            </a:r>
            <a:r>
              <a:rPr lang="en-US" sz="1600" dirty="0"/>
              <a:t> yang </a:t>
            </a:r>
            <a:r>
              <a:rPr lang="en-US" sz="1600" dirty="0" err="1"/>
              <a:t>telah</a:t>
            </a:r>
            <a:r>
              <a:rPr lang="en-US" sz="1600" dirty="0"/>
              <a:t> </a:t>
            </a:r>
            <a:r>
              <a:rPr lang="en-US" sz="1600" dirty="0" err="1"/>
              <a:t>dikerjakan</a:t>
            </a:r>
            <a:r>
              <a:rPr lang="en-US" sz="1600" dirty="0"/>
              <a:t> oleh 5 </a:t>
            </a:r>
            <a:r>
              <a:rPr lang="en-US" sz="1600" dirty="0" err="1"/>
              <a:t>mahasiswa</a:t>
            </a:r>
            <a:r>
              <a:rPr lang="en-US" sz="1600" dirty="0"/>
              <a:t> yang </a:t>
            </a:r>
            <a:r>
              <a:rPr lang="en-US" sz="1600" dirty="0" err="1"/>
              <a:t>ada</a:t>
            </a:r>
            <a:r>
              <a:rPr lang="en-US" sz="1600" dirty="0"/>
              <a:t> di salah </a:t>
            </a:r>
            <a:r>
              <a:rPr lang="en-US" sz="1600" dirty="0" err="1"/>
              <a:t>satu</a:t>
            </a:r>
            <a:r>
              <a:rPr lang="en-US" sz="1600" dirty="0"/>
              <a:t> </a:t>
            </a:r>
            <a:r>
              <a:rPr lang="en-US" sz="1600" dirty="0" err="1"/>
              <a:t>kelas</a:t>
            </a:r>
            <a:r>
              <a:rPr lang="en-US" sz="1600" dirty="0"/>
              <a:t> yang </a:t>
            </a:r>
            <a:r>
              <a:rPr lang="en-US" sz="1600" dirty="0" err="1"/>
              <a:t>beliau</a:t>
            </a:r>
            <a:r>
              <a:rPr lang="en-US" sz="1600" dirty="0"/>
              <a:t> ajar </a:t>
            </a:r>
            <a:r>
              <a:rPr lang="en-US" sz="1600" dirty="0" err="1"/>
              <a:t>dari</a:t>
            </a:r>
            <a:r>
              <a:rPr lang="en-US" sz="1600" dirty="0"/>
              <a:t> </a:t>
            </a:r>
            <a:r>
              <a:rPr lang="en-US" sz="1600" dirty="0" err="1"/>
              <a:t>minggu</a:t>
            </a:r>
            <a:r>
              <a:rPr lang="en-US" sz="1600" dirty="0"/>
              <a:t> </a:t>
            </a:r>
            <a:r>
              <a:rPr lang="en-US" sz="1600" dirty="0" err="1"/>
              <a:t>pertama</a:t>
            </a:r>
            <a:r>
              <a:rPr lang="en-US" sz="1600" dirty="0"/>
              <a:t> </a:t>
            </a:r>
            <a:r>
              <a:rPr lang="en-US" sz="1600" dirty="0" err="1"/>
              <a:t>hingga</a:t>
            </a:r>
            <a:r>
              <a:rPr lang="en-US" sz="1600" dirty="0"/>
              <a:t> </a:t>
            </a:r>
            <a:r>
              <a:rPr lang="en-US" sz="1600" dirty="0" err="1"/>
              <a:t>ketujuh</a:t>
            </a:r>
            <a:r>
              <a:rPr lang="en-US" sz="1600" dirty="0"/>
              <a:t>. Data </a:t>
            </a:r>
            <a:r>
              <a:rPr lang="en-US" sz="1600" dirty="0" err="1"/>
              <a:t>nilai</a:t>
            </a:r>
            <a:r>
              <a:rPr lang="en-US" sz="1600" dirty="0"/>
              <a:t> </a:t>
            </a:r>
            <a:r>
              <a:rPr lang="en-US" sz="1600" dirty="0" err="1"/>
              <a:t>mahasiswa</a:t>
            </a:r>
            <a:r>
              <a:rPr lang="en-US" sz="1600" dirty="0"/>
              <a:t> </a:t>
            </a:r>
            <a:r>
              <a:rPr lang="en-US" sz="1600" dirty="0" err="1"/>
              <a:t>tersebut</a:t>
            </a:r>
            <a:r>
              <a:rPr lang="en-US" sz="1600" dirty="0"/>
              <a:t> </a:t>
            </a:r>
            <a:r>
              <a:rPr lang="en-US" sz="1600" dirty="0" err="1"/>
              <a:t>sebagai</a:t>
            </a:r>
            <a:r>
              <a:rPr lang="en-US" sz="1600" dirty="0"/>
              <a:t> </a:t>
            </a:r>
            <a:r>
              <a:rPr lang="en-US" sz="1600" dirty="0" err="1"/>
              <a:t>berikut</a:t>
            </a:r>
            <a:r>
              <a:rPr lang="en-US" sz="1600" dirty="0"/>
              <a:t> :</a:t>
            </a:r>
          </a:p>
          <a:p>
            <a:pPr marL="109728" indent="0">
              <a:buNone/>
            </a:pPr>
            <a:endParaRPr lang="en-US" sz="1600" dirty="0"/>
          </a:p>
          <a:p>
            <a:pPr marL="109728" indent="0">
              <a:buNone/>
            </a:pPr>
            <a:endParaRPr lang="en-US" sz="1600" dirty="0"/>
          </a:p>
          <a:p>
            <a:pPr marL="109728" indent="0">
              <a:buNone/>
            </a:pPr>
            <a:endParaRPr lang="en-US" sz="1600" dirty="0"/>
          </a:p>
          <a:p>
            <a:pPr marL="109728" indent="0">
              <a:buNone/>
            </a:pPr>
            <a:endParaRPr lang="en-US" sz="1600" dirty="0"/>
          </a:p>
          <a:p>
            <a:pPr marL="109728" indent="0">
              <a:buNone/>
            </a:pPr>
            <a:endParaRPr lang="en-US" sz="1600" dirty="0"/>
          </a:p>
          <a:p>
            <a:pPr marL="109728" indent="0">
              <a:buNone/>
            </a:pPr>
            <a:endParaRPr lang="id-ID" sz="1600" dirty="0"/>
          </a:p>
          <a:p>
            <a:pPr marL="109728" indent="0">
              <a:buNone/>
            </a:pPr>
            <a:endParaRPr lang="en-US" sz="1600" dirty="0"/>
          </a:p>
          <a:p>
            <a:pPr marL="109728" indent="0">
              <a:buNone/>
            </a:pPr>
            <a:r>
              <a:rPr lang="en-US" sz="1600" dirty="0" err="1"/>
              <a:t>Buatlah</a:t>
            </a:r>
            <a:r>
              <a:rPr lang="en-US" sz="1600" dirty="0"/>
              <a:t> flowchart </a:t>
            </a:r>
            <a:r>
              <a:rPr lang="en-US" sz="1600" dirty="0" err="1"/>
              <a:t>untuk</a:t>
            </a:r>
            <a:r>
              <a:rPr lang="en-US" sz="1600" dirty="0"/>
              <a:t> </a:t>
            </a:r>
            <a:r>
              <a:rPr lang="en-US" sz="1600" dirty="0" err="1"/>
              <a:t>menampilkan</a:t>
            </a:r>
            <a:r>
              <a:rPr lang="en-US" sz="1600" dirty="0"/>
              <a:t> </a:t>
            </a:r>
            <a:r>
              <a:rPr lang="en-US" sz="1600" dirty="0" err="1"/>
              <a:t>beberapa</a:t>
            </a:r>
            <a:r>
              <a:rPr lang="en-US" sz="1600" dirty="0"/>
              <a:t> </a:t>
            </a:r>
            <a:r>
              <a:rPr lang="en-US" sz="1600" dirty="0" err="1"/>
              <a:t>informasi</a:t>
            </a:r>
            <a:r>
              <a:rPr lang="en-US" sz="1600" dirty="0"/>
              <a:t> </a:t>
            </a:r>
            <a:r>
              <a:rPr lang="en-US" sz="1600" dirty="0" err="1"/>
              <a:t>mengenai</a:t>
            </a:r>
            <a:r>
              <a:rPr lang="en-US" sz="1600" dirty="0"/>
              <a:t> </a:t>
            </a:r>
            <a:r>
              <a:rPr lang="en-US" sz="1600" dirty="0" err="1"/>
              <a:t>nilai</a:t>
            </a:r>
            <a:r>
              <a:rPr lang="en-US" sz="1600" dirty="0"/>
              <a:t> </a:t>
            </a:r>
            <a:r>
              <a:rPr lang="en-US" sz="1600" dirty="0" err="1"/>
              <a:t>mahasiswa</a:t>
            </a:r>
            <a:r>
              <a:rPr lang="en-US" sz="1600" dirty="0"/>
              <a:t> </a:t>
            </a:r>
            <a:r>
              <a:rPr lang="en-US" sz="1600" dirty="0" err="1"/>
              <a:t>tersebut</a:t>
            </a:r>
            <a:r>
              <a:rPr lang="en-US" sz="1600" dirty="0"/>
              <a:t>.  Flowchart </a:t>
            </a:r>
            <a:r>
              <a:rPr lang="en-US" sz="1600" dirty="0" err="1"/>
              <a:t>tersebut</a:t>
            </a:r>
            <a:r>
              <a:rPr lang="en-US" sz="1600" dirty="0"/>
              <a:t> </a:t>
            </a:r>
            <a:r>
              <a:rPr lang="en-US" sz="1600" dirty="0" err="1"/>
              <a:t>terdiri</a:t>
            </a:r>
            <a:r>
              <a:rPr lang="en-US" sz="1600" dirty="0"/>
              <a:t> </a:t>
            </a:r>
            <a:r>
              <a:rPr lang="en-US" sz="1600" dirty="0" err="1"/>
              <a:t>dari</a:t>
            </a:r>
            <a:r>
              <a:rPr lang="en-US" sz="1600" dirty="0"/>
              <a:t> </a:t>
            </a:r>
            <a:r>
              <a:rPr lang="en-US" sz="1600" dirty="0" err="1"/>
              <a:t>beberapa</a:t>
            </a:r>
            <a:r>
              <a:rPr lang="en-US" sz="1600" dirty="0"/>
              <a:t> </a:t>
            </a:r>
            <a:r>
              <a:rPr lang="en-US" sz="1600" dirty="0" err="1"/>
              <a:t>fungsi</a:t>
            </a:r>
            <a:r>
              <a:rPr lang="en-US" sz="1600" dirty="0"/>
              <a:t> </a:t>
            </a:r>
            <a:r>
              <a:rPr lang="en-US" sz="1600" dirty="0" err="1"/>
              <a:t>sebagai</a:t>
            </a:r>
            <a:r>
              <a:rPr lang="en-US" sz="1600" dirty="0"/>
              <a:t> </a:t>
            </a:r>
            <a:r>
              <a:rPr lang="en-US" sz="1600" dirty="0" err="1"/>
              <a:t>berikut</a:t>
            </a:r>
            <a:r>
              <a:rPr lang="en-US" sz="1600" dirty="0"/>
              <a:t> :</a:t>
            </a:r>
          </a:p>
          <a:p>
            <a:pPr marL="624078" indent="-514350">
              <a:buFont typeface="+mj-lt"/>
              <a:buAutoNum type="alphaLcPeriod"/>
            </a:pPr>
            <a:r>
              <a:rPr lang="en-US" sz="1600" dirty="0" err="1"/>
              <a:t>Fungsi</a:t>
            </a:r>
            <a:r>
              <a:rPr lang="en-US" sz="1600" dirty="0"/>
              <a:t> </a:t>
            </a:r>
            <a:r>
              <a:rPr lang="en-US" sz="1600" dirty="0" err="1"/>
              <a:t>untuk</a:t>
            </a:r>
            <a:r>
              <a:rPr lang="en-US" sz="1600" dirty="0"/>
              <a:t> </a:t>
            </a:r>
            <a:r>
              <a:rPr lang="en-US" sz="1600" dirty="0" err="1"/>
              <a:t>meninputkan</a:t>
            </a:r>
            <a:r>
              <a:rPr lang="en-US" sz="1600" dirty="0"/>
              <a:t> data </a:t>
            </a:r>
            <a:r>
              <a:rPr lang="en-US" sz="1600" dirty="0" err="1"/>
              <a:t>nilai</a:t>
            </a:r>
            <a:r>
              <a:rPr lang="en-US" sz="1600" dirty="0"/>
              <a:t> </a:t>
            </a:r>
            <a:r>
              <a:rPr lang="en-US" sz="1600" dirty="0" err="1"/>
              <a:t>mahasiswa</a:t>
            </a:r>
            <a:endParaRPr lang="en-US" sz="1600" dirty="0"/>
          </a:p>
          <a:p>
            <a:pPr marL="624078" indent="-514350">
              <a:buFont typeface="+mj-lt"/>
              <a:buAutoNum type="alphaLcPeriod"/>
            </a:pPr>
            <a:r>
              <a:rPr lang="en-US" sz="1600" dirty="0" err="1"/>
              <a:t>Fungsi</a:t>
            </a:r>
            <a:r>
              <a:rPr lang="en-US" sz="1600" dirty="0"/>
              <a:t> </a:t>
            </a:r>
            <a:r>
              <a:rPr lang="en-US" sz="1600" dirty="0" err="1"/>
              <a:t>untuk</a:t>
            </a:r>
            <a:r>
              <a:rPr lang="en-US" sz="1600" dirty="0"/>
              <a:t> </a:t>
            </a:r>
            <a:r>
              <a:rPr lang="en-US" sz="1600" dirty="0" err="1"/>
              <a:t>menampilkan</a:t>
            </a:r>
            <a:r>
              <a:rPr lang="en-US" sz="1600" dirty="0"/>
              <a:t> </a:t>
            </a:r>
            <a:r>
              <a:rPr lang="en-US" sz="1600" dirty="0" err="1"/>
              <a:t>seluruh</a:t>
            </a:r>
            <a:r>
              <a:rPr lang="en-US" sz="1600" dirty="0"/>
              <a:t> </a:t>
            </a:r>
            <a:r>
              <a:rPr lang="en-US" sz="1600" dirty="0" err="1"/>
              <a:t>nilai</a:t>
            </a:r>
            <a:r>
              <a:rPr lang="en-US" sz="1600" dirty="0"/>
              <a:t> </a:t>
            </a:r>
            <a:r>
              <a:rPr lang="en-US" sz="1600" dirty="0" err="1"/>
              <a:t>mahasiswa</a:t>
            </a:r>
            <a:r>
              <a:rPr lang="en-US" sz="1600" dirty="0"/>
              <a:t> </a:t>
            </a:r>
            <a:r>
              <a:rPr lang="en-US" sz="1600" dirty="0" err="1"/>
              <a:t>mulai</a:t>
            </a:r>
            <a:r>
              <a:rPr lang="en-US" sz="1600" dirty="0"/>
              <a:t> </a:t>
            </a:r>
            <a:r>
              <a:rPr lang="en-US" sz="1600" dirty="0" err="1"/>
              <a:t>dari</a:t>
            </a:r>
            <a:r>
              <a:rPr lang="en-US" sz="1600" dirty="0"/>
              <a:t> </a:t>
            </a:r>
            <a:r>
              <a:rPr lang="en-US" sz="1600" dirty="0" err="1"/>
              <a:t>minggu</a:t>
            </a:r>
            <a:r>
              <a:rPr lang="en-US" sz="1600" dirty="0"/>
              <a:t> </a:t>
            </a:r>
            <a:r>
              <a:rPr lang="en-US" sz="1600" dirty="0" err="1"/>
              <a:t>pertama</a:t>
            </a:r>
            <a:r>
              <a:rPr lang="en-US" sz="1600" dirty="0"/>
              <a:t> </a:t>
            </a:r>
            <a:r>
              <a:rPr lang="en-US" sz="1600" dirty="0" err="1"/>
              <a:t>sampai</a:t>
            </a:r>
            <a:r>
              <a:rPr lang="en-US" sz="1600" dirty="0"/>
              <a:t> </a:t>
            </a:r>
            <a:r>
              <a:rPr lang="en-US" sz="1600" dirty="0" err="1"/>
              <a:t>ketujuh</a:t>
            </a:r>
            <a:endParaRPr lang="en-US" sz="1600" dirty="0"/>
          </a:p>
          <a:p>
            <a:pPr marL="624078" indent="-514350">
              <a:buFont typeface="+mj-lt"/>
              <a:buAutoNum type="alphaLcPeriod"/>
            </a:pPr>
            <a:r>
              <a:rPr lang="id-ID" sz="1600" dirty="0"/>
              <a:t>Fungsi </a:t>
            </a:r>
            <a:r>
              <a:rPr lang="en-US" sz="1600" dirty="0" err="1"/>
              <a:t>untuk</a:t>
            </a:r>
            <a:r>
              <a:rPr lang="en-US" sz="1600" dirty="0"/>
              <a:t> </a:t>
            </a:r>
            <a:r>
              <a:rPr lang="en-US" sz="1600" dirty="0" err="1"/>
              <a:t>mencari</a:t>
            </a:r>
            <a:r>
              <a:rPr lang="en-US" sz="1600" dirty="0"/>
              <a:t> pada </a:t>
            </a:r>
            <a:r>
              <a:rPr lang="en-US" sz="1600" dirty="0" err="1"/>
              <a:t>hari</a:t>
            </a:r>
            <a:r>
              <a:rPr lang="en-US" sz="1600" dirty="0"/>
              <a:t> </a:t>
            </a:r>
            <a:r>
              <a:rPr lang="en-US" sz="1600" dirty="0" err="1"/>
              <a:t>keberapakah</a:t>
            </a:r>
            <a:r>
              <a:rPr lang="en-US" sz="1600" dirty="0"/>
              <a:t> </a:t>
            </a:r>
            <a:r>
              <a:rPr lang="en-US" sz="1600" dirty="0" err="1"/>
              <a:t>terdapat</a:t>
            </a:r>
            <a:r>
              <a:rPr lang="en-US" sz="1600" dirty="0"/>
              <a:t> </a:t>
            </a:r>
            <a:r>
              <a:rPr lang="en-US" sz="1600" dirty="0" err="1"/>
              <a:t>nilai</a:t>
            </a:r>
            <a:r>
              <a:rPr lang="en-US" sz="1600" dirty="0"/>
              <a:t> </a:t>
            </a:r>
            <a:r>
              <a:rPr lang="en-US" sz="1600" dirty="0" err="1"/>
              <a:t>tertinggi</a:t>
            </a:r>
            <a:r>
              <a:rPr lang="en-US" sz="1600" dirty="0"/>
              <a:t> </a:t>
            </a:r>
            <a:r>
              <a:rPr lang="en-US" sz="1600" dirty="0" err="1"/>
              <a:t>dibanding</a:t>
            </a:r>
            <a:r>
              <a:rPr lang="en-US" sz="1600" dirty="0"/>
              <a:t> </a:t>
            </a:r>
            <a:r>
              <a:rPr lang="en-US" sz="1600" dirty="0" err="1"/>
              <a:t>hari</a:t>
            </a:r>
            <a:r>
              <a:rPr lang="en-US" sz="1600" dirty="0"/>
              <a:t> lain </a:t>
            </a:r>
            <a:r>
              <a:rPr lang="en-US" sz="1600" dirty="0" err="1"/>
              <a:t>dari</a:t>
            </a:r>
            <a:r>
              <a:rPr lang="en-US" sz="1600" dirty="0"/>
              <a:t> </a:t>
            </a:r>
            <a:r>
              <a:rPr lang="en-US" sz="1600" dirty="0" err="1"/>
              <a:t>keseluruhan</a:t>
            </a:r>
            <a:r>
              <a:rPr lang="en-US" sz="1600" dirty="0"/>
              <a:t> </a:t>
            </a:r>
            <a:r>
              <a:rPr lang="en-US" sz="1600" dirty="0" err="1"/>
              <a:t>mahasiswa</a:t>
            </a:r>
            <a:endParaRPr lang="id-ID" sz="1600" dirty="0"/>
          </a:p>
          <a:p>
            <a:pPr marL="624078" indent="-514350">
              <a:buFont typeface="+mj-lt"/>
              <a:buAutoNum type="alphaLcPeriod"/>
            </a:pPr>
            <a:r>
              <a:rPr lang="id-ID" sz="1600" dirty="0"/>
              <a:t>Fungsi </a:t>
            </a:r>
            <a:r>
              <a:rPr lang="en-US" sz="1600" dirty="0" err="1"/>
              <a:t>untuk</a:t>
            </a:r>
            <a:r>
              <a:rPr lang="en-US" sz="1600" dirty="0"/>
              <a:t> </a:t>
            </a:r>
            <a:r>
              <a:rPr lang="en-US" sz="1600" dirty="0" err="1"/>
              <a:t>menampilkan</a:t>
            </a:r>
            <a:r>
              <a:rPr lang="en-US" sz="1600" dirty="0"/>
              <a:t> </a:t>
            </a:r>
            <a:r>
              <a:rPr lang="en-US" sz="1600" dirty="0" err="1"/>
              <a:t>mahasiswa</a:t>
            </a:r>
            <a:r>
              <a:rPr lang="en-US" sz="1600" dirty="0"/>
              <a:t> yang </a:t>
            </a:r>
            <a:r>
              <a:rPr lang="en-US" sz="1600" dirty="0" err="1"/>
              <a:t>memiliki</a:t>
            </a:r>
            <a:r>
              <a:rPr lang="en-US" sz="1600" dirty="0"/>
              <a:t> </a:t>
            </a:r>
            <a:r>
              <a:rPr lang="en-US" sz="1600" dirty="0" err="1"/>
              <a:t>nilai</a:t>
            </a:r>
            <a:r>
              <a:rPr lang="en-US" sz="1600" dirty="0"/>
              <a:t> </a:t>
            </a:r>
            <a:r>
              <a:rPr lang="en-US" sz="1600" dirty="0" err="1"/>
              <a:t>tertinggi</a:t>
            </a:r>
            <a:r>
              <a:rPr lang="en-US" sz="1600" dirty="0"/>
              <a:t> (</a:t>
            </a:r>
            <a:r>
              <a:rPr lang="en-US" sz="1600" dirty="0" err="1"/>
              <a:t>tampilkan</a:t>
            </a:r>
            <a:r>
              <a:rPr lang="en-US" sz="1600" dirty="0"/>
              <a:t> pula </a:t>
            </a:r>
            <a:r>
              <a:rPr lang="en-US" sz="1600" dirty="0" err="1"/>
              <a:t>keterangan</a:t>
            </a:r>
            <a:r>
              <a:rPr lang="en-US" sz="1600" dirty="0"/>
              <a:t> </a:t>
            </a:r>
            <a:r>
              <a:rPr lang="en-US" sz="1600" dirty="0" err="1"/>
              <a:t>nilai</a:t>
            </a:r>
            <a:r>
              <a:rPr lang="en-US" sz="1600" dirty="0"/>
              <a:t> </a:t>
            </a:r>
            <a:r>
              <a:rPr lang="en-US" sz="1600" dirty="0" err="1"/>
              <a:t>dari</a:t>
            </a:r>
            <a:r>
              <a:rPr lang="en-US" sz="1600" dirty="0"/>
              <a:t> </a:t>
            </a:r>
            <a:r>
              <a:rPr lang="en-US" sz="1600" dirty="0" err="1"/>
              <a:t>minggu</a:t>
            </a:r>
            <a:r>
              <a:rPr lang="en-US" sz="1600" dirty="0"/>
              <a:t> </a:t>
            </a:r>
            <a:r>
              <a:rPr lang="en-US" sz="1600" dirty="0" err="1"/>
              <a:t>ke</a:t>
            </a:r>
            <a:r>
              <a:rPr lang="en-US" sz="1600" dirty="0"/>
              <a:t>-)</a:t>
            </a:r>
            <a:endParaRPr lang="id-ID" sz="1600" dirty="0"/>
          </a:p>
        </p:txBody>
      </p:sp>
      <p:graphicFrame>
        <p:nvGraphicFramePr>
          <p:cNvPr id="4" name="Table 3"/>
          <p:cNvGraphicFramePr>
            <a:graphicFrameLocks noGrp="1"/>
          </p:cNvGraphicFramePr>
          <p:nvPr>
            <p:extLst>
              <p:ext uri="{D42A27DB-BD31-4B8C-83A1-F6EECF244321}">
                <p14:modId xmlns:p14="http://schemas.microsoft.com/office/powerpoint/2010/main" val="509384810"/>
              </p:ext>
            </p:extLst>
          </p:nvPr>
        </p:nvGraphicFramePr>
        <p:xfrm>
          <a:off x="2032000" y="2274430"/>
          <a:ext cx="8128000" cy="243332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gridCol w="1016000">
                  <a:extLst>
                    <a:ext uri="{9D8B030D-6E8A-4147-A177-3AD203B41FA5}">
                      <a16:colId xmlns:a16="http://schemas.microsoft.com/office/drawing/2014/main" val="20006"/>
                    </a:ext>
                  </a:extLst>
                </a:gridCol>
                <a:gridCol w="1016000">
                  <a:extLst>
                    <a:ext uri="{9D8B030D-6E8A-4147-A177-3AD203B41FA5}">
                      <a16:colId xmlns:a16="http://schemas.microsoft.com/office/drawing/2014/main" val="20007"/>
                    </a:ext>
                  </a:extLst>
                </a:gridCol>
              </a:tblGrid>
              <a:tr h="370840">
                <a:tc>
                  <a:txBody>
                    <a:bodyPr/>
                    <a:lstStyle/>
                    <a:p>
                      <a:endParaRPr lang="en-US" sz="1600" dirty="0"/>
                    </a:p>
                  </a:txBody>
                  <a:tcPr/>
                </a:tc>
                <a:tc>
                  <a:txBody>
                    <a:bodyPr/>
                    <a:lstStyle/>
                    <a:p>
                      <a:pPr algn="ctr"/>
                      <a:r>
                        <a:rPr lang="en-US" sz="1600" b="1" dirty="0" err="1"/>
                        <a:t>Minggu</a:t>
                      </a:r>
                      <a:r>
                        <a:rPr lang="en-US" sz="1600" b="1" dirty="0"/>
                        <a:t> </a:t>
                      </a:r>
                      <a:r>
                        <a:rPr lang="en-US" sz="1600" b="1" dirty="0" err="1"/>
                        <a:t>ke</a:t>
                      </a:r>
                      <a:r>
                        <a:rPr lang="en-US" sz="1600" b="1" dirty="0"/>
                        <a:t> 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err="1"/>
                        <a:t>Minggu</a:t>
                      </a:r>
                      <a:r>
                        <a:rPr lang="en-US" sz="1600" b="1" dirty="0"/>
                        <a:t> </a:t>
                      </a:r>
                      <a:r>
                        <a:rPr lang="en-US" sz="1600" b="1" dirty="0" err="1"/>
                        <a:t>ke</a:t>
                      </a:r>
                      <a:r>
                        <a:rPr lang="en-US" sz="1600" b="1" dirty="0"/>
                        <a:t> 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err="1"/>
                        <a:t>Minggu</a:t>
                      </a:r>
                      <a:r>
                        <a:rPr lang="en-US" sz="1600" b="1" dirty="0"/>
                        <a:t> </a:t>
                      </a:r>
                      <a:r>
                        <a:rPr lang="en-US" sz="1600" b="1" dirty="0" err="1"/>
                        <a:t>ke</a:t>
                      </a:r>
                      <a:r>
                        <a:rPr lang="en-US" sz="1600" b="1" dirty="0"/>
                        <a:t> 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err="1"/>
                        <a:t>Minggu</a:t>
                      </a:r>
                      <a:r>
                        <a:rPr lang="en-US" sz="1600" b="1" dirty="0"/>
                        <a:t> </a:t>
                      </a:r>
                      <a:r>
                        <a:rPr lang="en-US" sz="1600" b="1" dirty="0" err="1"/>
                        <a:t>ke</a:t>
                      </a:r>
                      <a:r>
                        <a:rPr lang="en-US" sz="1600" b="1" dirty="0"/>
                        <a:t> 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err="1"/>
                        <a:t>Minggu</a:t>
                      </a:r>
                      <a:r>
                        <a:rPr lang="en-US" sz="1600" b="1" dirty="0"/>
                        <a:t> </a:t>
                      </a:r>
                      <a:r>
                        <a:rPr lang="en-US" sz="1600" b="1" dirty="0" err="1"/>
                        <a:t>ke</a:t>
                      </a:r>
                      <a:r>
                        <a:rPr lang="en-US" sz="1600" b="1" dirty="0"/>
                        <a:t> 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err="1"/>
                        <a:t>Minggu</a:t>
                      </a:r>
                      <a:r>
                        <a:rPr lang="en-US" sz="1600" b="1" dirty="0"/>
                        <a:t> </a:t>
                      </a:r>
                      <a:r>
                        <a:rPr lang="en-US" sz="1600" b="1" dirty="0" err="1"/>
                        <a:t>ke</a:t>
                      </a:r>
                      <a:r>
                        <a:rPr lang="en-US" sz="1600" b="1" dirty="0"/>
                        <a:t> 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err="1"/>
                        <a:t>Minggu</a:t>
                      </a:r>
                      <a:r>
                        <a:rPr lang="en-US" sz="1600" b="1" dirty="0"/>
                        <a:t> </a:t>
                      </a:r>
                      <a:r>
                        <a:rPr lang="en-US" sz="1600" b="1" dirty="0" err="1"/>
                        <a:t>ke</a:t>
                      </a:r>
                      <a:r>
                        <a:rPr lang="en-US" sz="1600" b="1" dirty="0"/>
                        <a:t> 7</a:t>
                      </a:r>
                    </a:p>
                  </a:txBody>
                  <a:tcPr/>
                </a:tc>
                <a:extLst>
                  <a:ext uri="{0D108BD9-81ED-4DB2-BD59-A6C34878D82A}">
                    <a16:rowId xmlns:a16="http://schemas.microsoft.com/office/drawing/2014/main" val="10000"/>
                  </a:ext>
                </a:extLst>
              </a:tr>
              <a:tr h="370840">
                <a:tc>
                  <a:txBody>
                    <a:bodyPr/>
                    <a:lstStyle/>
                    <a:p>
                      <a:pPr algn="ctr"/>
                      <a:r>
                        <a:rPr lang="en-US" sz="1600" b="1" dirty="0"/>
                        <a:t>Sari</a:t>
                      </a:r>
                    </a:p>
                  </a:txBody>
                  <a:tcPr/>
                </a:tc>
                <a:tc>
                  <a:txBody>
                    <a:bodyPr/>
                    <a:lstStyle/>
                    <a:p>
                      <a:pPr algn="ctr"/>
                      <a:r>
                        <a:rPr lang="en-US" sz="1600" dirty="0"/>
                        <a:t>20</a:t>
                      </a:r>
                    </a:p>
                  </a:txBody>
                  <a:tcPr/>
                </a:tc>
                <a:tc>
                  <a:txBody>
                    <a:bodyPr/>
                    <a:lstStyle/>
                    <a:p>
                      <a:pPr algn="ctr"/>
                      <a:r>
                        <a:rPr lang="en-US" sz="1600" dirty="0"/>
                        <a:t>19</a:t>
                      </a:r>
                    </a:p>
                  </a:txBody>
                  <a:tcPr/>
                </a:tc>
                <a:tc>
                  <a:txBody>
                    <a:bodyPr/>
                    <a:lstStyle/>
                    <a:p>
                      <a:pPr algn="ctr"/>
                      <a:r>
                        <a:rPr lang="en-US" sz="1600" dirty="0"/>
                        <a:t>25</a:t>
                      </a:r>
                    </a:p>
                  </a:txBody>
                  <a:tcPr/>
                </a:tc>
                <a:tc>
                  <a:txBody>
                    <a:bodyPr/>
                    <a:lstStyle/>
                    <a:p>
                      <a:pPr algn="ctr"/>
                      <a:r>
                        <a:rPr lang="en-US" sz="1600" dirty="0"/>
                        <a:t>20</a:t>
                      </a:r>
                    </a:p>
                  </a:txBody>
                  <a:tcPr/>
                </a:tc>
                <a:tc>
                  <a:txBody>
                    <a:bodyPr/>
                    <a:lstStyle/>
                    <a:p>
                      <a:pPr algn="ctr"/>
                      <a:r>
                        <a:rPr lang="en-US" sz="1600" dirty="0"/>
                        <a:t>10</a:t>
                      </a:r>
                    </a:p>
                  </a:txBody>
                  <a:tcPr/>
                </a:tc>
                <a:tc>
                  <a:txBody>
                    <a:bodyPr/>
                    <a:lstStyle/>
                    <a:p>
                      <a:pPr algn="ctr"/>
                      <a:r>
                        <a:rPr lang="en-US" sz="1600" dirty="0"/>
                        <a:t>0</a:t>
                      </a:r>
                    </a:p>
                  </a:txBody>
                  <a:tcPr/>
                </a:tc>
                <a:tc>
                  <a:txBody>
                    <a:bodyPr/>
                    <a:lstStyle/>
                    <a:p>
                      <a:pPr algn="ctr"/>
                      <a:r>
                        <a:rPr lang="en-US" sz="1600" dirty="0"/>
                        <a:t>10</a:t>
                      </a:r>
                    </a:p>
                  </a:txBody>
                  <a:tcPr/>
                </a:tc>
                <a:extLst>
                  <a:ext uri="{0D108BD9-81ED-4DB2-BD59-A6C34878D82A}">
                    <a16:rowId xmlns:a16="http://schemas.microsoft.com/office/drawing/2014/main" val="10001"/>
                  </a:ext>
                </a:extLst>
              </a:tr>
              <a:tr h="370840">
                <a:tc>
                  <a:txBody>
                    <a:bodyPr/>
                    <a:lstStyle/>
                    <a:p>
                      <a:pPr algn="ctr"/>
                      <a:r>
                        <a:rPr lang="en-US" sz="1600" b="1" dirty="0"/>
                        <a:t>Rina</a:t>
                      </a:r>
                    </a:p>
                  </a:txBody>
                  <a:tcPr/>
                </a:tc>
                <a:tc>
                  <a:txBody>
                    <a:bodyPr/>
                    <a:lstStyle/>
                    <a:p>
                      <a:pPr algn="ctr"/>
                      <a:r>
                        <a:rPr lang="en-US" sz="1600" dirty="0"/>
                        <a:t>30</a:t>
                      </a:r>
                    </a:p>
                  </a:txBody>
                  <a:tcPr/>
                </a:tc>
                <a:tc>
                  <a:txBody>
                    <a:bodyPr/>
                    <a:lstStyle/>
                    <a:p>
                      <a:pPr algn="ctr"/>
                      <a:r>
                        <a:rPr lang="en-US" sz="1600" dirty="0"/>
                        <a:t>30</a:t>
                      </a:r>
                    </a:p>
                  </a:txBody>
                  <a:tcPr/>
                </a:tc>
                <a:tc>
                  <a:txBody>
                    <a:bodyPr/>
                    <a:lstStyle/>
                    <a:p>
                      <a:pPr algn="ctr"/>
                      <a:r>
                        <a:rPr lang="en-US" sz="1600" dirty="0"/>
                        <a:t>40</a:t>
                      </a:r>
                    </a:p>
                  </a:txBody>
                  <a:tcPr/>
                </a:tc>
                <a:tc>
                  <a:txBody>
                    <a:bodyPr/>
                    <a:lstStyle/>
                    <a:p>
                      <a:pPr algn="ctr"/>
                      <a:r>
                        <a:rPr lang="en-US" sz="1600" dirty="0"/>
                        <a:t>10</a:t>
                      </a:r>
                    </a:p>
                  </a:txBody>
                  <a:tcPr/>
                </a:tc>
                <a:tc>
                  <a:txBody>
                    <a:bodyPr/>
                    <a:lstStyle/>
                    <a:p>
                      <a:pPr algn="ctr"/>
                      <a:r>
                        <a:rPr lang="en-US" sz="1600" dirty="0"/>
                        <a:t>15</a:t>
                      </a:r>
                    </a:p>
                  </a:txBody>
                  <a:tcPr/>
                </a:tc>
                <a:tc>
                  <a:txBody>
                    <a:bodyPr/>
                    <a:lstStyle/>
                    <a:p>
                      <a:pPr algn="ctr"/>
                      <a:r>
                        <a:rPr lang="en-US" sz="1600" dirty="0"/>
                        <a:t>20</a:t>
                      </a:r>
                    </a:p>
                  </a:txBody>
                  <a:tcPr/>
                </a:tc>
                <a:tc>
                  <a:txBody>
                    <a:bodyPr/>
                    <a:lstStyle/>
                    <a:p>
                      <a:pPr algn="ctr"/>
                      <a:r>
                        <a:rPr lang="en-US" sz="1600" dirty="0"/>
                        <a:t>25</a:t>
                      </a:r>
                    </a:p>
                  </a:txBody>
                  <a:tcPr/>
                </a:tc>
                <a:extLst>
                  <a:ext uri="{0D108BD9-81ED-4DB2-BD59-A6C34878D82A}">
                    <a16:rowId xmlns:a16="http://schemas.microsoft.com/office/drawing/2014/main" val="10002"/>
                  </a:ext>
                </a:extLst>
              </a:tr>
              <a:tr h="370840">
                <a:tc>
                  <a:txBody>
                    <a:bodyPr/>
                    <a:lstStyle/>
                    <a:p>
                      <a:pPr algn="ctr"/>
                      <a:r>
                        <a:rPr lang="en-US" sz="1600" b="1" dirty="0" err="1"/>
                        <a:t>Yani</a:t>
                      </a:r>
                      <a:endParaRPr lang="en-US" sz="1600" b="1" dirty="0"/>
                    </a:p>
                  </a:txBody>
                  <a:tcPr/>
                </a:tc>
                <a:tc>
                  <a:txBody>
                    <a:bodyPr/>
                    <a:lstStyle/>
                    <a:p>
                      <a:pPr algn="ctr"/>
                      <a:r>
                        <a:rPr lang="en-US" sz="1600" dirty="0"/>
                        <a:t>5</a:t>
                      </a:r>
                    </a:p>
                  </a:txBody>
                  <a:tcPr/>
                </a:tc>
                <a:tc>
                  <a:txBody>
                    <a:bodyPr/>
                    <a:lstStyle/>
                    <a:p>
                      <a:pPr algn="ctr"/>
                      <a:r>
                        <a:rPr lang="en-US" sz="1600" dirty="0"/>
                        <a:t>0</a:t>
                      </a:r>
                    </a:p>
                  </a:txBody>
                  <a:tcPr/>
                </a:tc>
                <a:tc>
                  <a:txBody>
                    <a:bodyPr/>
                    <a:lstStyle/>
                    <a:p>
                      <a:pPr algn="ctr"/>
                      <a:r>
                        <a:rPr lang="en-US" sz="1600" dirty="0"/>
                        <a:t>20</a:t>
                      </a:r>
                    </a:p>
                  </a:txBody>
                  <a:tcPr/>
                </a:tc>
                <a:tc>
                  <a:txBody>
                    <a:bodyPr/>
                    <a:lstStyle/>
                    <a:p>
                      <a:pPr algn="ctr"/>
                      <a:r>
                        <a:rPr lang="en-US" sz="1600" dirty="0"/>
                        <a:t>25</a:t>
                      </a:r>
                    </a:p>
                  </a:txBody>
                  <a:tcPr/>
                </a:tc>
                <a:tc>
                  <a:txBody>
                    <a:bodyPr/>
                    <a:lstStyle/>
                    <a:p>
                      <a:pPr algn="ctr"/>
                      <a:r>
                        <a:rPr lang="en-US" sz="1600" dirty="0"/>
                        <a:t>10</a:t>
                      </a:r>
                    </a:p>
                  </a:txBody>
                  <a:tcPr/>
                </a:tc>
                <a:tc>
                  <a:txBody>
                    <a:bodyPr/>
                    <a:lstStyle/>
                    <a:p>
                      <a:pPr algn="ctr"/>
                      <a:r>
                        <a:rPr lang="en-US" sz="1600" dirty="0"/>
                        <a:t>5</a:t>
                      </a:r>
                    </a:p>
                  </a:txBody>
                  <a:tcPr/>
                </a:tc>
                <a:tc>
                  <a:txBody>
                    <a:bodyPr/>
                    <a:lstStyle/>
                    <a:p>
                      <a:pPr algn="ctr"/>
                      <a:r>
                        <a:rPr lang="en-US" sz="1600" dirty="0"/>
                        <a:t>45</a:t>
                      </a:r>
                    </a:p>
                  </a:txBody>
                  <a:tcPr/>
                </a:tc>
                <a:extLst>
                  <a:ext uri="{0D108BD9-81ED-4DB2-BD59-A6C34878D82A}">
                    <a16:rowId xmlns:a16="http://schemas.microsoft.com/office/drawing/2014/main" val="10003"/>
                  </a:ext>
                </a:extLst>
              </a:tr>
              <a:tr h="370840">
                <a:tc>
                  <a:txBody>
                    <a:bodyPr/>
                    <a:lstStyle/>
                    <a:p>
                      <a:pPr algn="ctr"/>
                      <a:r>
                        <a:rPr lang="en-US" sz="1600" b="1" dirty="0" err="1"/>
                        <a:t>Dwi</a:t>
                      </a:r>
                      <a:endParaRPr lang="en-US" sz="1600" b="1" dirty="0"/>
                    </a:p>
                  </a:txBody>
                  <a:tcPr/>
                </a:tc>
                <a:tc>
                  <a:txBody>
                    <a:bodyPr/>
                    <a:lstStyle/>
                    <a:p>
                      <a:pPr algn="ctr"/>
                      <a:r>
                        <a:rPr lang="en-US" sz="1600" dirty="0"/>
                        <a:t>50</a:t>
                      </a:r>
                    </a:p>
                  </a:txBody>
                  <a:tcPr/>
                </a:tc>
                <a:tc>
                  <a:txBody>
                    <a:bodyPr/>
                    <a:lstStyle/>
                    <a:p>
                      <a:pPr algn="ctr"/>
                      <a:r>
                        <a:rPr lang="en-US" sz="1600" dirty="0"/>
                        <a:t>0</a:t>
                      </a:r>
                    </a:p>
                  </a:txBody>
                  <a:tcPr/>
                </a:tc>
                <a:tc>
                  <a:txBody>
                    <a:bodyPr/>
                    <a:lstStyle/>
                    <a:p>
                      <a:pPr algn="ctr"/>
                      <a:r>
                        <a:rPr lang="en-US" sz="1600" dirty="0"/>
                        <a:t>7</a:t>
                      </a:r>
                    </a:p>
                  </a:txBody>
                  <a:tcPr/>
                </a:tc>
                <a:tc>
                  <a:txBody>
                    <a:bodyPr/>
                    <a:lstStyle/>
                    <a:p>
                      <a:pPr algn="ctr"/>
                      <a:r>
                        <a:rPr lang="en-US" sz="1600" dirty="0"/>
                        <a:t>8</a:t>
                      </a:r>
                    </a:p>
                  </a:txBody>
                  <a:tcPr/>
                </a:tc>
                <a:tc>
                  <a:txBody>
                    <a:bodyPr/>
                    <a:lstStyle/>
                    <a:p>
                      <a:pPr algn="ctr"/>
                      <a:r>
                        <a:rPr lang="en-US" sz="1600" dirty="0"/>
                        <a:t>0</a:t>
                      </a:r>
                    </a:p>
                  </a:txBody>
                  <a:tcPr/>
                </a:tc>
                <a:tc>
                  <a:txBody>
                    <a:bodyPr/>
                    <a:lstStyle/>
                    <a:p>
                      <a:pPr algn="ctr"/>
                      <a:r>
                        <a:rPr lang="en-US" sz="1600" dirty="0"/>
                        <a:t>30</a:t>
                      </a:r>
                    </a:p>
                  </a:txBody>
                  <a:tcPr/>
                </a:tc>
                <a:tc>
                  <a:txBody>
                    <a:bodyPr/>
                    <a:lstStyle/>
                    <a:p>
                      <a:pPr algn="ctr"/>
                      <a:r>
                        <a:rPr lang="en-US" sz="1600" dirty="0"/>
                        <a:t>60</a:t>
                      </a:r>
                    </a:p>
                  </a:txBody>
                  <a:tcPr/>
                </a:tc>
                <a:extLst>
                  <a:ext uri="{0D108BD9-81ED-4DB2-BD59-A6C34878D82A}">
                    <a16:rowId xmlns:a16="http://schemas.microsoft.com/office/drawing/2014/main" val="10004"/>
                  </a:ext>
                </a:extLst>
              </a:tr>
              <a:tr h="370840">
                <a:tc>
                  <a:txBody>
                    <a:bodyPr/>
                    <a:lstStyle/>
                    <a:p>
                      <a:pPr algn="ctr"/>
                      <a:r>
                        <a:rPr lang="en-US" sz="1600" b="1" dirty="0" err="1"/>
                        <a:t>Lusi</a:t>
                      </a:r>
                      <a:endParaRPr lang="en-US" sz="1600" b="1" dirty="0"/>
                    </a:p>
                  </a:txBody>
                  <a:tcPr/>
                </a:tc>
                <a:tc>
                  <a:txBody>
                    <a:bodyPr/>
                    <a:lstStyle/>
                    <a:p>
                      <a:pPr algn="ctr"/>
                      <a:r>
                        <a:rPr lang="en-US" sz="1600" dirty="0"/>
                        <a:t>15</a:t>
                      </a:r>
                    </a:p>
                  </a:txBody>
                  <a:tcPr/>
                </a:tc>
                <a:tc>
                  <a:txBody>
                    <a:bodyPr/>
                    <a:lstStyle/>
                    <a:p>
                      <a:pPr algn="ctr"/>
                      <a:r>
                        <a:rPr lang="en-US" sz="1600" dirty="0"/>
                        <a:t>10</a:t>
                      </a:r>
                    </a:p>
                  </a:txBody>
                  <a:tcPr/>
                </a:tc>
                <a:tc>
                  <a:txBody>
                    <a:bodyPr/>
                    <a:lstStyle/>
                    <a:p>
                      <a:pPr algn="ctr"/>
                      <a:r>
                        <a:rPr lang="en-US" sz="1600" dirty="0"/>
                        <a:t>16</a:t>
                      </a:r>
                    </a:p>
                  </a:txBody>
                  <a:tcPr/>
                </a:tc>
                <a:tc>
                  <a:txBody>
                    <a:bodyPr/>
                    <a:lstStyle/>
                    <a:p>
                      <a:pPr algn="ctr"/>
                      <a:r>
                        <a:rPr lang="en-US" sz="1600" dirty="0"/>
                        <a:t>15</a:t>
                      </a:r>
                    </a:p>
                  </a:txBody>
                  <a:tcPr/>
                </a:tc>
                <a:tc>
                  <a:txBody>
                    <a:bodyPr/>
                    <a:lstStyle/>
                    <a:p>
                      <a:pPr algn="ctr"/>
                      <a:r>
                        <a:rPr lang="en-US" sz="1600" dirty="0"/>
                        <a:t>10</a:t>
                      </a:r>
                    </a:p>
                  </a:txBody>
                  <a:tcPr/>
                </a:tc>
                <a:tc>
                  <a:txBody>
                    <a:bodyPr/>
                    <a:lstStyle/>
                    <a:p>
                      <a:pPr algn="ctr"/>
                      <a:r>
                        <a:rPr lang="en-US" sz="1600" dirty="0"/>
                        <a:t>10</a:t>
                      </a:r>
                    </a:p>
                  </a:txBody>
                  <a:tcPr/>
                </a:tc>
                <a:tc>
                  <a:txBody>
                    <a:bodyPr/>
                    <a:lstStyle/>
                    <a:p>
                      <a:pPr algn="ctr"/>
                      <a:r>
                        <a:rPr lang="en-US" sz="1600" dirty="0"/>
                        <a:t>5</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32988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097" y="725190"/>
            <a:ext cx="10972800" cy="1066800"/>
          </a:xfrm>
        </p:spPr>
        <p:txBody>
          <a:bodyPr/>
          <a:lstStyle/>
          <a:p>
            <a:r>
              <a:rPr lang="id-ID" b="1" dirty="0"/>
              <a:t>DEFINISI FUNGSI</a:t>
            </a:r>
          </a:p>
        </p:txBody>
      </p:sp>
      <p:sp>
        <p:nvSpPr>
          <p:cNvPr id="3" name="Content Placeholder 2"/>
          <p:cNvSpPr>
            <a:spLocks noGrp="1"/>
          </p:cNvSpPr>
          <p:nvPr>
            <p:ph idx="1"/>
          </p:nvPr>
        </p:nvSpPr>
        <p:spPr>
          <a:xfrm>
            <a:off x="838200" y="1825625"/>
            <a:ext cx="5533571" cy="4351338"/>
          </a:xfrm>
        </p:spPr>
        <p:txBody>
          <a:bodyPr/>
          <a:lstStyle/>
          <a:p>
            <a:r>
              <a:rPr lang="id-ID" dirty="0"/>
              <a:t>Fungsi (</a:t>
            </a:r>
            <a:r>
              <a:rPr lang="id-ID" dirty="0" err="1"/>
              <a:t>function</a:t>
            </a:r>
            <a:r>
              <a:rPr lang="id-ID" dirty="0"/>
              <a:t>) adalah sejumlah </a:t>
            </a:r>
            <a:r>
              <a:rPr lang="id-ID" dirty="0" err="1"/>
              <a:t>intruksi</a:t>
            </a:r>
            <a:r>
              <a:rPr lang="id-ID" dirty="0"/>
              <a:t> yang dikelompokkan menjadi satu, berdiri sendiri, yang berfungsi untuk menyelesaikan suatu pekerjaan tertentu.</a:t>
            </a:r>
          </a:p>
          <a:p>
            <a:r>
              <a:rPr lang="id-ID" dirty="0"/>
              <a:t>Jika menggunakan fungsi maka program dapat disusun secara lebih terstruktur (lebih modular) dan lebih efektif.</a:t>
            </a:r>
          </a:p>
          <a:p>
            <a:pPr marL="109728" indent="0">
              <a:buNone/>
            </a:pPr>
            <a:endParaRPr lang="id-ID" dirty="0"/>
          </a:p>
        </p:txBody>
      </p:sp>
      <p:pic>
        <p:nvPicPr>
          <p:cNvPr id="2050" name="Picture 2" descr="Functional programming works with 'immutable state'">
            <a:extLst>
              <a:ext uri="{FF2B5EF4-FFF2-40B4-BE49-F238E27FC236}">
                <a16:creationId xmlns:a16="http://schemas.microsoft.com/office/drawing/2014/main" id="{466CC947-6CA8-D611-885A-7CF2395852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7003" y="1791990"/>
            <a:ext cx="4356797" cy="3744685"/>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934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DEFINISI FUNGSI</a:t>
            </a:r>
            <a:endParaRPr lang="id-ID" dirty="0"/>
          </a:p>
        </p:txBody>
      </p:sp>
      <p:sp>
        <p:nvSpPr>
          <p:cNvPr id="3" name="Content Placeholder 2"/>
          <p:cNvSpPr>
            <a:spLocks noGrp="1"/>
          </p:cNvSpPr>
          <p:nvPr>
            <p:ph idx="1"/>
          </p:nvPr>
        </p:nvSpPr>
        <p:spPr/>
        <p:txBody>
          <a:bodyPr>
            <a:normAutofit/>
          </a:bodyPr>
          <a:lstStyle/>
          <a:p>
            <a:r>
              <a:rPr lang="id-ID" b="1" dirty="0"/>
              <a:t>Modular</a:t>
            </a:r>
            <a:r>
              <a:rPr lang="id-ID" dirty="0"/>
              <a:t>: sekelompok statement yang berfungsi untuk menjalankan tugas tertentu, dikelompokkan sendiri dan dipisah, dengan diberikan nama tertentu, sehingga jika diperlukan dalam suatu program untuk menjalankan tugas tersebut, maka dapat memanggil nama statement tersebut.</a:t>
            </a:r>
          </a:p>
          <a:p>
            <a:endParaRPr lang="id-ID" dirty="0"/>
          </a:p>
          <a:p>
            <a:r>
              <a:rPr lang="id-ID" b="1" dirty="0"/>
              <a:t>Efektif</a:t>
            </a:r>
            <a:r>
              <a:rPr lang="id-ID" dirty="0"/>
              <a:t>: Jika tugas tersebut dilakukan dalam program berulang-ulang, maka tidak perlu dituliskan berulang-ulang, tapi yang dilakukan hanya cukup memanggil fungsi tersebut.</a:t>
            </a:r>
          </a:p>
        </p:txBody>
      </p:sp>
    </p:spTree>
    <p:extLst>
      <p:ext uri="{BB962C8B-B14F-4D97-AF65-F5344CB8AC3E}">
        <p14:creationId xmlns:p14="http://schemas.microsoft.com/office/powerpoint/2010/main" val="4057235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DEKLARASI FUNGSI</a:t>
            </a:r>
          </a:p>
        </p:txBody>
      </p:sp>
      <p:sp>
        <p:nvSpPr>
          <p:cNvPr id="3" name="Content Placeholder 2"/>
          <p:cNvSpPr>
            <a:spLocks noGrp="1"/>
          </p:cNvSpPr>
          <p:nvPr>
            <p:ph idx="1"/>
          </p:nvPr>
        </p:nvSpPr>
        <p:spPr>
          <a:xfrm>
            <a:off x="623392" y="4149080"/>
            <a:ext cx="10972800" cy="2232248"/>
          </a:xfrm>
        </p:spPr>
        <p:txBody>
          <a:bodyPr>
            <a:normAutofit fontScale="92500" lnSpcReduction="20000"/>
          </a:bodyPr>
          <a:lstStyle/>
          <a:p>
            <a:pPr marL="109728" indent="0">
              <a:buNone/>
            </a:pPr>
            <a:r>
              <a:rPr lang="id-ID" dirty="0"/>
              <a:t>Keterangan:</a:t>
            </a:r>
          </a:p>
          <a:p>
            <a:r>
              <a:rPr lang="id-ID" b="1" dirty="0"/>
              <a:t>Static</a:t>
            </a:r>
            <a:r>
              <a:rPr lang="id-ID" dirty="0"/>
              <a:t> : Jenis fungsi yang dibuat bersifat static, agar dapat secara langsung di panggil di fungsi main yang juga bersifat static</a:t>
            </a:r>
          </a:p>
          <a:p>
            <a:r>
              <a:rPr lang="id-ID" b="1" dirty="0"/>
              <a:t>TypeDataKembalian</a:t>
            </a:r>
            <a:r>
              <a:rPr lang="id-ID" dirty="0"/>
              <a:t>:  tipe data dari nilai yang dikembalikan (</a:t>
            </a:r>
            <a:r>
              <a:rPr lang="id-ID" i="1" dirty="0"/>
              <a:t>output</a:t>
            </a:r>
            <a:r>
              <a:rPr lang="id-ID" dirty="0"/>
              <a:t>) setelah fungsi dieksekusi </a:t>
            </a:r>
          </a:p>
          <a:p>
            <a:r>
              <a:rPr lang="id-ID" b="1" dirty="0"/>
              <a:t>namaFungsi()</a:t>
            </a:r>
            <a:r>
              <a:rPr lang="id-ID" dirty="0"/>
              <a:t>:  nama fungsi yang dibuat </a:t>
            </a:r>
          </a:p>
          <a:p>
            <a:pPr marL="109728" indent="0">
              <a:buNone/>
            </a:pPr>
            <a:endParaRPr lang="id-ID" dirty="0"/>
          </a:p>
        </p:txBody>
      </p:sp>
      <p:sp>
        <p:nvSpPr>
          <p:cNvPr id="4" name="TextBox 3"/>
          <p:cNvSpPr txBox="1"/>
          <p:nvPr/>
        </p:nvSpPr>
        <p:spPr>
          <a:xfrm>
            <a:off x="787165" y="1631658"/>
            <a:ext cx="11041227" cy="193899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id-ID" sz="2400" b="1" dirty="0"/>
              <a:t> static TypeDataKembalian namaFungsi() { </a:t>
            </a:r>
          </a:p>
          <a:p>
            <a:r>
              <a:rPr lang="id-ID" sz="2400" b="1" dirty="0"/>
              <a:t>// statement </a:t>
            </a:r>
          </a:p>
          <a:p>
            <a:r>
              <a:rPr lang="id-ID" sz="2400" b="1" dirty="0"/>
              <a:t>//statement</a:t>
            </a:r>
          </a:p>
          <a:p>
            <a:r>
              <a:rPr lang="id-ID" sz="2400" b="1" dirty="0"/>
              <a:t>} </a:t>
            </a:r>
          </a:p>
          <a:p>
            <a:endParaRPr lang="id-ID" sz="2400" dirty="0"/>
          </a:p>
        </p:txBody>
      </p:sp>
    </p:spTree>
    <p:extLst>
      <p:ext uri="{BB962C8B-B14F-4D97-AF65-F5344CB8AC3E}">
        <p14:creationId xmlns:p14="http://schemas.microsoft.com/office/powerpoint/2010/main" val="4053652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Contoh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051" y="1995468"/>
            <a:ext cx="10776972" cy="154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70698" y="1395878"/>
            <a:ext cx="10413867" cy="461665"/>
          </a:xfrm>
          <a:prstGeom prst="rect">
            <a:avLst/>
          </a:prstGeom>
          <a:noFill/>
        </p:spPr>
        <p:txBody>
          <a:bodyPr wrap="square" rtlCol="0">
            <a:spAutoFit/>
          </a:bodyPr>
          <a:lstStyle/>
          <a:p>
            <a:r>
              <a:rPr lang="id-ID" sz="2400" b="1" dirty="0"/>
              <a:t>Pembuatan Fungsi:</a:t>
            </a:r>
          </a:p>
        </p:txBody>
      </p:sp>
      <p:sp>
        <p:nvSpPr>
          <p:cNvPr id="6" name="TextBox 5"/>
          <p:cNvSpPr txBox="1"/>
          <p:nvPr/>
        </p:nvSpPr>
        <p:spPr>
          <a:xfrm>
            <a:off x="770699" y="3651652"/>
            <a:ext cx="10413867" cy="461665"/>
          </a:xfrm>
          <a:prstGeom prst="rect">
            <a:avLst/>
          </a:prstGeom>
          <a:noFill/>
        </p:spPr>
        <p:txBody>
          <a:bodyPr wrap="square" rtlCol="0">
            <a:spAutoFit/>
          </a:bodyPr>
          <a:lstStyle/>
          <a:p>
            <a:r>
              <a:rPr lang="id-ID" sz="2400" b="1" dirty="0"/>
              <a:t>Pemanggilan Fungsi:</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699" y="4448122"/>
            <a:ext cx="10561173" cy="1626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2021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D1C28-63CB-2DCB-012B-BFEB004897B9}"/>
              </a:ext>
            </a:extLst>
          </p:cNvPr>
          <p:cNvSpPr>
            <a:spLocks noGrp="1"/>
          </p:cNvSpPr>
          <p:nvPr>
            <p:ph type="title"/>
          </p:nvPr>
        </p:nvSpPr>
        <p:spPr/>
        <p:txBody>
          <a:bodyPr/>
          <a:lstStyle/>
          <a:p>
            <a:r>
              <a:rPr lang="en-US" dirty="0" err="1"/>
              <a:t>Fungsi</a:t>
            </a:r>
            <a:r>
              <a:rPr lang="en-US" dirty="0"/>
              <a:t> </a:t>
            </a:r>
            <a:r>
              <a:rPr lang="en-US" dirty="0" err="1"/>
              <a:t>terdiri</a:t>
            </a:r>
            <a:r>
              <a:rPr lang="en-US" dirty="0"/>
              <a:t> </a:t>
            </a:r>
            <a:r>
              <a:rPr lang="en-US" dirty="0" err="1"/>
              <a:t>dari</a:t>
            </a:r>
            <a:r>
              <a:rPr lang="en-US" dirty="0"/>
              <a:t> </a:t>
            </a:r>
          </a:p>
        </p:txBody>
      </p:sp>
      <p:graphicFrame>
        <p:nvGraphicFramePr>
          <p:cNvPr id="4" name="Content Placeholder 3">
            <a:extLst>
              <a:ext uri="{FF2B5EF4-FFF2-40B4-BE49-F238E27FC236}">
                <a16:creationId xmlns:a16="http://schemas.microsoft.com/office/drawing/2014/main" id="{3342F5AE-6D9F-98B6-9B7D-83B54D453FDB}"/>
              </a:ext>
            </a:extLst>
          </p:cNvPr>
          <p:cNvGraphicFramePr>
            <a:graphicFrameLocks noGrp="1"/>
          </p:cNvGraphicFramePr>
          <p:nvPr>
            <p:ph idx="1"/>
            <p:extLst>
              <p:ext uri="{D42A27DB-BD31-4B8C-83A1-F6EECF244321}">
                <p14:modId xmlns:p14="http://schemas.microsoft.com/office/powerpoint/2010/main" val="3941310361"/>
              </p:ext>
            </p:extLst>
          </p:nvPr>
        </p:nvGraphicFramePr>
        <p:xfrm>
          <a:off x="-1048658" y="1564368"/>
          <a:ext cx="1181825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0936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Parameter Fungsi</a:t>
            </a:r>
          </a:p>
        </p:txBody>
      </p:sp>
      <p:sp>
        <p:nvSpPr>
          <p:cNvPr id="3" name="Content Placeholder 2"/>
          <p:cNvSpPr>
            <a:spLocks noGrp="1"/>
          </p:cNvSpPr>
          <p:nvPr>
            <p:ph idx="1"/>
          </p:nvPr>
        </p:nvSpPr>
        <p:spPr>
          <a:xfrm>
            <a:off x="609600" y="1812696"/>
            <a:ext cx="11582400" cy="4325112"/>
          </a:xfrm>
        </p:spPr>
        <p:txBody>
          <a:bodyPr>
            <a:normAutofit/>
          </a:bodyPr>
          <a:lstStyle/>
          <a:p>
            <a:r>
              <a:rPr lang="id-ID" dirty="0"/>
              <a:t>Fungsi memerlukan param</a:t>
            </a:r>
            <a:r>
              <a:rPr lang="en-US" dirty="0"/>
              <a:t>e</a:t>
            </a:r>
            <a:r>
              <a:rPr lang="id-ID" dirty="0"/>
              <a:t>ter ketika fungsi tersebut membutuhkan data yang asalnya dari luar fungsi untuk di olah dalam fungsi.</a:t>
            </a:r>
          </a:p>
          <a:p>
            <a:r>
              <a:rPr lang="id-ID" dirty="0"/>
              <a:t>Fungsi boleh tidak memiliki sama sekali parameter.</a:t>
            </a:r>
          </a:p>
          <a:p>
            <a:r>
              <a:rPr lang="id-ID" dirty="0"/>
              <a:t>Jumlah parameter fungsi yang bisa dimiliki fungsi menyesuaikan kebutuhan, dan tidak ada batasan maksimalnya.</a:t>
            </a:r>
          </a:p>
          <a:p>
            <a:r>
              <a:rPr lang="id-ID" dirty="0"/>
              <a:t>Pada saat  deklarasi fungsi, penulisan parameter adalah dengan cara: </a:t>
            </a:r>
          </a:p>
          <a:p>
            <a:pPr marL="109728" indent="0">
              <a:buNone/>
            </a:pPr>
            <a:r>
              <a:rPr lang="id-ID" b="1" dirty="0"/>
              <a:t>	tipe_data nama _parameter</a:t>
            </a:r>
            <a:r>
              <a:rPr lang="id-ID" dirty="0"/>
              <a:t>.</a:t>
            </a:r>
          </a:p>
        </p:txBody>
      </p:sp>
    </p:spTree>
    <p:extLst>
      <p:ext uri="{BB962C8B-B14F-4D97-AF65-F5344CB8AC3E}">
        <p14:creationId xmlns:p14="http://schemas.microsoft.com/office/powerpoint/2010/main" val="3856682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7951-727F-8465-7586-04E65B014673}"/>
              </a:ext>
            </a:extLst>
          </p:cNvPr>
          <p:cNvSpPr>
            <a:spLocks noGrp="1"/>
          </p:cNvSpPr>
          <p:nvPr>
            <p:ph type="title"/>
          </p:nvPr>
        </p:nvSpPr>
        <p:spPr/>
        <p:txBody>
          <a:bodyPr/>
          <a:lstStyle/>
          <a:p>
            <a:r>
              <a:rPr lang="en-US" b="1" dirty="0"/>
              <a:t>1.a. </a:t>
            </a:r>
            <a:r>
              <a:rPr lang="id-ID" b="1" dirty="0"/>
              <a:t>Fungsi </a:t>
            </a:r>
            <a:r>
              <a:rPr lang="en-US" b="1" dirty="0" err="1"/>
              <a:t>tanpa</a:t>
            </a:r>
            <a:r>
              <a:rPr lang="en-US" b="1" dirty="0"/>
              <a:t> P</a:t>
            </a:r>
            <a:r>
              <a:rPr lang="id-ID" b="1" dirty="0" err="1"/>
              <a:t>arameter</a:t>
            </a:r>
            <a:endParaRPr lang="en-US" dirty="0"/>
          </a:p>
        </p:txBody>
      </p:sp>
      <p:sp>
        <p:nvSpPr>
          <p:cNvPr id="3" name="Content Placeholder 2">
            <a:extLst>
              <a:ext uri="{FF2B5EF4-FFF2-40B4-BE49-F238E27FC236}">
                <a16:creationId xmlns:a16="http://schemas.microsoft.com/office/drawing/2014/main" id="{237644C3-8A15-044B-8AE7-6037FB19124E}"/>
              </a:ext>
            </a:extLst>
          </p:cNvPr>
          <p:cNvSpPr>
            <a:spLocks noGrp="1"/>
          </p:cNvSpPr>
          <p:nvPr>
            <p:ph idx="1"/>
          </p:nvPr>
        </p:nvSpPr>
        <p:spPr>
          <a:xfrm>
            <a:off x="838200" y="1825625"/>
            <a:ext cx="5615354" cy="2057709"/>
          </a:xfrm>
          <a:ln>
            <a:solidFill>
              <a:schemeClr val="tx1"/>
            </a:solidFill>
          </a:ln>
        </p:spPr>
        <p:txBody>
          <a:bodyPr/>
          <a:lstStyle/>
          <a:p>
            <a:r>
              <a:rPr lang="en-US" dirty="0" err="1"/>
              <a:t>Fungsi</a:t>
            </a:r>
            <a:r>
              <a:rPr lang="en-US" dirty="0"/>
              <a:t> </a:t>
            </a:r>
            <a:r>
              <a:rPr lang="en-US" dirty="0" err="1"/>
              <a:t>tanpa</a:t>
            </a:r>
            <a:r>
              <a:rPr lang="en-US" dirty="0"/>
              <a:t> parameter </a:t>
            </a:r>
            <a:r>
              <a:rPr lang="en-US" dirty="0" err="1"/>
              <a:t>tidak</a:t>
            </a:r>
            <a:r>
              <a:rPr lang="en-US" dirty="0"/>
              <a:t> </a:t>
            </a:r>
            <a:r>
              <a:rPr lang="en-US" dirty="0" err="1"/>
              <a:t>memerlukan</a:t>
            </a:r>
            <a:r>
              <a:rPr lang="en-US" dirty="0"/>
              <a:t> </a:t>
            </a:r>
            <a:r>
              <a:rPr lang="en-US" dirty="0" err="1"/>
              <a:t>nilai</a:t>
            </a:r>
            <a:r>
              <a:rPr lang="en-US" dirty="0"/>
              <a:t> yang </a:t>
            </a:r>
            <a:r>
              <a:rPr lang="en-US" dirty="0" err="1"/>
              <a:t>dilewatkan</a:t>
            </a:r>
            <a:r>
              <a:rPr lang="en-US" dirty="0"/>
              <a:t> </a:t>
            </a:r>
            <a:r>
              <a:rPr lang="en-US" dirty="0" err="1"/>
              <a:t>sebagai</a:t>
            </a:r>
            <a:r>
              <a:rPr lang="en-US" dirty="0"/>
              <a:t> input pada </a:t>
            </a:r>
            <a:r>
              <a:rPr lang="en-US" dirty="0" err="1"/>
              <a:t>saat</a:t>
            </a:r>
            <a:r>
              <a:rPr lang="en-US" dirty="0"/>
              <a:t> </a:t>
            </a:r>
            <a:r>
              <a:rPr lang="en-US" dirty="0" err="1"/>
              <a:t>pemanggilan</a:t>
            </a:r>
            <a:r>
              <a:rPr lang="en-US" dirty="0"/>
              <a:t> </a:t>
            </a:r>
            <a:r>
              <a:rPr lang="en-US" dirty="0" err="1"/>
              <a:t>suatu</a:t>
            </a:r>
            <a:r>
              <a:rPr lang="en-US" dirty="0"/>
              <a:t> </a:t>
            </a:r>
            <a:r>
              <a:rPr lang="en-US" dirty="0" err="1"/>
              <a:t>fungsi</a:t>
            </a:r>
            <a:endParaRPr lang="en-US" dirty="0"/>
          </a:p>
        </p:txBody>
      </p:sp>
      <p:pic>
        <p:nvPicPr>
          <p:cNvPr id="4" name="Picture 2">
            <a:extLst>
              <a:ext uri="{FF2B5EF4-FFF2-40B4-BE49-F238E27FC236}">
                <a16:creationId xmlns:a16="http://schemas.microsoft.com/office/drawing/2014/main" id="{A13DCDA5-1FA1-5A08-BF46-6E4626B5B0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362" y="4659381"/>
            <a:ext cx="10406438" cy="1496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a:extLst>
              <a:ext uri="{FF2B5EF4-FFF2-40B4-BE49-F238E27FC236}">
                <a16:creationId xmlns:a16="http://schemas.microsoft.com/office/drawing/2014/main" id="{EA4EEA2D-1563-C1FD-76A5-CAD308992CB4}"/>
              </a:ext>
            </a:extLst>
          </p:cNvPr>
          <p:cNvSpPr/>
          <p:nvPr/>
        </p:nvSpPr>
        <p:spPr>
          <a:xfrm>
            <a:off x="5767754" y="4392746"/>
            <a:ext cx="1170075" cy="125387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Arrow: Striped Right 5">
            <a:extLst>
              <a:ext uri="{FF2B5EF4-FFF2-40B4-BE49-F238E27FC236}">
                <a16:creationId xmlns:a16="http://schemas.microsoft.com/office/drawing/2014/main" id="{B541EB1E-D68F-C7B9-0E3A-970B6399CE2F}"/>
              </a:ext>
            </a:extLst>
          </p:cNvPr>
          <p:cNvSpPr/>
          <p:nvPr/>
        </p:nvSpPr>
        <p:spPr>
          <a:xfrm rot="19110196">
            <a:off x="6857336" y="3673731"/>
            <a:ext cx="1059542" cy="725714"/>
          </a:xfrm>
          <a:prstGeom prst="stripedRightArrow">
            <a:avLst/>
          </a:prstGeom>
          <a:solidFill>
            <a:srgbClr val="FF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2A5C30D3-1C67-C84F-04DD-BE79390A5FB2}"/>
              </a:ext>
            </a:extLst>
          </p:cNvPr>
          <p:cNvSpPr txBox="1"/>
          <p:nvPr/>
        </p:nvSpPr>
        <p:spPr>
          <a:xfrm>
            <a:off x="8128000" y="2639841"/>
            <a:ext cx="2177143" cy="646331"/>
          </a:xfrm>
          <a:prstGeom prst="rect">
            <a:avLst/>
          </a:prstGeom>
          <a:noFill/>
          <a:ln>
            <a:solidFill>
              <a:schemeClr val="tx1"/>
            </a:solidFill>
          </a:ln>
        </p:spPr>
        <p:txBody>
          <a:bodyPr wrap="square" rtlCol="0">
            <a:spAutoFit/>
          </a:bodyPr>
          <a:lstStyle/>
          <a:p>
            <a:r>
              <a:rPr lang="en-US" b="1" dirty="0"/>
              <a:t>Di </a:t>
            </a:r>
            <a:r>
              <a:rPr lang="en-US" b="1" dirty="0" err="1"/>
              <a:t>dalam</a:t>
            </a:r>
            <a:r>
              <a:rPr lang="en-US" b="1" dirty="0"/>
              <a:t> </a:t>
            </a:r>
            <a:r>
              <a:rPr lang="en-US" b="1" dirty="0" err="1"/>
              <a:t>kurung</a:t>
            </a:r>
            <a:r>
              <a:rPr lang="en-US" b="1" dirty="0"/>
              <a:t> </a:t>
            </a:r>
            <a:r>
              <a:rPr lang="en-US" b="1" dirty="0" err="1"/>
              <a:t>tidak</a:t>
            </a:r>
            <a:r>
              <a:rPr lang="en-US" b="1" dirty="0"/>
              <a:t> </a:t>
            </a:r>
            <a:r>
              <a:rPr lang="en-US" b="1" dirty="0" err="1"/>
              <a:t>ada</a:t>
            </a:r>
            <a:r>
              <a:rPr lang="en-US" b="1" dirty="0"/>
              <a:t> parameter</a:t>
            </a:r>
          </a:p>
        </p:txBody>
      </p:sp>
    </p:spTree>
    <p:extLst>
      <p:ext uri="{BB962C8B-B14F-4D97-AF65-F5344CB8AC3E}">
        <p14:creationId xmlns:p14="http://schemas.microsoft.com/office/powerpoint/2010/main" val="3474531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5241</TotalTime>
  <Words>1151</Words>
  <Application>Microsoft Macintosh PowerPoint</Application>
  <PresentationFormat>Widescreen</PresentationFormat>
  <Paragraphs>174</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Courier New</vt:lpstr>
      <vt:lpstr>Office Theme</vt:lpstr>
      <vt:lpstr>FUNGSI 1</vt:lpstr>
      <vt:lpstr>Tujuan </vt:lpstr>
      <vt:lpstr>DEFINISI FUNGSI</vt:lpstr>
      <vt:lpstr>DEFINISI FUNGSI</vt:lpstr>
      <vt:lpstr>DEKLARASI FUNGSI</vt:lpstr>
      <vt:lpstr>Contoh :</vt:lpstr>
      <vt:lpstr>Fungsi terdiri dari </vt:lpstr>
      <vt:lpstr>Parameter Fungsi</vt:lpstr>
      <vt:lpstr>1.a. Fungsi tanpa Parameter</vt:lpstr>
      <vt:lpstr>1.b. Fungsi dengan Parameter ...(1)</vt:lpstr>
      <vt:lpstr>1.b. Fungsi dengan Parameter ...(2)</vt:lpstr>
      <vt:lpstr>1.b. Fungsi dengan Parameter ...(3)</vt:lpstr>
      <vt:lpstr>2.a. Fungsi tanpa nilai kembalian</vt:lpstr>
      <vt:lpstr>2.b. Fungsi yang mengembalikan Nilai...(1)</vt:lpstr>
      <vt:lpstr>2.b. Fungsi yang mengembalikan Nilai...(2)</vt:lpstr>
      <vt:lpstr>2.b. Fungsi yang mengembalikan Nilai...(3)</vt:lpstr>
      <vt:lpstr>SCOPE OF VARIABLE... (1)</vt:lpstr>
      <vt:lpstr>SCOPE OF VARIABLE... (2)</vt:lpstr>
      <vt:lpstr>Fungsi Pass by Value Vs Pass by Reference</vt:lpstr>
      <vt:lpstr>Fungsi Pass by Value Vs Pass by Reference</vt:lpstr>
      <vt:lpstr>Sebuah Fungsi dapat meng-CALL Fungsi Lain</vt:lpstr>
      <vt:lpstr>Dua Fungsi dapat saling mengCALL</vt:lpstr>
      <vt:lpstr>Java Varargs (Variable Arguments)</vt:lpstr>
      <vt:lpstr>Contoh </vt:lpstr>
      <vt:lpstr>Flowchart Fungsi</vt:lpstr>
      <vt:lpstr>Contoh 1</vt:lpstr>
      <vt:lpstr>Contoh 2</vt:lpstr>
      <vt:lpstr>Contoh 2</vt:lpstr>
      <vt:lpstr>Soal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vivin</dc:creator>
  <cp:lastModifiedBy>Pramana Yoga Saputra</cp:lastModifiedBy>
  <cp:revision>26</cp:revision>
  <dcterms:created xsi:type="dcterms:W3CDTF">2020-08-25T07:51:21Z</dcterms:created>
  <dcterms:modified xsi:type="dcterms:W3CDTF">2023-11-19T02:05:08Z</dcterms:modified>
</cp:coreProperties>
</file>