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6" r:id="rId37"/>
    <p:sldId id="297" r:id="rId38"/>
    <p:sldId id="293" r:id="rId39"/>
    <p:sldId id="299" r:id="rId40"/>
    <p:sldId id="301" r:id="rId41"/>
    <p:sldId id="300" r:id="rId42"/>
    <p:sldId id="302" r:id="rId43"/>
    <p:sldId id="298" r:id="rId44"/>
  </p:sldIdLst>
  <p:sldSz cx="12192000" cy="6858000"/>
  <p:notesSz cx="6858000" cy="9144000"/>
  <p:embeddedFontLst>
    <p:embeddedFont>
      <p:font typeface="Arial Rounded MT Bold" panose="020F0704030504030204" pitchFamily="34" charset="0"/>
      <p:regular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Schoolbell" panose="020B0604020202020204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hKLyEKhcpFcs3vGIGIrw3Qerm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8305F-99F8-489D-A558-1B7DF76EFC55}">
  <a:tblStyle styleId="{C0A8305F-99F8-489D-A558-1B7DF76EFC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2961B4-F72D-434E-B922-B784F0361C6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BF4EB-D95F-CB3D-69B3-FA5E5D0AB6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E602A-9FD8-679F-9B23-80A181F3CB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A50CA-4104-4E19-AB28-0C3C57E2E99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6B104-9AA5-3754-6F8B-DDBC45244D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A8BB-303E-AC86-3D5F-CB16075A3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0340-304A-42C4-B222-A2D9A6F3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7468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0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7881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0579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790F-EE02-4D5C-B755-D9608130C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FDD1E-6E5F-4AE4-854A-9D29F0DBB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44B9-B030-4944-B104-5A2C9854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2729-0FB4-4168-AFC7-84240378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4F86-7C8F-4F24-B11B-3E88A00E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3F7B-7C7F-46DC-8215-0C1FB7E6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91EF-D176-4F1A-9826-5CB2C1A8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396C-2836-47FE-A14B-D52BAC25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724C-A47F-40F0-AD85-9C561872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B7E0-6DB5-4637-947B-6D780ABF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F3AF-E16A-435F-ACAE-E9B03ED7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52246-2259-4DF2-906F-6A1608BD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13C3-6005-4928-A4C6-B44C939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1247-0693-4425-A6D0-3A5679EB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EB6A-1CB9-497E-8940-B0EB15D1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5636-CC06-4CB8-A24E-818B8352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8942-CAAA-4470-AC3C-5B8950614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F282-5FED-4ED9-A00E-6B5B192F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A0E9A-E58D-428A-92C5-1369E7E9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94A7-5447-4B47-88E4-6D90EDF6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D962-F05B-4CA4-A4F3-E7180A07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1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C045-E15C-44F2-AFD3-3F546B34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18F0-D41A-4360-8C6D-B6E68D62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A02-CEAA-4256-AE84-B731D6C4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225FC-00EA-4DAF-AEAE-C6DC7A1A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290E3-2F81-4A90-8420-602D2F7B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0DA11-8B66-4C65-B625-EBF507E4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E0F1-2C45-4D04-B54B-7314D0EB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8C566-C9AC-4DBA-91AB-D1552CDD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8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9BB9-ED45-4419-AC01-2ACD5175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414A8-CF77-4DD5-AD44-05FCD61A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7856C-6D88-4878-9E2A-65052643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26531-15EE-4B1E-9FBF-E336B324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7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622E2-425E-4505-9994-C6EB2132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DFBC7-B3E0-467A-A5F2-271F8138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6AAF6-9D72-4196-8E88-2EEF746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47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BA0C-30E0-41D5-A0B4-9BBFFEE4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7878-DBBD-4A77-9614-5D2E746B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D7B3-41E7-4DBB-874A-A8A743B2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E8FB-9711-4D57-BDCC-9DF6900C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8867-BDB4-491E-BC0B-5C3F97BA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9F511-229C-4782-B150-8C9BD3A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902A-A6C6-4B24-8FC2-94ED729F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D9E74-06F0-43DC-A1BF-639A30556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EAB51-0847-4640-8229-99ADDA22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5E03B-D970-4847-B122-2EDC634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2BEA-8B8F-4C54-96A1-DC935F56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0CDE9-F710-42D5-A8CC-26669567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1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4442-57C4-4BC9-B51C-94EDEA40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0F73-FF41-4D13-97C4-395F2FB3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E707-66F1-468A-B2D8-DBF29683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A3B9-1376-4B56-BE1E-CD66376C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F803-03D6-4DDE-9D3D-0F599C34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96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41365-62DB-4AFE-A944-2EDA74C13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79211-2A48-4014-9B97-A30BFABA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1071-125D-437D-B77E-1EFAEF47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7E89-3ACB-4315-BF9A-71EB5B91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FC4F-F19F-492B-8575-1C20679B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29D57-555F-4C87-9243-6CEF82F5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862B-9925-4ED7-9212-CDFEB883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6431-F704-4A0C-8024-EFEBCAAA0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3720-304B-4E51-BE8A-BB3FB5D6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4A939-249F-4EE1-B701-EF6A383B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5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defTabSz="6858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500"/>
            </a:pPr>
            <a:r>
              <a:rPr lang="en-US" kern="1200" dirty="0" err="1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  <a:sym typeface="Schoolbell"/>
              </a:rPr>
              <a:t>Pertemuan</a:t>
            </a:r>
            <a:r>
              <a:rPr lang="en-US" kern="1200" dirty="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  <a:sym typeface="Schoolbell"/>
              </a:rPr>
              <a:t> 3</a:t>
            </a:r>
            <a:br>
              <a:rPr lang="en-US" kern="1200" dirty="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  <a:sym typeface="Schoolbell"/>
              </a:rPr>
            </a:br>
            <a:r>
              <a:rPr lang="en-US" kern="1200" dirty="0" err="1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  <a:sym typeface="Schoolbell"/>
              </a:rPr>
              <a:t>Variabel</a:t>
            </a:r>
            <a:r>
              <a:rPr lang="en-US" kern="1200" dirty="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  <a:sym typeface="Schoolbell"/>
              </a:rPr>
              <a:t>, </a:t>
            </a:r>
            <a:r>
              <a:rPr lang="en-US" kern="1200" dirty="0" err="1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  <a:sym typeface="Schoolbell"/>
              </a:rPr>
              <a:t>Tipe</a:t>
            </a:r>
            <a:r>
              <a:rPr lang="en-US" kern="1200" dirty="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  <a:sym typeface="Schoolbell"/>
              </a:rPr>
              <a:t> Data, Operator dan Input-Output</a:t>
            </a:r>
            <a:endParaRPr kern="1200" dirty="0">
              <a:solidFill>
                <a:schemeClr val="tx1"/>
              </a:solidFill>
              <a:latin typeface="Arial Rounded MT Bold" panose="020F0704030504030204" pitchFamily="34" charset="0"/>
              <a:ea typeface="+mj-ea"/>
              <a:cs typeface="+mj-cs"/>
              <a:sym typeface="Schoolbel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defTabSz="685800"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Schoolbell"/>
              </a:rPr>
              <a:t>Tim Ajar Dasar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Schoolbell"/>
              </a:rPr>
              <a:t>Pemrograman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Schoolbell"/>
              </a:rPr>
              <a:t> 2023</a:t>
            </a:r>
            <a:endParaRPr kern="1200" dirty="0">
              <a:solidFill>
                <a:schemeClr val="tx1"/>
              </a:solidFill>
              <a:latin typeface="+mn-lt"/>
              <a:ea typeface="+mn-ea"/>
              <a:cs typeface="+mn-cs"/>
              <a:sym typeface="Schoolb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Mencetak</a:t>
            </a:r>
            <a:r>
              <a:rPr lang="en-US" sz="4000" kern="1200" dirty="0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Variabel</a:t>
            </a:r>
            <a:endParaRPr sz="4000" kern="1200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1981200" y="2133601"/>
            <a:ext cx="86868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nilai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(a);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---------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atau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--------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(“Nilai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anda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adalah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” +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nilai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angka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adalah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” +a);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US" sz="4000" kern="1200" dirty="0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Casting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tipe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 data</a:t>
            </a:r>
            <a:endParaRPr sz="4000" kern="1200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838200" y="1597153"/>
            <a:ext cx="9829800" cy="452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Casting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adalah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ketika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kita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ingin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memberikan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dari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data primitive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data primitive yang lain</a:t>
            </a:r>
            <a:endParaRPr sz="2400" dirty="0">
              <a:latin typeface="+mn-l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Widening casting (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otomatis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) –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mengubah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data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dari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yang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ukurannya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lebih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kecil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data yang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lebih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besar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>
                <a:latin typeface="+mn-lt"/>
                <a:ea typeface="Consolas"/>
                <a:cs typeface="Consolas"/>
                <a:sym typeface="Consolas"/>
              </a:rPr>
              <a:t>   byte -&gt; short -&gt; char -&gt; int -&gt; long -&gt; float -&gt; double</a:t>
            </a:r>
            <a:endParaRPr sz="2400" dirty="0">
              <a:latin typeface="+mn-lt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0800" y="3264059"/>
            <a:ext cx="2977200" cy="29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 txBox="1"/>
          <p:nvPr/>
        </p:nvSpPr>
        <p:spPr>
          <a:xfrm>
            <a:off x="10305288" y="3775591"/>
            <a:ext cx="20970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Ilustrasi</a:t>
            </a:r>
            <a:r>
              <a:rPr lang="en-US" sz="1800" dirty="0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 widening casting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US" sz="4000" kern="1200" dirty="0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Casting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tipe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 data(2)</a:t>
            </a:r>
            <a:endParaRPr sz="4000" kern="1200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838200" y="1690691"/>
            <a:ext cx="9829800" cy="443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Narrowing casting (manual) –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mengubah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data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dari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yang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ukurannya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lebih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besar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data yang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lebih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kecil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>
                <a:latin typeface="+mn-lt"/>
                <a:ea typeface="Consolas"/>
                <a:cs typeface="Consolas"/>
                <a:sym typeface="Consolas"/>
              </a:rPr>
              <a:t>   double -&gt; float -&gt; long -&gt; int -&gt; char -&gt; short -&gt; byte</a:t>
            </a:r>
            <a:endParaRPr sz="2400" dirty="0">
              <a:latin typeface="+mn-lt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332" y="3656355"/>
            <a:ext cx="5168138" cy="269999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/>
        </p:nvSpPr>
        <p:spPr>
          <a:xfrm>
            <a:off x="6096000" y="5006353"/>
            <a:ext cx="23042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Ilustrasi narrowing casting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Contoh</a:t>
            </a:r>
            <a:r>
              <a:rPr lang="en-US" sz="4000" kern="1200" dirty="0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 Casting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tipe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 data</a:t>
            </a:r>
            <a:endParaRPr sz="4000" kern="1200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1981200" y="2133601"/>
            <a:ext cx="86868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Widening casting(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otomatis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)</a:t>
            </a:r>
            <a:endParaRPr sz="2400" dirty="0">
              <a:latin typeface="+mn-lt"/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>
              <a:latin typeface="+mn-lt"/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>
              <a:latin typeface="+mn-l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Narrowing casting(manual)</a:t>
            </a:r>
            <a:endParaRPr sz="2400" dirty="0">
              <a:latin typeface="+mn-lt"/>
            </a:endParaRPr>
          </a:p>
        </p:txBody>
      </p:sp>
      <p:sp>
        <p:nvSpPr>
          <p:cNvPr id="198" name="Google Shape;198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6144" y="2632021"/>
            <a:ext cx="45212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6144" y="4274856"/>
            <a:ext cx="4445000" cy="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2855914" y="274638"/>
            <a:ext cx="73548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Kegunaan</a:t>
            </a:r>
            <a:r>
              <a:rPr lang="en-US" sz="4000" kern="1200" dirty="0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 ASCII ??</a:t>
            </a:r>
            <a:endParaRPr sz="4000" kern="1200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1981200" y="2276475"/>
            <a:ext cx="8229600" cy="384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ASCII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adalah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singkatan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dari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American Standard Code for Information Interchange. </a:t>
            </a:r>
            <a:endParaRPr sz="2400" dirty="0">
              <a:latin typeface="+mn-l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Sesuai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dengan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namanya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, ASCII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pertukaran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informasi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dan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komunikasi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data. </a:t>
            </a:r>
            <a:endParaRPr sz="2400" dirty="0">
              <a:latin typeface="+mn-l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ASCII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merupakan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kode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angka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yang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mewakili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sebuah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karakter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.</a:t>
            </a:r>
            <a:endParaRPr sz="2400" dirty="0">
              <a:latin typeface="+mn-lt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14" name="Google Shape;214;p1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7850" y="404814"/>
            <a:ext cx="8534400" cy="60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512" y="1627322"/>
            <a:ext cx="9619488" cy="498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7324" y="3429000"/>
            <a:ext cx="31877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/>
          <p:nvPr/>
        </p:nvSpPr>
        <p:spPr>
          <a:xfrm>
            <a:off x="2514601" y="196394"/>
            <a:ext cx="667861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>
              <a:buSzPct val="100000"/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sym typeface="Schoolbell"/>
              </a:rPr>
              <a:t>Tipe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sym typeface="Schoolbell"/>
              </a:rPr>
              <a:t> data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sym typeface="Schoolbell"/>
              </a:rPr>
              <a:t>referensi</a:t>
            </a:r>
            <a:endParaRPr sz="4000" kern="1200" dirty="0">
              <a:solidFill>
                <a:schemeClr val="tx1"/>
              </a:solidFill>
              <a:latin typeface="+mj-lt"/>
              <a:sym typeface="Schoolbel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1447800" y="2136775"/>
            <a:ext cx="868045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oolbel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data non-primitive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dibuat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berdasarkan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kebutuhan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programmer. </a:t>
            </a:r>
            <a:endParaRPr sz="2400" dirty="0">
              <a:latin typeface="+mn-l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oolbell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Nilai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bawaan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non-primitive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adalah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null</a:t>
            </a:r>
            <a:endParaRPr sz="2400" dirty="0">
              <a:solidFill>
                <a:schemeClr val="dk1"/>
              </a:solidFill>
              <a:latin typeface="+mn-lt"/>
              <a:ea typeface="Schoolbell"/>
              <a:cs typeface="Schoolbell"/>
              <a:sym typeface="Schoolbel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oolbel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Pendeklarasian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data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ini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hampir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sama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deklarasi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pada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data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primitif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. </a:t>
            </a:r>
            <a:endParaRPr sz="2400" dirty="0">
              <a:latin typeface="+mn-l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oolbel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data non-primitive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diawali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huruf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besar</a:t>
            </a:r>
            <a:endParaRPr sz="2400" dirty="0">
              <a:solidFill>
                <a:schemeClr val="dk1"/>
              </a:solidFill>
              <a:latin typeface="+mn-lt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body" idx="1"/>
          </p:nvPr>
        </p:nvSpPr>
        <p:spPr>
          <a:xfrm>
            <a:off x="915433" y="585629"/>
            <a:ext cx="9584373" cy="47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Ciri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khas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data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referensi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adalah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kemampuannya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menampung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banyak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. 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Pada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data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primitif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,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yang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bisa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ditampung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Cuma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saja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.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Perhatikan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contoh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berikut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ini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: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+mn-lt"/>
              <a:ea typeface="Schoolbell"/>
              <a:cs typeface="Schoolbell"/>
              <a:sym typeface="Schoolb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i="1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b="1" i="1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1" i="1" dirty="0" err="1">
                <a:latin typeface="+mn-lt"/>
                <a:ea typeface="Schoolbell"/>
                <a:cs typeface="Schoolbell"/>
                <a:sym typeface="Schoolbell"/>
              </a:rPr>
              <a:t>Primitif</a:t>
            </a:r>
            <a:r>
              <a:rPr lang="en-US" sz="2400" b="1" i="1" dirty="0">
                <a:latin typeface="+mn-lt"/>
                <a:ea typeface="Schoolbell"/>
                <a:cs typeface="Schoolbell"/>
                <a:sym typeface="Schoolbell"/>
              </a:rPr>
              <a:t> :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+mn-lt"/>
                <a:ea typeface="Consolas"/>
                <a:cs typeface="Consolas"/>
                <a:sym typeface="Consolas"/>
              </a:rPr>
              <a:t>int x = 9;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(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ada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saja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yaitu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angka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9)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+mn-lt"/>
                <a:ea typeface="Consolas"/>
                <a:cs typeface="Consolas"/>
                <a:sym typeface="Consolas"/>
              </a:rPr>
              <a:t>char </a:t>
            </a:r>
            <a:r>
              <a:rPr lang="en-US" sz="2400" dirty="0" err="1">
                <a:latin typeface="+mn-lt"/>
                <a:ea typeface="Consolas"/>
                <a:cs typeface="Consolas"/>
                <a:sym typeface="Consolas"/>
              </a:rPr>
              <a:t>hurufku</a:t>
            </a:r>
            <a:r>
              <a:rPr lang="en-US" sz="2400" dirty="0">
                <a:latin typeface="+mn-lt"/>
                <a:ea typeface="Consolas"/>
                <a:cs typeface="Consolas"/>
                <a:sym typeface="Consolas"/>
              </a:rPr>
              <a:t> = “h”;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(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ada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saja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yaitu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huruf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h)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+mn-lt"/>
              <a:ea typeface="Schoolbell"/>
              <a:cs typeface="Schoolbell"/>
              <a:sym typeface="Schoolb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i="1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b="1" i="1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1" i="1" dirty="0" err="1">
                <a:latin typeface="+mn-lt"/>
                <a:ea typeface="Schoolbell"/>
                <a:cs typeface="Schoolbell"/>
                <a:sym typeface="Schoolbell"/>
              </a:rPr>
              <a:t>Referensi</a:t>
            </a:r>
            <a:r>
              <a:rPr lang="en-US" sz="2400" b="1" i="1" dirty="0">
                <a:latin typeface="+mn-lt"/>
                <a:ea typeface="Schoolbell"/>
                <a:cs typeface="Schoolbell"/>
                <a:sym typeface="Schoolbell"/>
              </a:rPr>
              <a:t> :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+mn-lt"/>
                <a:ea typeface="Consolas"/>
                <a:cs typeface="Consolas"/>
                <a:sym typeface="Consolas"/>
              </a:rPr>
              <a:t>String tulisan = “Aku </a:t>
            </a:r>
            <a:r>
              <a:rPr lang="en-US" sz="2400" dirty="0" err="1">
                <a:latin typeface="+mn-lt"/>
                <a:ea typeface="Consolas"/>
                <a:cs typeface="Consolas"/>
                <a:sym typeface="Consolas"/>
              </a:rPr>
              <a:t>Belajar</a:t>
            </a:r>
            <a:r>
              <a:rPr lang="en-US" sz="2400" dirty="0">
                <a:latin typeface="+mn-lt"/>
                <a:ea typeface="Consolas"/>
                <a:cs typeface="Consolas"/>
                <a:sym typeface="Consolas"/>
              </a:rPr>
              <a:t> Java”;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(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ada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16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termasuk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spasi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)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+mn-lt"/>
                <a:ea typeface="Consolas"/>
                <a:cs typeface="Consolas"/>
                <a:sym typeface="Consolas"/>
              </a:rPr>
              <a:t>int[] daftar = { 1, 4, 9, 16, 25, 36, 49 };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(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ada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7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bertipe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integer)</a:t>
            </a:r>
            <a:endParaRPr sz="2400" dirty="0">
              <a:latin typeface="+mn-lt"/>
              <a:ea typeface="Schoolbell"/>
              <a:cs typeface="Schoolbell"/>
              <a:sym typeface="Schoolbell"/>
            </a:endParaRPr>
          </a:p>
          <a:p>
            <a:pPr marL="171450" lvl="0" indent="-4813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  <p:sp>
        <p:nvSpPr>
          <p:cNvPr id="229" name="Google Shape;229;p1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829056" y="1773239"/>
            <a:ext cx="10229088" cy="341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Operator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merupakan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simbol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yang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biasa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dalam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menulis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suatu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penyataan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(</a:t>
            </a:r>
            <a:r>
              <a:rPr lang="en-US" sz="2400" i="1" dirty="0">
                <a:latin typeface="+mn-lt"/>
                <a:ea typeface="Schoolbell"/>
                <a:cs typeface="Schoolbell"/>
                <a:sym typeface="Schoolbell"/>
              </a:rPr>
              <a:t>statement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)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dalam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bahasa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pemrograman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apapun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. Operator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melakukan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suatu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operasi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terhadap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operand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sesuai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dengan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fungsinya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. </a:t>
            </a:r>
            <a:endParaRPr sz="2400" dirty="0">
              <a:latin typeface="+mn-l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Contoh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operasi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antara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lain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penjumlahan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pengurangan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pembagian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dan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sebagainya</a:t>
            </a:r>
            <a:r>
              <a:rPr lang="en-US" sz="2400" dirty="0">
                <a:latin typeface="Schoolbell"/>
                <a:ea typeface="Schoolbell"/>
                <a:cs typeface="Schoolbell"/>
                <a:sym typeface="Schoolbell"/>
              </a:rPr>
              <a:t>.</a:t>
            </a:r>
            <a:endParaRPr sz="2400" dirty="0">
              <a:latin typeface="Schoolbell"/>
              <a:ea typeface="Schoolbell"/>
              <a:cs typeface="Schoolbell"/>
              <a:sym typeface="Schoolbell"/>
            </a:endParaRPr>
          </a:p>
          <a:p>
            <a:pPr marL="857250" lvl="2" indent="-1714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 + 8 * 4</a:t>
            </a:r>
            <a:endParaRPr sz="24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57250" lvl="2" indent="-1714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3  8  4  </a:t>
            </a:r>
            <a:r>
              <a:rPr lang="en-US" sz="24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adalah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operand</a:t>
            </a:r>
            <a:endParaRPr sz="24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57250" lvl="2" indent="-1714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  * </a:t>
            </a:r>
            <a:r>
              <a:rPr lang="en-US" sz="24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adalah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Operator</a:t>
            </a:r>
            <a:endParaRPr sz="24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2566989" y="600075"/>
            <a:ext cx="53292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ct val="100000"/>
              <a:buFont typeface="Arial"/>
              <a:buNone/>
            </a:pPr>
            <a:r>
              <a:rPr lang="en-US" sz="4000" kern="1200" dirty="0">
                <a:solidFill>
                  <a:schemeClr val="tx1"/>
                </a:solidFill>
                <a:latin typeface="+mj-lt"/>
                <a:sym typeface="Schoolbell"/>
              </a:rPr>
              <a:t>Operator</a:t>
            </a:r>
            <a:endParaRPr sz="4000" kern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8013" y="212725"/>
            <a:ext cx="1625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C320BC-A775-9DB6-821B-DFEB9C4423C8}"/>
              </a:ext>
            </a:extLst>
          </p:cNvPr>
          <p:cNvSpPr/>
          <p:nvPr/>
        </p:nvSpPr>
        <p:spPr>
          <a:xfrm>
            <a:off x="4166460" y="4523352"/>
            <a:ext cx="4444140" cy="14124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Jenis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 operator</a:t>
            </a:r>
            <a:endParaRPr sz="4000" kern="1200" dirty="0">
              <a:solidFill>
                <a:schemeClr val="tx1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choolbell"/>
              <a:buAutoNum type="arabicPeriod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Operator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Aritmatika</a:t>
            </a:r>
            <a:endParaRPr sz="2400" dirty="0">
              <a:latin typeface="+mn-lt"/>
              <a:ea typeface="Schoolbell"/>
              <a:cs typeface="Schoolbell"/>
              <a:sym typeface="Schoolbell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choolbell"/>
              <a:buAutoNum type="arabicPeriod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Operator Increment dan Decrement</a:t>
            </a:r>
            <a:endParaRPr sz="2400" dirty="0">
              <a:latin typeface="+mn-lt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choolbell"/>
              <a:buAutoNum type="arabicPeriod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Operator Assignment</a:t>
            </a:r>
            <a:endParaRPr sz="2400" dirty="0">
              <a:latin typeface="+mn-lt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choolbell"/>
              <a:buAutoNum type="arabicPeriod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Operator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Relasi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 </a:t>
            </a:r>
            <a:endParaRPr sz="2400" dirty="0">
              <a:latin typeface="+mn-lt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choolbell"/>
              <a:buAutoNum type="arabicPeriod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 Operator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Logika</a:t>
            </a:r>
            <a:endParaRPr sz="2400" dirty="0">
              <a:latin typeface="+mn-lt"/>
              <a:ea typeface="Schoolbell"/>
              <a:cs typeface="Schoolbell"/>
              <a:sym typeface="Schoolbell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choolbell"/>
              <a:buAutoNum type="arabicPeriod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Operator Bitwise</a:t>
            </a:r>
            <a:endParaRPr sz="2400" dirty="0">
              <a:latin typeface="+mn-lt"/>
            </a:endParaRPr>
          </a:p>
        </p:txBody>
      </p:sp>
      <p:sp>
        <p:nvSpPr>
          <p:cNvPr id="244" name="Google Shape;244;p1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dirty="0" err="1">
                <a:ea typeface="Schoolbell"/>
                <a:cs typeface="Schoolbell"/>
                <a:sym typeface="Schoolbell"/>
              </a:rPr>
              <a:t>Tujuan</a:t>
            </a:r>
            <a:endParaRPr sz="4000" dirty="0">
              <a:ea typeface="Schoolbell"/>
              <a:cs typeface="Schoolbell"/>
              <a:sym typeface="Schoolbel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 err="1">
                <a:ea typeface="Schoolbell"/>
                <a:cs typeface="Schoolbell"/>
                <a:sym typeface="Schoolbell"/>
              </a:rPr>
              <a:t>Mahasiswa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memahami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dan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mampu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menjelaskan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tentang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Data</a:t>
            </a:r>
            <a:endParaRPr sz="2400" dirty="0"/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 err="1">
                <a:ea typeface="Schoolbell"/>
                <a:cs typeface="Schoolbell"/>
                <a:sym typeface="Schoolbell"/>
              </a:rPr>
              <a:t>Mahasiswa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menjabarkan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dan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mampu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menjelaskan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tentang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Variabel</a:t>
            </a:r>
            <a:endParaRPr sz="2400" dirty="0">
              <a:ea typeface="Schoolbell"/>
              <a:cs typeface="Schoolbell"/>
              <a:sym typeface="Schoolbel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 err="1">
                <a:ea typeface="Schoolbell"/>
                <a:cs typeface="Schoolbell"/>
                <a:sym typeface="Schoolbell"/>
              </a:rPr>
              <a:t>Mahasiswa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memahami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dan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mampu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menguraikan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tentang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Operator (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Penugasan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Aritmatika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Penugasan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Gabungan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, Increment, Decrement,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Relasional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Logika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Kondisional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, Bitwise)</a:t>
            </a:r>
            <a:endParaRPr sz="2400" dirty="0">
              <a:ea typeface="Schoolbell"/>
              <a:cs typeface="Schoolbell"/>
              <a:sym typeface="Schoolbel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125" y="1395411"/>
            <a:ext cx="9144000" cy="544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0"/>
          <p:cNvSpPr/>
          <p:nvPr/>
        </p:nvSpPr>
        <p:spPr>
          <a:xfrm>
            <a:off x="1919288" y="476251"/>
            <a:ext cx="71294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choolbell"/>
              <a:buAutoNum type="arabicPeriod"/>
            </a:pPr>
            <a:r>
              <a:rPr lang="en-US" sz="4000" b="1" dirty="0">
                <a:solidFill>
                  <a:schemeClr val="dk1"/>
                </a:solidFill>
                <a:latin typeface="+mj-lt"/>
                <a:ea typeface="Schoolbell"/>
                <a:cs typeface="Schoolbell"/>
                <a:sym typeface="Schoolbell"/>
              </a:rPr>
              <a:t>Operator </a:t>
            </a:r>
            <a:r>
              <a:rPr lang="en-US" sz="4000" b="1" dirty="0" err="1">
                <a:solidFill>
                  <a:schemeClr val="dk1"/>
                </a:solidFill>
                <a:latin typeface="+mj-lt"/>
                <a:ea typeface="Schoolbell"/>
                <a:cs typeface="Schoolbell"/>
                <a:sym typeface="Schoolbell"/>
              </a:rPr>
              <a:t>Aritmatika</a:t>
            </a:r>
            <a:endParaRPr sz="4000" b="1" dirty="0">
              <a:solidFill>
                <a:schemeClr val="dk1"/>
              </a:solidFill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2063750" y="1628775"/>
            <a:ext cx="80645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Arithmatic</a:t>
            </a:r>
            <a:r>
              <a:rPr lang="en-US" sz="28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operator (operator </a:t>
            </a:r>
            <a:r>
              <a:rPr lang="en-US" sz="28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aritmatika</a:t>
            </a:r>
            <a:r>
              <a:rPr lang="en-US" sz="28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) </a:t>
            </a:r>
            <a:r>
              <a:rPr lang="en-US" sz="28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adalah</a:t>
            </a:r>
            <a:r>
              <a:rPr lang="en-US" sz="28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operator yang </a:t>
            </a:r>
            <a:r>
              <a:rPr lang="en-US" sz="28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berfungsi</a:t>
            </a:r>
            <a:r>
              <a:rPr lang="en-US" sz="28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8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operasi</a:t>
            </a:r>
            <a:r>
              <a:rPr lang="en-US" sz="28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aritmatika</a:t>
            </a:r>
            <a:r>
              <a:rPr lang="en-US" sz="28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.</a:t>
            </a:r>
            <a:endParaRPr dirty="0">
              <a:latin typeface="+mn-lt"/>
            </a:endParaRPr>
          </a:p>
        </p:txBody>
      </p:sp>
      <p:pic>
        <p:nvPicPr>
          <p:cNvPr id="252" name="Google Shape;25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1140" y="3190099"/>
            <a:ext cx="6187933" cy="2637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3">
            <a:alphaModFix/>
          </a:blip>
          <a:srcRect t="7071"/>
          <a:stretch/>
        </p:blipFill>
        <p:spPr>
          <a:xfrm>
            <a:off x="2471509" y="858129"/>
            <a:ext cx="7248981" cy="549822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125" y="1184275"/>
            <a:ext cx="9144000" cy="56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2"/>
          <p:cNvSpPr/>
          <p:nvPr/>
        </p:nvSpPr>
        <p:spPr>
          <a:xfrm>
            <a:off x="1919288" y="476251"/>
            <a:ext cx="71294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+mj-lt"/>
                <a:ea typeface="Schoolbell"/>
                <a:cs typeface="Schoolbell"/>
                <a:sym typeface="Schoolbell"/>
              </a:rPr>
              <a:t>2</a:t>
            </a:r>
            <a:r>
              <a:rPr lang="en-US" sz="2800" b="1" dirty="0">
                <a:solidFill>
                  <a:schemeClr val="dk1"/>
                </a:solidFill>
                <a:latin typeface="+mj-lt"/>
                <a:ea typeface="Schoolbell"/>
                <a:cs typeface="Schoolbell"/>
                <a:sym typeface="Schoolbell"/>
              </a:rPr>
              <a:t>. Operator Increment dan Decrement</a:t>
            </a:r>
            <a:endParaRPr dirty="0">
              <a:latin typeface="+mj-lt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2063750" y="1628776"/>
            <a:ext cx="80645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Operator Increment dan Decrement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menaikan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atau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 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menurunkan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suatu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integer (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bilangan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bulat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)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sebanyak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satu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satuan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, dan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hanya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 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dapat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pada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variabel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. </a:t>
            </a:r>
            <a:endParaRPr sz="2400" dirty="0">
              <a:latin typeface="+mn-lt"/>
            </a:endParaRPr>
          </a:p>
        </p:txBody>
      </p:sp>
      <p:graphicFrame>
        <p:nvGraphicFramePr>
          <p:cNvPr id="266" name="Google Shape;266;p22"/>
          <p:cNvGraphicFramePr/>
          <p:nvPr>
            <p:extLst>
              <p:ext uri="{D42A27DB-BD31-4B8C-83A1-F6EECF244321}">
                <p14:modId xmlns:p14="http://schemas.microsoft.com/office/powerpoint/2010/main" val="3659750715"/>
              </p:ext>
            </p:extLst>
          </p:nvPr>
        </p:nvGraphicFramePr>
        <p:xfrm>
          <a:off x="1539875" y="3983444"/>
          <a:ext cx="9603406" cy="3038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006823" imgH="2423394" progId="Word.Document.12">
                  <p:embed/>
                </p:oleObj>
              </mc:Choice>
              <mc:Fallback>
                <p:oleObj name="Document" r:id="rId4" imgW="8006823" imgH="2423394" progId="Word.Document.12">
                  <p:embed/>
                  <p:pic>
                    <p:nvPicPr>
                      <p:cNvPr id="266" name="Google Shape;266;p2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539875" y="3983444"/>
                        <a:ext cx="9603406" cy="3038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 r="25819"/>
          <a:stretch/>
        </p:blipFill>
        <p:spPr>
          <a:xfrm>
            <a:off x="2596907" y="502781"/>
            <a:ext cx="7336751" cy="585357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>
            <a:spLocks noGrp="1"/>
          </p:cNvSpPr>
          <p:nvPr>
            <p:ph type="title"/>
          </p:nvPr>
        </p:nvSpPr>
        <p:spPr>
          <a:xfrm>
            <a:off x="1635126" y="433134"/>
            <a:ext cx="871588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dirty="0">
                <a:latin typeface="+mj-lt"/>
                <a:ea typeface="Schoolbell"/>
                <a:cs typeface="Schoolbell"/>
                <a:sym typeface="Schoolbell"/>
              </a:rPr>
              <a:t>3.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Operator Assignment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278" name="Google Shape;278;p2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8453" y="3117761"/>
            <a:ext cx="59055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4"/>
          <p:cNvSpPr/>
          <p:nvPr/>
        </p:nvSpPr>
        <p:spPr>
          <a:xfrm>
            <a:off x="1635126" y="1430250"/>
            <a:ext cx="90328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Operator assignment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dalam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Java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memberikan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sebuah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sebuah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variabel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. Operator assignment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hanya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berupa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‘=’, </a:t>
            </a:r>
            <a:endParaRPr sz="2400"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shortcut assignment operator yang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penting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, yang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digambarkan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dalam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tabel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berikut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:</a:t>
            </a:r>
            <a:endParaRPr sz="2400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5"/>
          <p:cNvPicPr preferRelativeResize="0"/>
          <p:nvPr/>
        </p:nvPicPr>
        <p:blipFill rotWithShape="1">
          <a:blip r:embed="rId3">
            <a:alphaModFix/>
          </a:blip>
          <a:srcRect b="8609"/>
          <a:stretch/>
        </p:blipFill>
        <p:spPr>
          <a:xfrm>
            <a:off x="1524001" y="1"/>
            <a:ext cx="1979613" cy="1889125"/>
          </a:xfrm>
          <a:prstGeom prst="rect">
            <a:avLst/>
          </a:prstGeom>
          <a:solidFill>
            <a:srgbClr val="FFD558"/>
          </a:solidFill>
          <a:ln>
            <a:noFill/>
          </a:ln>
        </p:spPr>
      </p:pic>
      <p:sp>
        <p:nvSpPr>
          <p:cNvPr id="286" name="Google Shape;286;p25"/>
          <p:cNvSpPr txBox="1">
            <a:spLocks noGrp="1"/>
          </p:cNvSpPr>
          <p:nvPr>
            <p:ph type="title"/>
          </p:nvPr>
        </p:nvSpPr>
        <p:spPr>
          <a:xfrm>
            <a:off x="2782888" y="274638"/>
            <a:ext cx="74279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dirty="0" err="1">
                <a:latin typeface="+mj-lt"/>
                <a:ea typeface="Schoolbell"/>
                <a:cs typeface="Schoolbell"/>
                <a:sym typeface="Schoolbell"/>
              </a:rPr>
              <a:t>kode</a:t>
            </a:r>
            <a:r>
              <a:rPr lang="en-US" sz="4000" dirty="0">
                <a:latin typeface="+mj-lt"/>
                <a:ea typeface="Schoolbell"/>
                <a:cs typeface="Schoolbell"/>
                <a:sym typeface="Schoolbell"/>
              </a:rPr>
              <a:t> program</a:t>
            </a:r>
            <a:endParaRPr sz="4000" dirty="0">
              <a:latin typeface="+mj-lt"/>
            </a:endParaRPr>
          </a:p>
        </p:txBody>
      </p:sp>
      <p:pic>
        <p:nvPicPr>
          <p:cNvPr id="287" name="Google Shape;287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22412" y="1692276"/>
            <a:ext cx="5292726" cy="50260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88" name="Google Shape;288;p2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16725" y="2643189"/>
            <a:ext cx="4537075" cy="237648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6"/>
          <p:cNvPicPr preferRelativeResize="0"/>
          <p:nvPr/>
        </p:nvPicPr>
        <p:blipFill rotWithShape="1">
          <a:blip r:embed="rId3">
            <a:alphaModFix/>
          </a:blip>
          <a:srcRect b="8609"/>
          <a:stretch/>
        </p:blipFill>
        <p:spPr>
          <a:xfrm>
            <a:off x="1524001" y="1"/>
            <a:ext cx="1979613" cy="1889125"/>
          </a:xfrm>
          <a:prstGeom prst="rect">
            <a:avLst/>
          </a:prstGeom>
          <a:solidFill>
            <a:srgbClr val="FFD558"/>
          </a:solidFill>
          <a:ln>
            <a:noFill/>
          </a:ln>
        </p:spPr>
      </p:pic>
      <p:sp>
        <p:nvSpPr>
          <p:cNvPr id="295" name="Google Shape;295;p2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dirty="0" err="1">
                <a:latin typeface="+mj-lt"/>
                <a:ea typeface="Schoolbell"/>
                <a:cs typeface="Schoolbell"/>
                <a:sym typeface="Schoolbell"/>
              </a:rPr>
              <a:t>kode</a:t>
            </a:r>
            <a:r>
              <a:rPr lang="en-US" sz="4000" dirty="0">
                <a:latin typeface="+mj-lt"/>
                <a:ea typeface="Schoolbell"/>
                <a:cs typeface="Schoolbell"/>
                <a:sym typeface="Schoolbell"/>
              </a:rPr>
              <a:t> program</a:t>
            </a:r>
            <a:endParaRPr sz="4000" dirty="0">
              <a:latin typeface="+mj-lt"/>
            </a:endParaRPr>
          </a:p>
        </p:txBody>
      </p:sp>
      <p:sp>
        <p:nvSpPr>
          <p:cNvPr id="296" name="Google Shape;296;p2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1981200" y="2163763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 = a+5; bisa dipersingkat menjadi a += 5;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b = b–5; bisa dipersingkat menjadi b -= 5;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 = c*5; bisa dipersingkat menjadi c *= 5;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d = d/5; bisa dipersingkat menjadi d /= 5;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 = e%5; bisa dipersingkat menjadi e %= 5;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635126" y="393699"/>
            <a:ext cx="860615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dirty="0">
                <a:latin typeface="+mj-lt"/>
                <a:ea typeface="Schoolbell"/>
                <a:cs typeface="Schoolbell"/>
                <a:sym typeface="Schoolbell"/>
              </a:rPr>
              <a:t>4.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Operator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Relasi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 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03" name="Google Shape;303;p2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890016" y="1714500"/>
            <a:ext cx="1024128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Operator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relasi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dalam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Java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menghasilkan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boolean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yang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sering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mengatur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alur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jalannya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sebuah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program.</a:t>
            </a:r>
            <a:endParaRPr sz="2400" dirty="0">
              <a:solidFill>
                <a:srgbClr val="000000"/>
              </a:solidFill>
              <a:latin typeface="+mn-lt"/>
              <a:ea typeface="Schoolbell"/>
              <a:cs typeface="Schoolbell"/>
              <a:sym typeface="Schoolbell"/>
            </a:endParaRPr>
          </a:p>
        </p:txBody>
      </p:sp>
      <p:pic>
        <p:nvPicPr>
          <p:cNvPr id="305" name="Google Shape;30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4599" y="3052764"/>
            <a:ext cx="7083425" cy="341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838" y="924207"/>
            <a:ext cx="5271470" cy="500958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312" name="Google Shape;312;p28"/>
          <p:cNvPicPr preferRelativeResize="0"/>
          <p:nvPr/>
        </p:nvPicPr>
        <p:blipFill rotWithShape="1">
          <a:blip r:embed="rId4">
            <a:alphaModFix/>
          </a:blip>
          <a:srcRect r="18330"/>
          <a:stretch/>
        </p:blipFill>
        <p:spPr>
          <a:xfrm>
            <a:off x="6548278" y="2358729"/>
            <a:ext cx="4467898" cy="214054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13" name="Google Shape;313;p28"/>
          <p:cNvSpPr/>
          <p:nvPr/>
        </p:nvSpPr>
        <p:spPr>
          <a:xfrm>
            <a:off x="7254232" y="1484784"/>
            <a:ext cx="24817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FF0000"/>
                </a:solidFill>
                <a:latin typeface="+mn-lt"/>
                <a:ea typeface="Schoolbell"/>
                <a:cs typeface="Schoolbell"/>
                <a:sym typeface="Schoolbell"/>
              </a:rPr>
              <a:t>menghasilkan</a:t>
            </a:r>
            <a:endParaRPr sz="2800" dirty="0">
              <a:solidFill>
                <a:srgbClr val="FF0000"/>
              </a:solidFill>
              <a:latin typeface="+mn-lt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838200" y="503236"/>
            <a:ext cx="9372600" cy="87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5. Operator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Logika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Operator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ini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ekspresi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logik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yang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menghasilkan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boolean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. Operator-operator yang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adalah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AND (</a:t>
            </a:r>
            <a:r>
              <a:rPr lang="en-US" sz="2400" dirty="0">
                <a:latin typeface="+mn-lt"/>
              </a:rPr>
              <a:t> &amp;&amp; 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), OR ( ¦ ¦ ) dan NOT ( ! ).</a:t>
            </a:r>
            <a:endParaRPr dirty="0">
              <a:latin typeface="+mn-lt"/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920" y="2424113"/>
            <a:ext cx="6151557" cy="4297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6003925" y="2967039"/>
            <a:ext cx="18415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019040" y="1028682"/>
            <a:ext cx="956245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sym typeface="Schoolbell"/>
              </a:rPr>
              <a:t>Variabel</a:t>
            </a:r>
            <a:endParaRPr sz="4000" kern="1200" dirty="0">
              <a:solidFill>
                <a:schemeClr val="tx1"/>
              </a:solidFill>
              <a:latin typeface="+mj-lt"/>
              <a:sym typeface="Schoolbel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890016" y="2274889"/>
            <a:ext cx="1075334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oolbel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Variable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dalam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bahasa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pemrograman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menyimpan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sementara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dimana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kembali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nantinya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. </a:t>
            </a:r>
            <a:endParaRPr dirty="0">
              <a:latin typeface="+mn-lt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oolbel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Variabel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memiliki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data dan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nama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.</a:t>
            </a:r>
            <a:endParaRPr dirty="0">
              <a:latin typeface="+mn-lt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oolbel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data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mengindikasikan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dari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pada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variabel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tersebut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.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040" y="4716503"/>
            <a:ext cx="1944029" cy="2003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2718816" y="5164154"/>
            <a:ext cx="32851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Apa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 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anda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bayang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dengan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gambar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 di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samping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2782888" y="274638"/>
            <a:ext cx="74279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dirty="0" err="1">
                <a:latin typeface="+mj-lt"/>
                <a:ea typeface="Schoolbell"/>
                <a:cs typeface="Schoolbell"/>
                <a:sym typeface="Schoolbell"/>
              </a:rPr>
              <a:t>kode</a:t>
            </a:r>
            <a:r>
              <a:rPr lang="en-US" sz="4000" dirty="0">
                <a:latin typeface="+mj-lt"/>
                <a:ea typeface="Schoolbell"/>
                <a:cs typeface="Schoolbell"/>
                <a:sym typeface="Schoolbell"/>
              </a:rPr>
              <a:t> program</a:t>
            </a:r>
            <a:endParaRPr sz="4000" dirty="0">
              <a:latin typeface="+mj-lt"/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9175" y="1417638"/>
            <a:ext cx="7921625" cy="46355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329" name="Google Shape;329;p30"/>
          <p:cNvPicPr preferRelativeResize="0"/>
          <p:nvPr/>
        </p:nvPicPr>
        <p:blipFill rotWithShape="1">
          <a:blip r:embed="rId4">
            <a:alphaModFix/>
          </a:blip>
          <a:srcRect r="25260"/>
          <a:stretch/>
        </p:blipFill>
        <p:spPr>
          <a:xfrm>
            <a:off x="415592" y="2439987"/>
            <a:ext cx="4734592" cy="41433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838200" y="592931"/>
            <a:ext cx="937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6. Operator Bitwise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Operator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ini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digunakan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melakukan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manipulasi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bit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dari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sebuah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bilangan</a:t>
            </a:r>
            <a:endParaRPr sz="2400" dirty="0">
              <a:latin typeface="+mn-lt"/>
              <a:ea typeface="Schoolbell"/>
              <a:cs typeface="Schoolbell"/>
              <a:sym typeface="Schoolbel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Bitwise OR(|)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Hasil bit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ketika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salah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satu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bit-bit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1,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selain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itu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0.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Contoh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:</a:t>
            </a:r>
            <a:endParaRPr sz="2400" dirty="0">
              <a:latin typeface="+mn-lt"/>
            </a:endParaRPr>
          </a:p>
        </p:txBody>
      </p:sp>
      <p:sp>
        <p:nvSpPr>
          <p:cNvPr id="336" name="Google Shape;336;p3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2477" y="4001293"/>
            <a:ext cx="5622336" cy="272018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title"/>
          </p:nvPr>
        </p:nvSpPr>
        <p:spPr>
          <a:xfrm>
            <a:off x="838200" y="452438"/>
            <a:ext cx="937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6. Operator Bitwise(2)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Bitwise AND(&amp;)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Hasil bit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ketika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semua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bit-bit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1,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selain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itu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0.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Contoh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:</a:t>
            </a:r>
            <a:endParaRPr sz="2400" dirty="0">
              <a:latin typeface="+mn-lt"/>
            </a:endParaRPr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0266" y="3565670"/>
            <a:ext cx="5671775" cy="2469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title"/>
          </p:nvPr>
        </p:nvSpPr>
        <p:spPr>
          <a:xfrm>
            <a:off x="838200" y="452438"/>
            <a:ext cx="937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6. Operator Bitwise(3)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51" name="Google Shape;35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Bitwise XOR(^)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Nilai bit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ketika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ada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bit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 dan 0,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selain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itu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0.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Contoh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: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Schoolbell"/>
              <a:ea typeface="Schoolbell"/>
              <a:cs typeface="Schoolbell"/>
              <a:sym typeface="Schoolbell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Schoolbell"/>
              <a:ea typeface="Schoolbell"/>
              <a:cs typeface="Schoolbell"/>
              <a:sym typeface="Schoolbell"/>
            </a:endParaRPr>
          </a:p>
        </p:txBody>
      </p:sp>
      <p:sp>
        <p:nvSpPr>
          <p:cNvPr id="352" name="Google Shape;352;p3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5057" y="3428999"/>
            <a:ext cx="5336855" cy="255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838200" y="503236"/>
            <a:ext cx="937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6. Operator Bitwise(4)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Bitwise Complement(~)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Nilai bit yang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berkebalikan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ketika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bit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maka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menghasilkan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0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sedangkan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bernilai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0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menghasilkan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1.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Contoh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: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Schoolbell"/>
              <a:ea typeface="Schoolbell"/>
              <a:cs typeface="Schoolbell"/>
              <a:sym typeface="Schoolbell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Schoolbell"/>
              <a:ea typeface="Schoolbell"/>
              <a:cs typeface="Schoolbell"/>
              <a:sym typeface="Schoolbell"/>
            </a:endParaRPr>
          </a:p>
        </p:txBody>
      </p:sp>
      <p:sp>
        <p:nvSpPr>
          <p:cNvPr id="360" name="Google Shape;360;p3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8149286" y="3745718"/>
            <a:ext cx="20615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~n=-(n+1)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~(-n)=(n-1)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 r="2703" b="4818"/>
          <a:stretch/>
        </p:blipFill>
        <p:spPr>
          <a:xfrm>
            <a:off x="2197519" y="3745718"/>
            <a:ext cx="5941325" cy="2205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Penggunaan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Inputan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Pada Java</a:t>
            </a:r>
            <a:endParaRPr sz="4000" b="1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420" name="Google Shape;420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input </a:t>
            </a:r>
            <a:r>
              <a:rPr lang="en-US" sz="2400" dirty="0" err="1"/>
              <a:t>dari</a:t>
            </a:r>
            <a:r>
              <a:rPr lang="en-US" sz="2400" dirty="0"/>
              <a:t> keyboard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mengguakan</a:t>
            </a:r>
            <a:r>
              <a:rPr lang="en-US" sz="2400" dirty="0"/>
              <a:t> library Scanner </a:t>
            </a:r>
            <a:r>
              <a:rPr lang="en-US" sz="2400" dirty="0" err="1"/>
              <a:t>yag</a:t>
            </a:r>
            <a:r>
              <a:rPr lang="en-US" sz="2400" dirty="0"/>
              <a:t> di import </a:t>
            </a:r>
            <a:r>
              <a:rPr lang="en-US" sz="2400" dirty="0" err="1"/>
              <a:t>kedalam</a:t>
            </a:r>
            <a:r>
              <a:rPr lang="en-US" sz="2400" dirty="0"/>
              <a:t> program java. </a:t>
            </a:r>
            <a:endParaRPr sz="24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 err="1"/>
              <a:t>Caranya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menuliskan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b="1" dirty="0"/>
              <a:t>import </a:t>
            </a:r>
            <a:r>
              <a:rPr lang="en-US" sz="2400" b="1" dirty="0" err="1"/>
              <a:t>java.util.Scanner</a:t>
            </a:r>
            <a:r>
              <a:rPr lang="en-US" sz="2400" dirty="0"/>
              <a:t> di baris paling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.</a:t>
            </a:r>
            <a:endParaRPr sz="24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tuliskan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deklarasi</a:t>
            </a:r>
            <a:r>
              <a:rPr lang="en-US" sz="2400" dirty="0"/>
              <a:t> scanner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main() :</a:t>
            </a:r>
            <a:endParaRPr sz="24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 err="1"/>
              <a:t>Selanjutnya</a:t>
            </a:r>
            <a:r>
              <a:rPr lang="en-US" sz="2400" dirty="0"/>
              <a:t>,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input yang </a:t>
            </a:r>
            <a:r>
              <a:rPr lang="en-US" sz="2400" dirty="0" err="1"/>
              <a:t>akan</a:t>
            </a:r>
            <a:r>
              <a:rPr lang="en-US" sz="2400" dirty="0"/>
              <a:t>  </a:t>
            </a:r>
            <a:r>
              <a:rPr lang="en-US" sz="2400" dirty="0" err="1"/>
              <a:t>dimasukkan</a:t>
            </a:r>
            <a:r>
              <a:rPr lang="en-US" sz="2400" dirty="0"/>
              <a:t>,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(int),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koma</a:t>
            </a:r>
            <a:r>
              <a:rPr lang="en-US" sz="2400" dirty="0"/>
              <a:t> (float/double),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(String).</a:t>
            </a:r>
            <a:endParaRPr sz="2400" dirty="0"/>
          </a:p>
          <a:p>
            <a:pPr marL="739775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400" dirty="0"/>
              <a:t>Jika input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perintahnya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: </a:t>
            </a:r>
            <a:r>
              <a:rPr lang="en-US" sz="2400" b="1" dirty="0" err="1"/>
              <a:t>nextInt</a:t>
            </a:r>
            <a:r>
              <a:rPr lang="en-US" sz="2400" b="1" dirty="0"/>
              <a:t>();</a:t>
            </a:r>
            <a:endParaRPr sz="2400" b="1" dirty="0"/>
          </a:p>
          <a:p>
            <a:pPr marL="739775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400" dirty="0"/>
              <a:t>Jika input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koma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perintahnya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: </a:t>
            </a:r>
            <a:r>
              <a:rPr lang="en-US" sz="2400" b="1" dirty="0" err="1"/>
              <a:t>nextFloat</a:t>
            </a:r>
            <a:r>
              <a:rPr lang="en-US" sz="2400" b="1" dirty="0"/>
              <a:t>();</a:t>
            </a:r>
            <a:endParaRPr sz="2400" b="1" dirty="0"/>
          </a:p>
          <a:p>
            <a:pPr marL="739775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400" dirty="0"/>
              <a:t>Jika input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perintahnya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: </a:t>
            </a:r>
            <a:r>
              <a:rPr lang="en-US" sz="2400" b="1" dirty="0" err="1"/>
              <a:t>nextLine</a:t>
            </a:r>
            <a:r>
              <a:rPr lang="en-US" sz="2400" b="1" dirty="0"/>
              <a:t>();</a:t>
            </a:r>
            <a:endParaRPr sz="2400" b="1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421" name="Google Shape;42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3680" y="3575369"/>
            <a:ext cx="5944640" cy="60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Menampilkan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Output Pada Java</a:t>
            </a:r>
            <a:endParaRPr sz="4000" b="1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427" name="Google Shape;42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 err="1">
                <a:latin typeface="+mn-lt"/>
              </a:rPr>
              <a:t>Untuk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menampilkan</a:t>
            </a:r>
            <a:r>
              <a:rPr lang="en-US" sz="2400" dirty="0">
                <a:latin typeface="+mn-lt"/>
              </a:rPr>
              <a:t> output </a:t>
            </a:r>
            <a:r>
              <a:rPr lang="en-US" sz="2400" dirty="0" err="1">
                <a:latin typeface="+mn-lt"/>
              </a:rPr>
              <a:t>ke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layar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ada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beberapa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cara</a:t>
            </a:r>
            <a:r>
              <a:rPr lang="en-US" sz="2400" dirty="0">
                <a:latin typeface="+mn-lt"/>
              </a:rPr>
              <a:t>:</a:t>
            </a:r>
            <a:endParaRPr sz="2400" dirty="0"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400" dirty="0">
                <a:latin typeface="+mn-lt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400" b="1" dirty="0" err="1">
                <a:latin typeface="+mn-lt"/>
                <a:ea typeface="Libre Baskerville"/>
                <a:cs typeface="Libre Baskerville"/>
                <a:sym typeface="Libre Baskerville"/>
              </a:rPr>
              <a:t>System.out.print</a:t>
            </a:r>
            <a:r>
              <a:rPr lang="en-US" sz="2400" b="1" dirty="0">
                <a:latin typeface="+mn-lt"/>
                <a:ea typeface="Libre Baskerville"/>
                <a:cs typeface="Libre Baskerville"/>
                <a:sym typeface="Libre Baskerville"/>
              </a:rPr>
              <a:t>(“Hello world”); </a:t>
            </a:r>
            <a:r>
              <a:rPr lang="en-US" sz="2400" dirty="0" err="1">
                <a:latin typeface="+mn-lt"/>
              </a:rPr>
              <a:t>Perintah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ini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menampilkan</a:t>
            </a:r>
            <a:r>
              <a:rPr lang="en-US" sz="2400" dirty="0">
                <a:latin typeface="+mn-lt"/>
              </a:rPr>
              <a:t> kata Hello world </a:t>
            </a:r>
            <a:r>
              <a:rPr lang="en-US" sz="2400" dirty="0" err="1">
                <a:latin typeface="+mn-lt"/>
              </a:rPr>
              <a:t>ke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layar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atau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apapun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kita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tuliskan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didalam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tanda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petik</a:t>
            </a:r>
            <a:r>
              <a:rPr lang="en-US" sz="2400" dirty="0">
                <a:latin typeface="+mn-lt"/>
              </a:rPr>
              <a:t>.</a:t>
            </a:r>
            <a:endParaRPr sz="2400" dirty="0"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400" dirty="0">
                <a:latin typeface="+mn-lt"/>
              </a:rPr>
              <a:t> </a:t>
            </a:r>
            <a:r>
              <a:rPr lang="en-US" sz="2400" b="1" dirty="0" err="1">
                <a:latin typeface="+mn-lt"/>
                <a:ea typeface="Libre Baskerville"/>
                <a:cs typeface="Libre Baskerville"/>
                <a:sym typeface="Libre Baskerville"/>
              </a:rPr>
              <a:t>System.out.println</a:t>
            </a:r>
            <a:r>
              <a:rPr lang="en-US" sz="2400" b="1" dirty="0">
                <a:latin typeface="+mn-lt"/>
                <a:ea typeface="Libre Baskerville"/>
                <a:cs typeface="Libre Baskerville"/>
                <a:sym typeface="Libre Baskerville"/>
              </a:rPr>
              <a:t>(“Hello world”); </a:t>
            </a:r>
            <a:r>
              <a:rPr lang="en-US" sz="2400" dirty="0" err="1">
                <a:latin typeface="+mn-lt"/>
              </a:rPr>
              <a:t>Perintah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ini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menampilkan</a:t>
            </a:r>
            <a:r>
              <a:rPr lang="en-US" sz="2400" dirty="0">
                <a:latin typeface="+mn-lt"/>
              </a:rPr>
              <a:t> kata Hello world </a:t>
            </a:r>
            <a:r>
              <a:rPr lang="en-US" sz="2400" dirty="0" err="1">
                <a:latin typeface="+mn-lt"/>
              </a:rPr>
              <a:t>ke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layar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atau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apapun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kita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tuliskan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didalam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tanda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petik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sekaligus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memberi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perintah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ganti</a:t>
            </a:r>
            <a:r>
              <a:rPr lang="en-US" sz="2400" dirty="0">
                <a:latin typeface="+mn-lt"/>
              </a:rPr>
              <a:t> baris di </a:t>
            </a:r>
            <a:r>
              <a:rPr lang="en-US" sz="2400" dirty="0" err="1">
                <a:latin typeface="+mn-lt"/>
              </a:rPr>
              <a:t>akhir</a:t>
            </a:r>
            <a:r>
              <a:rPr lang="en-US" sz="2400" dirty="0">
                <a:latin typeface="+mn-lt"/>
              </a:rPr>
              <a:t> kata/</a:t>
            </a:r>
            <a:r>
              <a:rPr lang="en-US" sz="2400" dirty="0" err="1">
                <a:latin typeface="+mn-lt"/>
              </a:rPr>
              <a:t>kalimat</a:t>
            </a:r>
            <a:r>
              <a:rPr lang="en-US" sz="2400" dirty="0">
                <a:latin typeface="+mn-lt"/>
              </a:rPr>
              <a:t>.</a:t>
            </a:r>
            <a:endParaRPr sz="2400" dirty="0"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400" dirty="0">
                <a:latin typeface="+mn-lt"/>
              </a:rPr>
              <a:t> </a:t>
            </a:r>
            <a:r>
              <a:rPr lang="en-US" sz="2400" b="1" dirty="0" err="1">
                <a:latin typeface="+mn-lt"/>
                <a:ea typeface="Libre Baskerville"/>
                <a:cs typeface="Libre Baskerville"/>
                <a:sym typeface="Libre Baskerville"/>
              </a:rPr>
              <a:t>System.out.println</a:t>
            </a:r>
            <a:r>
              <a:rPr lang="en-US" sz="2400" b="1" dirty="0">
                <a:latin typeface="+mn-lt"/>
                <a:ea typeface="Libre Baskerville"/>
                <a:cs typeface="Libre Baskerville"/>
                <a:sym typeface="Libre Baskerville"/>
              </a:rPr>
              <a:t>(</a:t>
            </a:r>
            <a:r>
              <a:rPr lang="en-US" sz="2400" b="1" dirty="0" err="1">
                <a:latin typeface="+mn-lt"/>
                <a:ea typeface="Libre Baskerville"/>
                <a:cs typeface="Libre Baskerville"/>
                <a:sym typeface="Libre Baskerville"/>
              </a:rPr>
              <a:t>panjang</a:t>
            </a:r>
            <a:r>
              <a:rPr lang="en-US" sz="2400" b="1" dirty="0">
                <a:latin typeface="+mn-lt"/>
                <a:ea typeface="Libre Baskerville"/>
                <a:cs typeface="Libre Baskerville"/>
                <a:sym typeface="Libre Baskerville"/>
              </a:rPr>
              <a:t>); </a:t>
            </a:r>
            <a:r>
              <a:rPr lang="en-US" sz="2400" dirty="0" err="1">
                <a:latin typeface="+mn-lt"/>
              </a:rPr>
              <a:t>Perintah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ini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menampilkan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variabel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panjang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layar</a:t>
            </a:r>
            <a:r>
              <a:rPr lang="en-US" sz="2400" dirty="0">
                <a:latin typeface="+mn-lt"/>
              </a:rPr>
              <a:t>. </a:t>
            </a:r>
            <a:r>
              <a:rPr lang="en-US" sz="2400" dirty="0" err="1">
                <a:latin typeface="+mn-lt"/>
              </a:rPr>
              <a:t>Perhatikan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bahwa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untuk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menampilkan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variabel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tidak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perlu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menggunakan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tanda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petik</a:t>
            </a:r>
            <a:r>
              <a:rPr lang="en-US" sz="2400" dirty="0">
                <a:latin typeface="+mn-lt"/>
              </a:rPr>
              <a:t> ( “ ).</a:t>
            </a:r>
            <a:endParaRPr sz="2400" dirty="0"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400" dirty="0">
                <a:latin typeface="+mn-lt"/>
              </a:rPr>
              <a:t> </a:t>
            </a:r>
            <a:r>
              <a:rPr lang="en-US" sz="2400" b="1" dirty="0" err="1">
                <a:latin typeface="+mn-lt"/>
                <a:ea typeface="Libre Baskerville"/>
                <a:cs typeface="Libre Baskerville"/>
                <a:sym typeface="Libre Baskerville"/>
              </a:rPr>
              <a:t>System.out.println</a:t>
            </a:r>
            <a:r>
              <a:rPr lang="en-US" sz="2400" b="1" dirty="0">
                <a:latin typeface="+mn-lt"/>
                <a:ea typeface="Libre Baskerville"/>
                <a:cs typeface="Libre Baskerville"/>
                <a:sym typeface="Libre Baskerville"/>
              </a:rPr>
              <a:t>(“Panjang </a:t>
            </a:r>
            <a:r>
              <a:rPr lang="en-US" sz="2400" b="1" dirty="0" err="1">
                <a:latin typeface="+mn-lt"/>
                <a:ea typeface="Libre Baskerville"/>
                <a:cs typeface="Libre Baskerville"/>
                <a:sym typeface="Libre Baskerville"/>
              </a:rPr>
              <a:t>segi</a:t>
            </a:r>
            <a:r>
              <a:rPr lang="en-US" sz="2400" b="1" dirty="0">
                <a:latin typeface="+mn-lt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400" b="1" dirty="0" err="1">
                <a:latin typeface="+mn-lt"/>
                <a:ea typeface="Libre Baskerville"/>
                <a:cs typeface="Libre Baskerville"/>
                <a:sym typeface="Libre Baskerville"/>
              </a:rPr>
              <a:t>empat</a:t>
            </a:r>
            <a:r>
              <a:rPr lang="en-US" sz="2400" b="1" dirty="0">
                <a:latin typeface="+mn-lt"/>
                <a:ea typeface="Libre Baskerville"/>
                <a:cs typeface="Libre Baskerville"/>
                <a:sym typeface="Libre Baskerville"/>
              </a:rPr>
              <a:t>: “ + </a:t>
            </a:r>
            <a:r>
              <a:rPr lang="en-US" sz="2400" b="1" dirty="0" err="1">
                <a:latin typeface="+mn-lt"/>
                <a:ea typeface="Libre Baskerville"/>
                <a:cs typeface="Libre Baskerville"/>
                <a:sym typeface="Libre Baskerville"/>
              </a:rPr>
              <a:t>panjang</a:t>
            </a:r>
            <a:r>
              <a:rPr lang="en-US" sz="2400" b="1" dirty="0">
                <a:latin typeface="+mn-lt"/>
                <a:ea typeface="Libre Baskerville"/>
                <a:cs typeface="Libre Baskerville"/>
                <a:sym typeface="Libre Baskerville"/>
              </a:rPr>
              <a:t>); </a:t>
            </a:r>
            <a:r>
              <a:rPr lang="en-US" sz="2400" dirty="0" err="1">
                <a:latin typeface="+mn-lt"/>
              </a:rPr>
              <a:t>Perintah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ini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menampilkan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kalimat</a:t>
            </a:r>
            <a:r>
              <a:rPr lang="en-US" sz="2400" dirty="0">
                <a:latin typeface="+mn-lt"/>
              </a:rPr>
              <a:t> “Panjang </a:t>
            </a:r>
            <a:r>
              <a:rPr lang="en-US" sz="2400" dirty="0" err="1">
                <a:latin typeface="+mn-lt"/>
              </a:rPr>
              <a:t>segi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empat</a:t>
            </a:r>
            <a:r>
              <a:rPr lang="en-US" sz="2400" dirty="0">
                <a:latin typeface="+mn-lt"/>
              </a:rPr>
              <a:t>: “ </a:t>
            </a:r>
            <a:r>
              <a:rPr lang="en-US" sz="2400" dirty="0" err="1">
                <a:latin typeface="+mn-lt"/>
              </a:rPr>
              <a:t>kemudian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disambung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dengan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variabel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panjang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layar</a:t>
            </a:r>
            <a:r>
              <a:rPr lang="en-US" sz="2400" dirty="0">
                <a:latin typeface="+mn-lt"/>
              </a:rPr>
              <a:t>. </a:t>
            </a:r>
            <a:r>
              <a:rPr lang="en-US" sz="2400" dirty="0" err="1">
                <a:latin typeface="+mn-lt"/>
              </a:rPr>
              <a:t>Perhatikan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untuk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menyambung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kalimat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dengan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variabel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digunakan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tanda</a:t>
            </a:r>
            <a:r>
              <a:rPr lang="en-US" sz="2400" dirty="0">
                <a:latin typeface="+mn-lt"/>
              </a:rPr>
              <a:t> plus ( + ).</a:t>
            </a:r>
            <a:endParaRPr sz="2400" dirty="0">
              <a:latin typeface="+mn-lt"/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2477184" y="0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Studi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Kasus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1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251520" y="2474050"/>
            <a:ext cx="10248313" cy="127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Pak Adi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mempunyai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sebuah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kebun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berbetuk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persegi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Panjang. Pak Adi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ingin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membuatkan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pagar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kayu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mengelilingi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kebun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tersebut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Sebelum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membuat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program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membantu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pak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adi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menghitung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keliling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kebunnya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maka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bantulah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pak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adi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mengidentifikasi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variable dan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data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beserta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algoritmanya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!</a:t>
            </a:r>
            <a:endParaRPr sz="1800" dirty="0">
              <a:solidFill>
                <a:schemeClr val="dk1"/>
              </a:solidFill>
              <a:latin typeface="Schoolbell"/>
              <a:ea typeface="Schoolbell"/>
              <a:cs typeface="Schoolbell"/>
              <a:sym typeface="Schoolbel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2477184" y="0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Studi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Kasus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1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204224" y="1892769"/>
            <a:ext cx="6180811" cy="233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1.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Menentukan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Algoritma</a:t>
            </a: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Input: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panjang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lebar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Output: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keliling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Proses: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input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panjang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lebar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kelililing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= 2 x (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panjang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lebar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Output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keliling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49989-DFFF-4BD0-4B8D-A8422102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682331"/>
            <a:ext cx="5883166" cy="4351338"/>
          </a:xfrm>
        </p:spPr>
        <p:txBody>
          <a:bodyPr/>
          <a:lstStyle/>
          <a:p>
            <a:pPr marL="361950" indent="-247650">
              <a:buNone/>
            </a:pPr>
            <a:r>
              <a:rPr lang="en-US" b="1" dirty="0"/>
              <a:t>2. </a:t>
            </a:r>
            <a:r>
              <a:rPr lang="en-US" b="1" dirty="0" err="1"/>
              <a:t>Mengindentifikasi</a:t>
            </a:r>
            <a:r>
              <a:rPr lang="en-US" b="1" dirty="0"/>
              <a:t> variable dan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endParaRPr lang="en-US" b="1" dirty="0"/>
          </a:p>
          <a:p>
            <a:pPr marL="361950" indent="-247650">
              <a:buNone/>
            </a:pPr>
            <a:endParaRPr lang="en-US" dirty="0"/>
          </a:p>
          <a:p>
            <a:pPr marL="114300" indent="0">
              <a:buNone/>
            </a:pPr>
            <a:endParaRPr lang="en-GY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89AD2E-E55A-116F-0563-396C97D1E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55738"/>
              </p:ext>
            </p:extLst>
          </p:nvPr>
        </p:nvGraphicFramePr>
        <p:xfrm>
          <a:off x="3170757" y="5238117"/>
          <a:ext cx="3436884" cy="1483360"/>
        </p:xfrm>
        <a:graphic>
          <a:graphicData uri="http://schemas.openxmlformats.org/drawingml/2006/table">
            <a:tbl>
              <a:tblPr firstRow="1" bandRow="1">
                <a:tableStyleId>{C0A8305F-99F8-489D-A558-1B7DF76EFC55}</a:tableStyleId>
              </a:tblPr>
              <a:tblGrid>
                <a:gridCol w="1718442">
                  <a:extLst>
                    <a:ext uri="{9D8B030D-6E8A-4147-A177-3AD203B41FA5}">
                      <a16:colId xmlns:a16="http://schemas.microsoft.com/office/drawing/2014/main" val="3654242400"/>
                    </a:ext>
                  </a:extLst>
                </a:gridCol>
                <a:gridCol w="1718442">
                  <a:extLst>
                    <a:ext uri="{9D8B030D-6E8A-4147-A177-3AD203B41FA5}">
                      <a16:colId xmlns:a16="http://schemas.microsoft.com/office/drawing/2014/main" val="317356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Variabel</a:t>
                      </a:r>
                      <a:endParaRPr lang="en-G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Tipe</a:t>
                      </a:r>
                      <a:r>
                        <a:rPr lang="en-US" dirty="0"/>
                        <a:t> data</a:t>
                      </a:r>
                      <a:endParaRPr lang="en-G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2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panjang</a:t>
                      </a:r>
                      <a:endParaRPr lang="en-G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G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lebar</a:t>
                      </a:r>
                      <a:endParaRPr lang="en-G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G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keliling</a:t>
                      </a:r>
                      <a:endParaRPr lang="en-G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G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1377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A7BBAD-BEB4-2846-8D07-9F635B87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81" y="1118244"/>
            <a:ext cx="5485499" cy="462151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C25AB604-2D6D-F76A-C84D-1F7DC8B00D51}"/>
              </a:ext>
            </a:extLst>
          </p:cNvPr>
          <p:cNvSpPr/>
          <p:nvPr/>
        </p:nvSpPr>
        <p:spPr>
          <a:xfrm>
            <a:off x="2743200" y="5238117"/>
            <a:ext cx="387917" cy="14833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0FF5FA-5CCB-6D57-3FB5-CD16FE25C4B6}"/>
              </a:ext>
            </a:extLst>
          </p:cNvPr>
          <p:cNvSpPr/>
          <p:nvPr/>
        </p:nvSpPr>
        <p:spPr>
          <a:xfrm>
            <a:off x="1043635" y="5671499"/>
            <a:ext cx="1568442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8, 9, 10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CD864-3C74-E3DD-A22A-0194AE83CFD5}"/>
              </a:ext>
            </a:extLst>
          </p:cNvPr>
          <p:cNvSpPr/>
          <p:nvPr/>
        </p:nvSpPr>
        <p:spPr>
          <a:xfrm>
            <a:off x="3170757" y="3039595"/>
            <a:ext cx="1568442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12, 13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3F19C-B055-CB10-5442-5BC0C2204531}"/>
              </a:ext>
            </a:extLst>
          </p:cNvPr>
          <p:cNvSpPr/>
          <p:nvPr/>
        </p:nvSpPr>
        <p:spPr>
          <a:xfrm>
            <a:off x="4816593" y="3656191"/>
            <a:ext cx="1568442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15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EA97A5-88FF-4E1A-8703-FBBFA9CD2474}"/>
              </a:ext>
            </a:extLst>
          </p:cNvPr>
          <p:cNvSpPr/>
          <p:nvPr/>
        </p:nvSpPr>
        <p:spPr>
          <a:xfrm>
            <a:off x="2743200" y="4169261"/>
            <a:ext cx="1568442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17</a:t>
            </a:r>
            <a:endParaRPr lang="en-GY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5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3" grpId="0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2477184" y="0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Studi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Kasus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2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677188" y="2474050"/>
            <a:ext cx="10248313" cy="127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 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Dina</a:t>
            </a:r>
            <a:r>
              <a:rPr lang="id-ID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adalah salah satu nasabah bank 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ABC</a:t>
            </a:r>
            <a:r>
              <a:rPr lang="id-ID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menabung sebesar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Rp. 5 </a:t>
            </a:r>
            <a:r>
              <a:rPr lang="en-US" sz="2800" dirty="0" err="1">
                <a:latin typeface="Arial" panose="020B0604020202020204" pitchFamily="34" charset="0"/>
                <a:ea typeface="Arial" panose="020B0604020202020204" pitchFamily="34" charset="0"/>
              </a:rPr>
              <a:t>juta</a:t>
            </a:r>
            <a:r>
              <a:rPr lang="id-ID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rupiah. Bank tersebut memberikan bunga sebesar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id-ID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% setiap tahun.  Bu 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Dina</a:t>
            </a:r>
            <a:r>
              <a:rPr lang="id-ID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menabung selama 5 tahun. Berapakah bunga dan jumlah tabungan yang dapat diambil sekarang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!</a:t>
            </a:r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</p:txBody>
      </p:sp>
    </p:spTree>
    <p:extLst>
      <p:ext uri="{BB962C8B-B14F-4D97-AF65-F5344CB8AC3E}">
        <p14:creationId xmlns:p14="http://schemas.microsoft.com/office/powerpoint/2010/main" val="117911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6003925" y="2967039"/>
            <a:ext cx="18415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3308560" y="841724"/>
            <a:ext cx="557487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sym typeface="Schoolbell"/>
              </a:rPr>
              <a:t>Jenis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sym typeface="Schoolbell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sym typeface="Schoolbell"/>
              </a:rPr>
              <a:t>Variabel</a:t>
            </a:r>
            <a:endParaRPr sz="4000" kern="1200" dirty="0">
              <a:solidFill>
                <a:schemeClr val="tx1"/>
              </a:solidFill>
              <a:latin typeface="+mj-lt"/>
              <a:sym typeface="Schoolbel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986756" y="1796212"/>
            <a:ext cx="821848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indent="-171450" defTabSz="685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Variable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lokal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adalah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variable yang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hanya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bisa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dikenali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pada sub program</a:t>
            </a:r>
            <a:endParaRPr sz="2400" kern="1200" dirty="0">
              <a:solidFill>
                <a:schemeClr val="tx1"/>
              </a:solidFill>
              <a:latin typeface="+mn-lt"/>
            </a:endParaRPr>
          </a:p>
          <a:p>
            <a:pPr marL="171450" marR="0" indent="-171450" defTabSz="685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Variabel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global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adalah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variable yang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dapat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dikenali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pada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keseluruhan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program</a:t>
            </a:r>
            <a:endParaRPr sz="2400" kern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4"/>
          <p:cNvGrpSpPr/>
          <p:nvPr/>
        </p:nvGrpSpPr>
        <p:grpSpPr>
          <a:xfrm>
            <a:off x="7422380" y="3429000"/>
            <a:ext cx="3389313" cy="3389313"/>
            <a:chOff x="641519" y="0"/>
            <a:chExt cx="2566077" cy="2566077"/>
          </a:xfrm>
        </p:grpSpPr>
        <p:sp>
          <p:nvSpPr>
            <p:cNvPr id="119" name="Google Shape;119;p4"/>
            <p:cNvSpPr/>
            <p:nvPr/>
          </p:nvSpPr>
          <p:spPr>
            <a:xfrm>
              <a:off x="641519" y="0"/>
              <a:ext cx="2566077" cy="2566077"/>
            </a:xfrm>
            <a:prstGeom prst="ellipse">
              <a:avLst/>
            </a:prstGeom>
            <a:gradFill>
              <a:gsLst>
                <a:gs pos="0">
                  <a:srgbClr val="51689B"/>
                </a:gs>
                <a:gs pos="50000">
                  <a:srgbClr val="285193"/>
                </a:gs>
                <a:gs pos="100000">
                  <a:srgbClr val="1F4685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1476135" y="128303"/>
              <a:ext cx="896843" cy="3849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85325" rIns="85325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Variabel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endParaRPr sz="1800" dirty="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62278" y="641519"/>
              <a:ext cx="1924557" cy="1924557"/>
            </a:xfrm>
            <a:prstGeom prst="ellipse">
              <a:avLst/>
            </a:prstGeom>
            <a:gradFill>
              <a:gsLst>
                <a:gs pos="0">
                  <a:srgbClr val="8FA1D2"/>
                </a:gs>
                <a:gs pos="50000">
                  <a:srgbClr val="7E95CF"/>
                </a:gs>
                <a:gs pos="100000">
                  <a:srgbClr val="6A81BC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1476135" y="761804"/>
              <a:ext cx="896843" cy="360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85325" rIns="85325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Variabel</a:t>
              </a:r>
              <a:r>
                <a:rPr lang="en-US" sz="18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Y</a:t>
              </a:r>
              <a:endParaRPr sz="1800" dirty="0">
                <a:solidFill>
                  <a:schemeClr val="tx1"/>
                </a:solidFill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283038" y="1283038"/>
              <a:ext cx="1283038" cy="1283038"/>
            </a:xfrm>
            <a:prstGeom prst="ellipse">
              <a:avLst/>
            </a:prstGeom>
            <a:gradFill>
              <a:gsLst>
                <a:gs pos="0">
                  <a:srgbClr val="8FA1D2"/>
                </a:gs>
                <a:gs pos="50000">
                  <a:srgbClr val="7E95CF"/>
                </a:gs>
                <a:gs pos="100000">
                  <a:srgbClr val="6A81BC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1470934" y="1603798"/>
              <a:ext cx="907245" cy="641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85325" rIns="85325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Variabel</a:t>
              </a:r>
              <a:r>
                <a:rPr lang="en-US" sz="18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Z</a:t>
              </a:r>
              <a:endParaRPr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2477184" y="0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Studi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Kasus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2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227539" y="2517757"/>
            <a:ext cx="6180811" cy="233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1. </a:t>
            </a:r>
            <a:r>
              <a:rPr lang="en-US" sz="2000" b="1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Menentukan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Algoritma</a:t>
            </a: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Input: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jumlah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tabungan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awal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, lama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menabung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Output: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bunga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jumlah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tabungan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akhir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Data lain =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prosentase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bunga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= 0,02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Proses: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Input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jumlah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tabungan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awal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, lama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menabung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Hitung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bunga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= lama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menabung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x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prosentase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bunga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x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jumlah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tabungan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awal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Hitung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jumlah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tabungan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akhir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bunga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+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jumlah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tabungan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awal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Output </a:t>
            </a:r>
            <a:r>
              <a:rPr lang="sv-SE" sz="20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bunga dan jumlah tabungan akhir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49989-DFFF-4BD0-4B8D-A8422102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9302" y="1320161"/>
            <a:ext cx="5883166" cy="4351338"/>
          </a:xfrm>
        </p:spPr>
        <p:txBody>
          <a:bodyPr/>
          <a:lstStyle/>
          <a:p>
            <a:pPr marL="361950" indent="-247650">
              <a:buNone/>
            </a:pPr>
            <a:r>
              <a:rPr lang="en-US" b="1" dirty="0"/>
              <a:t>2. </a:t>
            </a:r>
            <a:r>
              <a:rPr lang="en-US" b="1" dirty="0" err="1"/>
              <a:t>Mengindentifikasi</a:t>
            </a:r>
            <a:r>
              <a:rPr lang="en-US" b="1" dirty="0"/>
              <a:t> variable dan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endParaRPr lang="en-US" b="1" dirty="0"/>
          </a:p>
          <a:p>
            <a:pPr marL="361950" indent="-247650">
              <a:buNone/>
            </a:pPr>
            <a:endParaRPr lang="en-US" dirty="0"/>
          </a:p>
          <a:p>
            <a:pPr marL="114300" indent="0">
              <a:buNone/>
            </a:pPr>
            <a:endParaRPr lang="en-GY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89AD2E-E55A-116F-0563-396C97D1E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92566"/>
              </p:ext>
            </p:extLst>
          </p:nvPr>
        </p:nvGraphicFramePr>
        <p:xfrm>
          <a:off x="6683357" y="2321082"/>
          <a:ext cx="5046188" cy="2377440"/>
        </p:xfrm>
        <a:graphic>
          <a:graphicData uri="http://schemas.openxmlformats.org/drawingml/2006/table">
            <a:tbl>
              <a:tblPr firstRow="1" bandRow="1">
                <a:tableStyleId>{C0A8305F-99F8-489D-A558-1B7DF76EFC55}</a:tableStyleId>
              </a:tblPr>
              <a:tblGrid>
                <a:gridCol w="3422340">
                  <a:extLst>
                    <a:ext uri="{9D8B030D-6E8A-4147-A177-3AD203B41FA5}">
                      <a16:colId xmlns:a16="http://schemas.microsoft.com/office/drawing/2014/main" val="3654242400"/>
                    </a:ext>
                  </a:extLst>
                </a:gridCol>
                <a:gridCol w="1623848">
                  <a:extLst>
                    <a:ext uri="{9D8B030D-6E8A-4147-A177-3AD203B41FA5}">
                      <a16:colId xmlns:a16="http://schemas.microsoft.com/office/drawing/2014/main" val="317356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Variabel</a:t>
                      </a:r>
                      <a:endParaRPr lang="en-GY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Tipe</a:t>
                      </a:r>
                      <a:r>
                        <a:rPr lang="en-US" sz="2000" b="1" dirty="0"/>
                        <a:t> data</a:t>
                      </a:r>
                      <a:endParaRPr lang="en-GY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62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jml_tabungan_awal</a:t>
                      </a:r>
                      <a:endParaRPr lang="en-G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</a:t>
                      </a:r>
                      <a:endParaRPr lang="en-G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lama_menabung</a:t>
                      </a:r>
                      <a:endParaRPr lang="en-G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</a:t>
                      </a:r>
                      <a:endParaRPr lang="en-G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/>
                        <a:t>jml_tabungan_akhir</a:t>
                      </a:r>
                      <a:endParaRPr lang="en-G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double</a:t>
                      </a:r>
                      <a:endParaRPr lang="en-G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bunga</a:t>
                      </a:r>
                      <a:endParaRPr lang="en-G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double</a:t>
                      </a:r>
                      <a:endParaRPr lang="en-G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9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/>
                        <a:t>prosentase_bunga</a:t>
                      </a:r>
                      <a:r>
                        <a:rPr lang="en-US" sz="2000" dirty="0"/>
                        <a:t> = 0.02</a:t>
                      </a:r>
                      <a:endParaRPr lang="en-G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double</a:t>
                      </a:r>
                      <a:endParaRPr lang="en-G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9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33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921D4-0451-2080-353B-882FD0D3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5" y="1154527"/>
            <a:ext cx="9080364" cy="5419693"/>
          </a:xfrm>
          <a:prstGeom prst="rect">
            <a:avLst/>
          </a:prstGeom>
        </p:spPr>
      </p:pic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2477184" y="0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Studi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Kasus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2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CA354-9AB8-3B13-7F5A-A2871CA3606F}"/>
              </a:ext>
            </a:extLst>
          </p:cNvPr>
          <p:cNvSpPr/>
          <p:nvPr/>
        </p:nvSpPr>
        <p:spPr>
          <a:xfrm>
            <a:off x="7676446" y="2709935"/>
            <a:ext cx="3473775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8, 9 = </a:t>
            </a:r>
            <a:r>
              <a:rPr lang="en-US" sz="1800" b="1" dirty="0" err="1">
                <a:solidFill>
                  <a:srgbClr val="FF0000"/>
                </a:solidFill>
              </a:rPr>
              <a:t>deklarasi</a:t>
            </a:r>
            <a:r>
              <a:rPr lang="en-US" sz="1800" b="1" dirty="0">
                <a:solidFill>
                  <a:srgbClr val="FF0000"/>
                </a:solidFill>
              </a:rPr>
              <a:t> variable dan </a:t>
            </a:r>
            <a:r>
              <a:rPr lang="en-US" sz="1800" b="1" dirty="0" err="1">
                <a:solidFill>
                  <a:srgbClr val="FF0000"/>
                </a:solidFill>
              </a:rPr>
              <a:t>tipe</a:t>
            </a:r>
            <a:r>
              <a:rPr lang="en-US" sz="1800" b="1" dirty="0">
                <a:solidFill>
                  <a:srgbClr val="FF0000"/>
                </a:solidFill>
              </a:rPr>
              <a:t> data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74041-4CA3-FFB3-D586-FE3D11C43E5B}"/>
              </a:ext>
            </a:extLst>
          </p:cNvPr>
          <p:cNvSpPr/>
          <p:nvPr/>
        </p:nvSpPr>
        <p:spPr>
          <a:xfrm>
            <a:off x="7880025" y="3623685"/>
            <a:ext cx="3473775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12, 14 = </a:t>
            </a:r>
            <a:r>
              <a:rPr lang="en-US" sz="1800" b="1" dirty="0" err="1">
                <a:solidFill>
                  <a:srgbClr val="FF0000"/>
                </a:solidFill>
              </a:rPr>
              <a:t>inputan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FC775F-8440-EFA8-1BF2-767F642EDF7B}"/>
              </a:ext>
            </a:extLst>
          </p:cNvPr>
          <p:cNvSpPr/>
          <p:nvPr/>
        </p:nvSpPr>
        <p:spPr>
          <a:xfrm>
            <a:off x="7676445" y="4681720"/>
            <a:ext cx="3473775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16, 17= proses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B5DAE-CB19-F820-E171-333CD9BCAD2B}"/>
              </a:ext>
            </a:extLst>
          </p:cNvPr>
          <p:cNvSpPr/>
          <p:nvPr/>
        </p:nvSpPr>
        <p:spPr>
          <a:xfrm>
            <a:off x="7513811" y="5797432"/>
            <a:ext cx="2872136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Baris 19, 20 </a:t>
            </a:r>
            <a:r>
              <a:rPr lang="en-US" sz="1800" b="1" dirty="0">
                <a:solidFill>
                  <a:srgbClr val="FF0000"/>
                </a:solidFill>
              </a:rPr>
              <a:t>= output</a:t>
            </a:r>
            <a:endParaRPr lang="en-GY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4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 txBox="1">
            <a:spLocks noGrp="1"/>
          </p:cNvSpPr>
          <p:nvPr>
            <p:ph type="title"/>
          </p:nvPr>
        </p:nvSpPr>
        <p:spPr>
          <a:xfrm>
            <a:off x="2927350" y="274638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Tugas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433" name="Google Shape;433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9055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Deskripsikan</a:t>
            </a:r>
            <a:r>
              <a:rPr lang="en-US" sz="2400" dirty="0">
                <a:latin typeface="+mn-lt"/>
              </a:rPr>
              <a:t> Ruang </a:t>
            </a:r>
            <a:r>
              <a:rPr lang="en-US" sz="2400" dirty="0" err="1">
                <a:latin typeface="+mn-lt"/>
              </a:rPr>
              <a:t>lingkup</a:t>
            </a:r>
            <a:r>
              <a:rPr lang="en-US" sz="2400" dirty="0">
                <a:latin typeface="+mn-lt"/>
              </a:rPr>
              <a:t> project </a:t>
            </a:r>
            <a:r>
              <a:rPr lang="en-US" sz="2400" dirty="0" err="1">
                <a:latin typeface="+mn-lt"/>
              </a:rPr>
              <a:t>akhir</a:t>
            </a:r>
            <a:r>
              <a:rPr lang="en-US" sz="2400" dirty="0">
                <a:latin typeface="+mn-lt"/>
              </a:rPr>
              <a:t> kalian </a:t>
            </a:r>
            <a:r>
              <a:rPr lang="en-US" sz="2400" dirty="0" err="1">
                <a:latin typeface="+mn-lt"/>
              </a:rPr>
              <a:t>sesuai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dengan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topik</a:t>
            </a:r>
            <a:r>
              <a:rPr lang="en-US" sz="2400" dirty="0">
                <a:latin typeface="+mn-lt"/>
              </a:rPr>
              <a:t> masing-masing </a:t>
            </a:r>
            <a:r>
              <a:rPr lang="en-US" sz="2400" dirty="0" err="1">
                <a:latin typeface="+mn-lt"/>
              </a:rPr>
              <a:t>kelompok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diambil</a:t>
            </a:r>
            <a:r>
              <a:rPr lang="en-US" sz="2400" dirty="0">
                <a:latin typeface="+mn-lt"/>
              </a:rPr>
              <a:t>.</a:t>
            </a:r>
          </a:p>
          <a:p>
            <a:pPr marL="59055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Bedasarkan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deskripsi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ruang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lingkup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topik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proyek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akhir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identifikasilah</a:t>
            </a:r>
            <a:r>
              <a:rPr lang="en-US" sz="2400" dirty="0">
                <a:latin typeface="+mn-lt"/>
              </a:rPr>
              <a:t> :</a:t>
            </a:r>
          </a:p>
          <a:p>
            <a:pPr marL="1260475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LcPeriod"/>
            </a:pPr>
            <a:r>
              <a:rPr lang="en-US" sz="2400" dirty="0">
                <a:latin typeface="+mn-lt"/>
              </a:rPr>
              <a:t>Input dan output</a:t>
            </a:r>
          </a:p>
          <a:p>
            <a:pPr marL="1260475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LcPeriod"/>
            </a:pPr>
            <a:r>
              <a:rPr lang="en-US" sz="2400" dirty="0">
                <a:latin typeface="+mn-lt"/>
              </a:rPr>
              <a:t>Proses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515E9A-5DEC-B396-8BC8-FA95594ED762}"/>
              </a:ext>
            </a:extLst>
          </p:cNvPr>
          <p:cNvCxnSpPr>
            <a:cxnSpLocks/>
          </p:cNvCxnSpPr>
          <p:nvPr/>
        </p:nvCxnSpPr>
        <p:spPr>
          <a:xfrm>
            <a:off x="1983782" y="3676973"/>
            <a:ext cx="7749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6003925" y="2967039"/>
            <a:ext cx="18415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2819400" y="990224"/>
            <a:ext cx="67373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sym typeface="Schoolbell"/>
              </a:rPr>
              <a:t>Aturan</a:t>
            </a:r>
            <a:r>
              <a:rPr lang="en-US" sz="3300" kern="1200" dirty="0">
                <a:solidFill>
                  <a:schemeClr val="tx1"/>
                </a:solidFill>
                <a:latin typeface="+mj-lt"/>
                <a:sym typeface="Schoolbell"/>
              </a:rPr>
              <a:t> </a:t>
            </a:r>
            <a:r>
              <a:rPr lang="en-US" sz="3300" kern="1200" dirty="0" err="1">
                <a:solidFill>
                  <a:schemeClr val="tx1"/>
                </a:solidFill>
                <a:latin typeface="+mj-lt"/>
                <a:sym typeface="Schoolbell"/>
              </a:rPr>
              <a:t>Penulisan</a:t>
            </a:r>
            <a:r>
              <a:rPr lang="en-US" sz="3300" kern="1200" dirty="0">
                <a:solidFill>
                  <a:schemeClr val="tx1"/>
                </a:solidFill>
                <a:latin typeface="+mj-lt"/>
                <a:sym typeface="Schoolbell"/>
              </a:rPr>
              <a:t> </a:t>
            </a:r>
            <a:r>
              <a:rPr lang="en-US" sz="3300" kern="1200" dirty="0" err="1">
                <a:solidFill>
                  <a:schemeClr val="tx1"/>
                </a:solidFill>
                <a:latin typeface="+mj-lt"/>
                <a:sym typeface="Schoolbell"/>
              </a:rPr>
              <a:t>Variabel</a:t>
            </a:r>
            <a:endParaRPr sz="3300" kern="1200" dirty="0">
              <a:solidFill>
                <a:schemeClr val="tx1"/>
              </a:solidFill>
              <a:latin typeface="+mj-lt"/>
              <a:sym typeface="Schoolbel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060704" y="2274888"/>
            <a:ext cx="1015593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0" indent="-171450" defTabSz="685800">
              <a:lnSpc>
                <a:spcPct val="150000"/>
              </a:lnSpc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Nama variable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tidak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boleh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menggunakan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kata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kunci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Java</a:t>
            </a:r>
            <a:endParaRPr sz="2400" kern="1200" dirty="0">
              <a:solidFill>
                <a:schemeClr val="tx1"/>
              </a:solidFill>
              <a:latin typeface="+mn-lt"/>
            </a:endParaRPr>
          </a:p>
          <a:p>
            <a:pPr marL="171450" lvl="0" indent="-171450" defTabSz="685800">
              <a:lnSpc>
                <a:spcPct val="150000"/>
              </a:lnSpc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Nama variable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boleh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menggunakan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huruf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angka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(0-9), garis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bawah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(_), dan symbol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dolar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($),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namun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sebaiknya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penggunaan</a:t>
            </a:r>
            <a:endParaRPr lang="en-US" sz="2400" kern="1200" dirty="0">
              <a:solidFill>
                <a:schemeClr val="tx1"/>
              </a:solidFill>
              <a:latin typeface="+mn-lt"/>
              <a:sym typeface="Schoolbell"/>
            </a:endParaRPr>
          </a:p>
          <a:p>
            <a:pPr marL="976313" lvl="4" indent="-342900" defTabSz="685800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ü"/>
            </a:pP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Nama variable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menggunakan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diawali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huruf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kecil</a:t>
            </a:r>
            <a:endParaRPr lang="en-US" sz="2400" kern="1200" dirty="0">
              <a:solidFill>
                <a:schemeClr val="tx1"/>
              </a:solidFill>
              <a:latin typeface="+mn-lt"/>
              <a:sym typeface="Schoolbell"/>
            </a:endParaRPr>
          </a:p>
          <a:p>
            <a:pPr marL="976313" lvl="4" indent="-342900" defTabSz="685800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ü"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Apabila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nama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variable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lebih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dari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satu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kata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maka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kata yang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setelahnya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diawali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huruf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sym typeface="Schoolbell"/>
              </a:rPr>
              <a:t>besar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sym typeface="Schoolbell"/>
              </a:rPr>
              <a:t>.</a:t>
            </a:r>
            <a:endParaRPr sz="2400" kern="1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19327"/>
            <a:ext cx="9144000" cy="5315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849" y="3072765"/>
            <a:ext cx="31877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2117725" y="1374775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v"/>
            </a:pPr>
            <a:r>
              <a:rPr lang="en-US" sz="3000" dirty="0" err="1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Bentuk</a:t>
            </a:r>
            <a:r>
              <a:rPr lang="en-US" sz="3000" dirty="0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:</a:t>
            </a:r>
            <a:endParaRPr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30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4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tipe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lang="en-US" sz="2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sz="2400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nama</a:t>
            </a:r>
            <a:r>
              <a:rPr lang="en-US" sz="2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 [=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nilai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awal</a:t>
            </a:r>
            <a:r>
              <a:rPr lang="en-US" sz="2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3000" dirty="0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	</a:t>
            </a:r>
            <a:r>
              <a:rPr lang="en-US" sz="2400" dirty="0" err="1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nilai</a:t>
            </a:r>
            <a:r>
              <a:rPr lang="en-US" sz="2400" dirty="0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dalam</a:t>
            </a:r>
            <a:r>
              <a:rPr lang="en-US" sz="2400" dirty="0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tanda</a:t>
            </a:r>
            <a:r>
              <a:rPr lang="en-US" sz="2400" dirty="0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 [ ] </a:t>
            </a:r>
            <a:r>
              <a:rPr lang="en-US" sz="2400" dirty="0" err="1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bersifat</a:t>
            </a:r>
            <a:r>
              <a:rPr lang="en-US" sz="2400" dirty="0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 optional</a:t>
            </a:r>
            <a:r>
              <a:rPr lang="en-US" sz="2000" dirty="0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3000" dirty="0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	</a:t>
            </a:r>
            <a:r>
              <a:rPr lang="en-US" sz="3000" dirty="0" err="1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contoh</a:t>
            </a:r>
            <a:r>
              <a:rPr lang="en-US" sz="3000" dirty="0">
                <a:solidFill>
                  <a:schemeClr val="dk2"/>
                </a:solidFill>
                <a:latin typeface="Schoolbell"/>
                <a:ea typeface="Schoolbell"/>
                <a:cs typeface="Schoolbell"/>
                <a:sym typeface="Schoolbell"/>
              </a:rPr>
              <a:t>:</a:t>
            </a:r>
            <a:endParaRPr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30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contVariabel</a:t>
            </a:r>
            <a:r>
              <a:rPr lang="en-US" sz="2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contohVar</a:t>
            </a:r>
            <a:r>
              <a:rPr lang="en-US" sz="2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-US" sz="2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1523999" y="374651"/>
            <a:ext cx="9556885" cy="383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Tipe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 Data </a:t>
            </a:r>
            <a:endParaRPr sz="4000" kern="1200" dirty="0">
              <a:solidFill>
                <a:schemeClr val="tx1"/>
              </a:solidFill>
              <a:latin typeface="+mj-lt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b="1" dirty="0">
              <a:latin typeface="Schoolbell"/>
              <a:ea typeface="Schoolbell"/>
              <a:cs typeface="Schoolbell"/>
              <a:sym typeface="Schoolbel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 err="1">
                <a:latin typeface="+mn-lt"/>
                <a:sym typeface="Schoolbell"/>
              </a:rPr>
              <a:t>Tipe</a:t>
            </a:r>
            <a:r>
              <a:rPr lang="en-US" sz="2400" dirty="0">
                <a:latin typeface="+mn-lt"/>
                <a:sym typeface="Schoolbell"/>
              </a:rPr>
              <a:t> data </a:t>
            </a:r>
            <a:r>
              <a:rPr lang="en-US" sz="2400" dirty="0" err="1">
                <a:latin typeface="+mn-lt"/>
                <a:sym typeface="Schoolbell"/>
              </a:rPr>
              <a:t>adalah</a:t>
            </a:r>
            <a:r>
              <a:rPr lang="en-US" sz="2400" dirty="0">
                <a:latin typeface="+mn-lt"/>
                <a:sym typeface="Schoolbell"/>
              </a:rPr>
              <a:t> </a:t>
            </a:r>
            <a:r>
              <a:rPr lang="en-US" sz="2400" dirty="0" err="1">
                <a:latin typeface="+mn-lt"/>
                <a:sym typeface="Schoolbell"/>
              </a:rPr>
              <a:t>jenis</a:t>
            </a:r>
            <a:r>
              <a:rPr lang="en-US" sz="2400" dirty="0">
                <a:latin typeface="+mn-lt"/>
                <a:sym typeface="Schoolbell"/>
              </a:rPr>
              <a:t> data yang </a:t>
            </a:r>
            <a:r>
              <a:rPr lang="en-US" sz="2400" dirty="0" err="1">
                <a:latin typeface="+mn-lt"/>
                <a:sym typeface="Schoolbell"/>
              </a:rPr>
              <a:t>ingin</a:t>
            </a:r>
            <a:r>
              <a:rPr lang="en-US" sz="2400" dirty="0">
                <a:latin typeface="+mn-lt"/>
                <a:sym typeface="Schoolbell"/>
              </a:rPr>
              <a:t> </a:t>
            </a:r>
            <a:r>
              <a:rPr lang="en-US" sz="2400" dirty="0" err="1">
                <a:latin typeface="+mn-lt"/>
                <a:sym typeface="Schoolbell"/>
              </a:rPr>
              <a:t>kita</a:t>
            </a:r>
            <a:r>
              <a:rPr lang="en-US" sz="2400" dirty="0">
                <a:latin typeface="+mn-lt"/>
                <a:sym typeface="Schoolbell"/>
              </a:rPr>
              <a:t> </a:t>
            </a:r>
            <a:r>
              <a:rPr lang="en-US" sz="2400" dirty="0" err="1">
                <a:latin typeface="+mn-lt"/>
                <a:sym typeface="Schoolbell"/>
              </a:rPr>
              <a:t>simpan</a:t>
            </a:r>
            <a:r>
              <a:rPr lang="en-US" sz="2400" dirty="0">
                <a:latin typeface="+mn-lt"/>
                <a:sym typeface="Schoolbell"/>
              </a:rPr>
              <a:t> di </a:t>
            </a:r>
            <a:r>
              <a:rPr lang="en-US" sz="2400" dirty="0" err="1">
                <a:latin typeface="+mn-lt"/>
                <a:sym typeface="Schoolbell"/>
              </a:rPr>
              <a:t>variabel</a:t>
            </a:r>
            <a:r>
              <a:rPr lang="en-US" sz="2400" dirty="0">
                <a:latin typeface="+mn-lt"/>
                <a:sym typeface="Schoolbell"/>
              </a:rPr>
              <a:t>. </a:t>
            </a:r>
            <a:endParaRPr sz="2400" dirty="0">
              <a:latin typeface="+mn-lt"/>
              <a:sym typeface="Schoolbel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data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dapat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dikategorikan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menjadi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dua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kelompok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latin typeface="+mn-lt"/>
                <a:ea typeface="Schoolbell"/>
                <a:cs typeface="Schoolbell"/>
                <a:sym typeface="Schoolbell"/>
              </a:rPr>
              <a:t>yaitu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 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i="1" dirty="0">
                <a:latin typeface="+mn-lt"/>
                <a:ea typeface="Schoolbell"/>
                <a:cs typeface="Schoolbell"/>
                <a:sym typeface="Schoolbell"/>
              </a:rPr>
              <a:t>1. </a:t>
            </a:r>
            <a:r>
              <a:rPr lang="en-US" sz="2400" i="1" dirty="0" err="1"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i="1" dirty="0">
                <a:latin typeface="+mn-lt"/>
                <a:ea typeface="Schoolbell"/>
                <a:cs typeface="Schoolbell"/>
                <a:sym typeface="Schoolbell"/>
              </a:rPr>
              <a:t> data </a:t>
            </a:r>
            <a:r>
              <a:rPr lang="en-US" sz="2400" i="1" dirty="0" err="1">
                <a:latin typeface="+mn-lt"/>
                <a:ea typeface="Schoolbell"/>
                <a:cs typeface="Schoolbell"/>
                <a:sym typeface="Schoolbell"/>
              </a:rPr>
              <a:t>Primitif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 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i="1" dirty="0">
                <a:latin typeface="+mn-lt"/>
                <a:ea typeface="Schoolbell"/>
                <a:cs typeface="Schoolbell"/>
                <a:sym typeface="Schoolbell"/>
              </a:rPr>
              <a:t>2.tipe data </a:t>
            </a:r>
            <a:r>
              <a:rPr lang="en-US" sz="2400" i="1" dirty="0" err="1">
                <a:latin typeface="+mn-lt"/>
                <a:ea typeface="Schoolbell"/>
                <a:cs typeface="Schoolbell"/>
                <a:sym typeface="Schoolbell"/>
              </a:rPr>
              <a:t>Referensi</a:t>
            </a:r>
            <a:r>
              <a:rPr lang="en-US" sz="2400" dirty="0">
                <a:latin typeface="+mn-lt"/>
                <a:ea typeface="Schoolbell"/>
                <a:cs typeface="Schoolbell"/>
                <a:sym typeface="Schoolbell"/>
              </a:rPr>
              <a:t>.</a:t>
            </a:r>
            <a:endParaRPr sz="2400" dirty="0">
              <a:latin typeface="+mn-lt"/>
              <a:ea typeface="Schoolbell"/>
              <a:cs typeface="Schoolbell"/>
              <a:sym typeface="Schoolbell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115" y="4206240"/>
            <a:ext cx="1944029" cy="200329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2810891" y="4653891"/>
            <a:ext cx="32851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Apa yang anda bayangkan dengan gambar di samping?</a:t>
            </a:r>
            <a:endParaRPr/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0725" y="3930678"/>
            <a:ext cx="3367532" cy="2092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8522843" y="4502797"/>
            <a:ext cx="32851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choolbell"/>
                <a:ea typeface="Schoolbell"/>
                <a:cs typeface="Schoolbell"/>
                <a:sym typeface="Schoolbell"/>
              </a:rPr>
              <a:t>Bagimana dengan gambar yang ini?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049733"/>
            <a:ext cx="9144000" cy="547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9474" y="3560445"/>
            <a:ext cx="31877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/>
          <p:nvPr/>
        </p:nvSpPr>
        <p:spPr>
          <a:xfrm>
            <a:off x="3324208" y="242889"/>
            <a:ext cx="50593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ct val="100000"/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sym typeface="Schoolbell"/>
              </a:rPr>
              <a:t>Tipe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sym typeface="Schoolbell"/>
              </a:rPr>
              <a:t> data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sym typeface="Schoolbell"/>
              </a:rPr>
              <a:t>primitif</a:t>
            </a:r>
            <a:endParaRPr sz="4000" kern="1200" dirty="0">
              <a:solidFill>
                <a:schemeClr val="tx1"/>
              </a:solidFill>
              <a:latin typeface="+mj-lt"/>
              <a:sym typeface="Schoolbell"/>
            </a:endParaRPr>
          </a:p>
        </p:txBody>
      </p:sp>
      <p:graphicFrame>
        <p:nvGraphicFramePr>
          <p:cNvPr id="159" name="Google Shape;159;p8"/>
          <p:cNvGraphicFramePr/>
          <p:nvPr>
            <p:extLst>
              <p:ext uri="{D42A27DB-BD31-4B8C-83A1-F6EECF244321}">
                <p14:modId xmlns:p14="http://schemas.microsoft.com/office/powerpoint/2010/main" val="3349894362"/>
              </p:ext>
            </p:extLst>
          </p:nvPr>
        </p:nvGraphicFramePr>
        <p:xfrm>
          <a:off x="420458" y="862633"/>
          <a:ext cx="11351083" cy="5660087"/>
        </p:xfrm>
        <a:graphic>
          <a:graphicData uri="http://schemas.openxmlformats.org/drawingml/2006/table">
            <a:tbl>
              <a:tblPr>
                <a:noFill/>
                <a:tableStyleId>{C0A8305F-99F8-489D-A558-1B7DF76EFC55}</a:tableStyleId>
              </a:tblPr>
              <a:tblGrid>
                <a:gridCol w="1726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6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 dirty="0" err="1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Jenis</a:t>
                      </a:r>
                      <a:r>
                        <a:rPr lang="en-US" sz="2300" b="1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 Data</a:t>
                      </a:r>
                      <a:endParaRPr sz="23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 dirty="0" err="1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Deskripsi</a:t>
                      </a:r>
                      <a:endParaRPr sz="23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Ukuran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Minimum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Maksimum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boolean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true / false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1-bit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 cap="none">
                          <a:solidFill>
                            <a:schemeClr val="dk1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char</a:t>
                      </a:r>
                      <a:endParaRPr sz="2300" b="0" u="none" strike="noStrike" cap="none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Karakter Unicode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16-bit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FF0000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byte</a:t>
                      </a:r>
                      <a:endParaRPr sz="2300" b="1" u="none" strike="noStrike" cap="none">
                        <a:solidFill>
                          <a:srgbClr val="FF0000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1E4E79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Bilangan bulat</a:t>
                      </a:r>
                      <a:endParaRPr sz="2300" b="1" u="none" strike="noStrike" cap="none">
                        <a:solidFill>
                          <a:srgbClr val="1E4E79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8-bit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-127</a:t>
                      </a:r>
                      <a:endParaRPr sz="23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128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FF0000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short</a:t>
                      </a:r>
                      <a:endParaRPr sz="2300" b="1" u="none" strike="noStrike" cap="none">
                        <a:solidFill>
                          <a:srgbClr val="FF0000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1E4E79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Bilangan bulat</a:t>
                      </a:r>
                      <a:endParaRPr sz="2300" b="1" u="none" strike="noStrike" cap="none">
                        <a:solidFill>
                          <a:srgbClr val="1E4E79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16-bit</a:t>
                      </a:r>
                      <a:endParaRPr sz="23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-32768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32767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FF0000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int</a:t>
                      </a:r>
                      <a:endParaRPr sz="2300" b="1" u="none" strike="noStrike" cap="none">
                        <a:solidFill>
                          <a:srgbClr val="FF0000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1E4E79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Bilangan bulat</a:t>
                      </a:r>
                      <a:endParaRPr sz="2300" b="1" u="none" strike="noStrike" cap="none">
                        <a:solidFill>
                          <a:srgbClr val="1E4E79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32-bit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-2147483648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2147483647</a:t>
                      </a:r>
                      <a:endParaRPr sz="23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8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FF0000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long</a:t>
                      </a:r>
                      <a:endParaRPr sz="2300" b="1" u="none" strike="noStrike" cap="none">
                        <a:solidFill>
                          <a:srgbClr val="FF0000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1E4E79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Bilangan bulat</a:t>
                      </a:r>
                      <a:endParaRPr sz="2300" b="1" u="none" strike="noStrike" cap="none">
                        <a:solidFill>
                          <a:srgbClr val="1E4E79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64-bit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-9223372036854775808</a:t>
                      </a:r>
                      <a:endParaRPr sz="23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9223372036854775807</a:t>
                      </a:r>
                      <a:endParaRPr sz="23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6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float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Bilangan riil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32-bit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1.40129846432481707e-45</a:t>
                      </a:r>
                      <a:endParaRPr sz="23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3.40282346638528860e+38</a:t>
                      </a:r>
                      <a:endParaRPr sz="23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6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double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Bilangan riil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64-bit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4.94065645841246544e-324</a:t>
                      </a:r>
                      <a:endParaRPr sz="23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>
                          <a:solidFill>
                            <a:srgbClr val="333333"/>
                          </a:solidFill>
                          <a:latin typeface="+mn-lt"/>
                          <a:ea typeface="Schoolbell"/>
                          <a:cs typeface="Schoolbell"/>
                          <a:sym typeface="Schoolbell"/>
                        </a:rPr>
                        <a:t>1.79769313486231570e+308</a:t>
                      </a:r>
                      <a:endParaRPr sz="23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2832" marR="92832" marT="27850" marB="27850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100000"/>
              </a:lnSpc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000" kern="1200" dirty="0">
                <a:solidFill>
                  <a:schemeClr val="tx1"/>
                </a:solidFill>
                <a:latin typeface="+mj-lt"/>
                <a:cs typeface="Arial"/>
                <a:sym typeface="Schoolbell"/>
              </a:rPr>
              <a:t>DEKLARASI</a:t>
            </a:r>
            <a:endParaRPr sz="4000" kern="1200" dirty="0">
              <a:solidFill>
                <a:schemeClr val="tx1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1981200" y="2060575"/>
            <a:ext cx="8229600" cy="406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---------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Deklarasi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--------------------------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nilai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angka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float a, b, c;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----------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Pemberian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nilai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-------------------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nilai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=75;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angka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=2.5;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p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 Rounded MT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asp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 Rounded MT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pro" id="{E46B8016-6252-41C8-9ABE-427633246C4D}" vid="{3DB2AD0D-9733-4AED-9F5A-74A06DF2325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 Rounded MT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1769</Words>
  <Application>Microsoft Office PowerPoint</Application>
  <PresentationFormat>Widescreen</PresentationFormat>
  <Paragraphs>294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Schoolbell</vt:lpstr>
      <vt:lpstr>Consolas</vt:lpstr>
      <vt:lpstr>Noto Sans Symbols</vt:lpstr>
      <vt:lpstr>Courier New</vt:lpstr>
      <vt:lpstr>Arial</vt:lpstr>
      <vt:lpstr>Calibri</vt:lpstr>
      <vt:lpstr>Arial Rounded MT Bold</vt:lpstr>
      <vt:lpstr>Times New Roman</vt:lpstr>
      <vt:lpstr>Wingdings</vt:lpstr>
      <vt:lpstr>daspro</vt:lpstr>
      <vt:lpstr>1_daspro</vt:lpstr>
      <vt:lpstr>Document</vt:lpstr>
      <vt:lpstr>Pertemuan 3 Variabel, Tipe Data, Operator dan Input-Output</vt:lpstr>
      <vt:lpstr>Tujuan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DEKLARASI</vt:lpstr>
      <vt:lpstr>Mencetak Variabel</vt:lpstr>
      <vt:lpstr>Casting tipe data</vt:lpstr>
      <vt:lpstr>Casting tipe data(2)</vt:lpstr>
      <vt:lpstr>Contoh Casting tipe data</vt:lpstr>
      <vt:lpstr>Kegunaan ASCII ??</vt:lpstr>
      <vt:lpstr>PowerPoint Presentation</vt:lpstr>
      <vt:lpstr>PowerPoint Presentation</vt:lpstr>
      <vt:lpstr>PowerPoint Presentation</vt:lpstr>
      <vt:lpstr>PowerPoint Presentation</vt:lpstr>
      <vt:lpstr>Jenis operator</vt:lpstr>
      <vt:lpstr>PowerPoint Presentation</vt:lpstr>
      <vt:lpstr>PowerPoint Presentation</vt:lpstr>
      <vt:lpstr>PowerPoint Presentation</vt:lpstr>
      <vt:lpstr>PowerPoint Presentation</vt:lpstr>
      <vt:lpstr>3.Operator Assignment</vt:lpstr>
      <vt:lpstr>Contoh kode program</vt:lpstr>
      <vt:lpstr>Contoh kode program</vt:lpstr>
      <vt:lpstr>4. Operator Relasi </vt:lpstr>
      <vt:lpstr>PowerPoint Presentation</vt:lpstr>
      <vt:lpstr>5. Operator Logika</vt:lpstr>
      <vt:lpstr>Contoh kode program</vt:lpstr>
      <vt:lpstr>6. Operator Bitwise</vt:lpstr>
      <vt:lpstr>6. Operator Bitwise(2)</vt:lpstr>
      <vt:lpstr>6. Operator Bitwise(3)</vt:lpstr>
      <vt:lpstr>6. Operator Bitwise(4)</vt:lpstr>
      <vt:lpstr>Penggunaan Inputan Pada Java</vt:lpstr>
      <vt:lpstr>Menampilkan Output Pada Java</vt:lpstr>
      <vt:lpstr>Contoh Studi Kasus 1</vt:lpstr>
      <vt:lpstr>Contoh Studi Kasus 1</vt:lpstr>
      <vt:lpstr>Contoh Studi Kasus 2</vt:lpstr>
      <vt:lpstr>Contoh Studi Kasus 2</vt:lpstr>
      <vt:lpstr>Contoh Studi Kasus 2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 Variabel, Tipe Data, Operator dan Input-Output</dc:title>
  <dc:creator>akun 62</dc:creator>
  <cp:lastModifiedBy>vivin ayu lestari</cp:lastModifiedBy>
  <cp:revision>19</cp:revision>
  <dcterms:created xsi:type="dcterms:W3CDTF">2020-07-25T22:42:29Z</dcterms:created>
  <dcterms:modified xsi:type="dcterms:W3CDTF">2023-09-11T03:13:57Z</dcterms:modified>
</cp:coreProperties>
</file>