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59" r:id="rId4"/>
    <p:sldId id="365" r:id="rId5"/>
    <p:sldId id="371" r:id="rId6"/>
    <p:sldId id="364" r:id="rId7"/>
    <p:sldId id="381" r:id="rId8"/>
    <p:sldId id="260" r:id="rId9"/>
    <p:sldId id="370" r:id="rId10"/>
    <p:sldId id="393" r:id="rId11"/>
    <p:sldId id="262" r:id="rId12"/>
    <p:sldId id="376" r:id="rId13"/>
    <p:sldId id="377" r:id="rId14"/>
    <p:sldId id="356" r:id="rId15"/>
    <p:sldId id="285" r:id="rId16"/>
    <p:sldId id="284" r:id="rId17"/>
    <p:sldId id="382" r:id="rId18"/>
    <p:sldId id="367" r:id="rId19"/>
    <p:sldId id="373" r:id="rId20"/>
    <p:sldId id="357" r:id="rId21"/>
    <p:sldId id="379" r:id="rId22"/>
    <p:sldId id="380" r:id="rId23"/>
    <p:sldId id="383" r:id="rId24"/>
    <p:sldId id="358" r:id="rId25"/>
    <p:sldId id="374" r:id="rId26"/>
    <p:sldId id="375" r:id="rId27"/>
    <p:sldId id="337" r:id="rId28"/>
    <p:sldId id="391" r:id="rId29"/>
    <p:sldId id="390" r:id="rId30"/>
    <p:sldId id="392" r:id="rId31"/>
    <p:sldId id="384" r:id="rId32"/>
    <p:sldId id="297" r:id="rId33"/>
    <p:sldId id="368" r:id="rId34"/>
    <p:sldId id="369" r:id="rId35"/>
    <p:sldId id="385" r:id="rId36"/>
    <p:sldId id="386" r:id="rId37"/>
    <p:sldId id="387" r:id="rId38"/>
    <p:sldId id="344" r:id="rId39"/>
    <p:sldId id="330" r:id="rId40"/>
    <p:sldId id="360" r:id="rId41"/>
    <p:sldId id="388" r:id="rId42"/>
    <p:sldId id="389" r:id="rId43"/>
    <p:sldId id="359" r:id="rId44"/>
    <p:sldId id="39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5ED"/>
    <a:srgbClr val="C8D5ED"/>
    <a:srgbClr val="B5DFF3"/>
    <a:srgbClr val="0C0F10"/>
    <a:srgbClr val="BBF6F0"/>
    <a:srgbClr val="000000"/>
    <a:srgbClr val="3F3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91A8E-5BED-46D1-B571-9F05C4F5C95D}" type="datetimeFigureOut">
              <a:rPr lang="id-ID" smtClean="0"/>
              <a:t>08/10/2023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88C7-2755-4252-AF15-FCEAD0C02B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439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F88C7-2755-4252-AF15-FCEAD0C02B6C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196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dirty="0"/>
              <a:t>Lempar uang koin sampai Anda mendapatkan 5 lemparan berturut-turut dengan hasil sisi yang sama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F88C7-2755-4252-AF15-FCEAD0C02B6C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31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40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01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97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97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0277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40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90F-EE02-4D5C-B755-D9608130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DD1E-6E5F-4AE4-854A-9D29F0DB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44B9-B030-4944-B104-5A2C985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13B19-F6EF-4A77-80C7-0B18E8F32624}" type="datetime1">
              <a:rPr lang="en-ID" smtClean="0"/>
              <a:t>08/10/2023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2729-0FB4-4168-AFC7-8424037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4F86-7C8F-4F24-B11B-3E88A00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10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4442-57C4-4BC9-B51C-94EDEA4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0F73-FF41-4D13-97C4-395F2FB3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E707-66F1-468A-B2D8-DBF2968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0596-A35E-4D5F-8FB5-3543A0A5E41A}" type="datetime1">
              <a:rPr lang="en-ID" smtClean="0"/>
              <a:t>08/10/2023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A3B9-1376-4B56-BE1E-CD66376C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F803-03D6-4DDE-9D3D-0F599C34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258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41365-62DB-4AFE-A944-2EDA74C1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79211-2A48-4014-9B97-A30BFABA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1071-125D-437D-B77E-1EFAEF47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AE38-CB5B-4C43-827C-592F353A3EC3}" type="datetime1">
              <a:rPr lang="en-ID" smtClean="0"/>
              <a:t>08/10/2023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7E89-3ACB-4315-BF9A-71EB5B9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FC4F-F19F-492B-8575-1C20679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513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F7B-7C7F-46DC-8215-0C1FB7E6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91EF-D176-4F1A-9826-5CB2C1A8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396C-2836-47FE-A14B-D52BAC25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5D21-67ED-4D50-89AE-1253245F87F2}" type="datetime1">
              <a:rPr lang="en-ID" smtClean="0"/>
              <a:t>08/10/2023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724C-A47F-40F0-AD85-9C56187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B7E0-6DB5-4637-947B-6D780ABF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122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F3AF-E16A-435F-ACAE-E9B03ED7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2246-2259-4DF2-906F-6A1608B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13C3-6005-4928-A4C6-B44C939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4B5A-866E-411B-93A2-80DFFED7550A}" type="datetime1">
              <a:rPr lang="en-ID" smtClean="0"/>
              <a:t>08/10/2023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1247-0693-4425-A6D0-3A5679EB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EB6A-1CB9-497E-8940-B0EB15D1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877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5636-CC06-4CB8-A24E-818B8352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8942-CAAA-4470-AC3C-5B895061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F282-5FED-4ED9-A00E-6B5B192F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A0E9A-E58D-428A-92C5-1369E7E9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8D92-EEF6-4199-AE4E-7027D22C57AA}" type="datetime1">
              <a:rPr lang="en-ID" smtClean="0"/>
              <a:t>08/10/2023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94A7-5447-4B47-88E4-6D90EDF6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D962-F05B-4CA4-A4F3-E7180A07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848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045-E15C-44F2-AFD3-3F546B34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18F0-D41A-4360-8C6D-B6E68D62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A02-CEAA-4256-AE84-B731D6C4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225FC-00EA-4DAF-AEAE-C6DC7A1A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90E3-2F81-4A90-8420-602D2F7B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0DA11-8B66-4C65-B625-EBF507E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B03A8-2089-4986-AB9E-26EAA61D664B}" type="datetime1">
              <a:rPr lang="en-ID" smtClean="0"/>
              <a:t>08/10/2023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E0F1-2C45-4D04-B54B-7314D0EB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8C566-C9AC-4DBA-91AB-D1552CDD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93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9BB9-ED45-4419-AC01-2ACD517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14A8-CF77-4DD5-AD44-05FCD61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19497-ADBE-440A-8761-B39AD8067F5B}" type="datetime1">
              <a:rPr lang="en-ID" smtClean="0"/>
              <a:t>08/10/2023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856C-6D88-4878-9E2A-6505264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26531-15EE-4B1E-9FBF-E336B32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6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22E2-425E-4505-9994-C6EB213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9E6BD-735F-493E-BBB0-8BC92D7B55EE}" type="datetime1">
              <a:rPr lang="en-ID" smtClean="0"/>
              <a:t>08/10/2023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DFBC7-B3E0-467A-A5F2-271F8138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6AAF6-9D72-4196-8E88-2EEF746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495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BA0C-30E0-41D5-A0B4-9BBFFEE4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7878-DBBD-4A77-9614-5D2E746B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7B3-41E7-4DBB-874A-A8A743B2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E8FB-9711-4D57-BDCC-9DF6900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FB5-43EA-49C7-8C44-72BBC183B023}" type="datetime1">
              <a:rPr lang="en-ID" smtClean="0"/>
              <a:t>08/10/2023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8867-BDB4-491E-BC0B-5C3F97B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F511-229C-4782-B150-8C9BD3A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35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902A-A6C6-4B24-8FC2-94ED7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9E74-06F0-43DC-A1BF-639A30556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AB51-0847-4640-8229-99ADDA22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E03B-D970-4847-B122-2EDC634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B9E-2517-453E-9982-B50D9165C79B}" type="datetime1">
              <a:rPr lang="en-ID" smtClean="0"/>
              <a:t>08/10/2023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BEA-8B8F-4C54-96A1-DC935F5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CDE9-F710-42D5-A8CC-2666956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458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9D57-555F-4C87-9243-6CEF82F5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9898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862B-9925-4ED7-9212-CDFEB883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8986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6431-F704-4A0C-8024-EFEBCAAA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C5F6F-528E-4005-9A73-2D4CF7158C7D}" type="datetime1">
              <a:rPr lang="en-ID" smtClean="0"/>
              <a:t>08/10/2023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3720-304B-4E51-BE8A-BB3FB5D6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A939-249F-4EE1-B701-EF6A383B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53CFA-983B-4AC8-B0D5-E78BD36D07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20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B5E511-C598-4573-A21D-277202B84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 err="1">
                <a:latin typeface="Bahnschrift SemiBold" pitchFamily="34" charset="0"/>
              </a:rPr>
              <a:t>Perulangan</a:t>
            </a:r>
            <a:r>
              <a:rPr lang="en-US" b="1" dirty="0">
                <a:latin typeface="Bahnschrift SemiBold" pitchFamily="34" charset="0"/>
              </a:rPr>
              <a:t> 1</a:t>
            </a:r>
            <a:endParaRPr lang="en-ID" b="1" dirty="0">
              <a:latin typeface="Bahnschrift SemiBold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A52C8F-C37F-4366-B5D0-EEC1C79D8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Tim Ajar Dasar </a:t>
            </a:r>
            <a:r>
              <a:rPr lang="en-US" sz="2800" dirty="0" err="1"/>
              <a:t>Pemrograman</a:t>
            </a:r>
            <a:r>
              <a:rPr lang="en-US" sz="2800" dirty="0"/>
              <a:t> 2023</a:t>
            </a:r>
            <a:endParaRPr lang="en-ID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508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4CCA-036C-42A7-B64E-92DC3F97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Alur Perulangan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C0F5-77D5-48A4-9819-E23773D2D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id-ID" sz="2800" dirty="0"/>
              <a:t>Perulangan diawali dengan melalukan </a:t>
            </a:r>
            <a:r>
              <a:rPr lang="id-ID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endParaRPr lang="id-ID" sz="28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err="1"/>
              <a:t>Evaluasi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800" dirty="0"/>
              <a:t> </a:t>
            </a:r>
            <a:endParaRPr lang="en-US" sz="2800" dirty="0"/>
          </a:p>
          <a:p>
            <a:pPr marL="858838" indent="-290513">
              <a:lnSpc>
                <a:spcPct val="100000"/>
              </a:lnSpc>
            </a:pPr>
            <a:r>
              <a:rPr lang="en-US" sz="2800" dirty="0"/>
              <a:t>Jika </a:t>
            </a:r>
            <a:r>
              <a:rPr lang="en-US" sz="2800" dirty="0" err="1"/>
              <a:t>kondisi</a:t>
            </a:r>
            <a:r>
              <a:rPr lang="en-US" sz="2800" dirty="0"/>
              <a:t> </a:t>
            </a:r>
            <a:r>
              <a:rPr lang="id-ID" sz="2800" dirty="0"/>
              <a:t>bernilai TRUE, </a:t>
            </a:r>
            <a:r>
              <a:rPr lang="en-US" sz="2800" dirty="0" err="1"/>
              <a:t>eksekusi</a:t>
            </a:r>
            <a:r>
              <a:rPr lang="en-US" sz="2800" dirty="0"/>
              <a:t> </a:t>
            </a:r>
            <a:r>
              <a:rPr lang="id-ID" sz="2800" dirty="0"/>
              <a:t>semua statement di dalam perulangan</a:t>
            </a:r>
            <a:r>
              <a:rPr lang="en-US" sz="2800" dirty="0"/>
              <a:t>. </a:t>
            </a:r>
            <a:r>
              <a:rPr lang="id-ID" sz="2800" dirty="0"/>
              <a:t>Lakukan </a:t>
            </a:r>
            <a:r>
              <a:rPr lang="id-ID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800" dirty="0"/>
              <a:t>. </a:t>
            </a:r>
            <a:r>
              <a:rPr lang="en-US" sz="2800" dirty="0" err="1"/>
              <a:t>Ulangi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nomor</a:t>
            </a:r>
            <a:r>
              <a:rPr lang="en-US" sz="2800" dirty="0"/>
              <a:t> 2</a:t>
            </a:r>
          </a:p>
          <a:p>
            <a:pPr marL="512763" indent="346075">
              <a:lnSpc>
                <a:spcPct val="100000"/>
              </a:lnSpc>
            </a:pPr>
            <a:r>
              <a:rPr lang="id-ID" sz="2800" dirty="0"/>
              <a:t>Jika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b</a:t>
            </a:r>
            <a:r>
              <a:rPr lang="id-ID" sz="2800" dirty="0"/>
              <a:t>ernilai FALSE, hentikan perulangan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153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4F05-3CA4-48D3-B417-3C82AD2E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Flowchart</a:t>
            </a:r>
            <a:r>
              <a:rPr lang="id-ID" dirty="0"/>
              <a:t> FOR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440AC33A-71DD-4386-A10C-78E2EB724277}"/>
              </a:ext>
            </a:extLst>
          </p:cNvPr>
          <p:cNvGrpSpPr/>
          <p:nvPr/>
        </p:nvGrpSpPr>
        <p:grpSpPr>
          <a:xfrm>
            <a:off x="2139957" y="1759974"/>
            <a:ext cx="6522262" cy="4404852"/>
            <a:chOff x="2120293" y="2355307"/>
            <a:chExt cx="5624427" cy="3549270"/>
          </a:xfrm>
          <a:solidFill>
            <a:schemeClr val="bg1"/>
          </a:solidFill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EEE726E-D4C0-4AF3-80A2-A3A30211F5F6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AB81A84A-45E0-4ADB-BBB3-76E5DB470B76}"/>
                </a:ext>
              </a:extLst>
            </p:cNvPr>
            <p:cNvSpPr/>
            <p:nvPr/>
          </p:nvSpPr>
          <p:spPr>
            <a:xfrm>
              <a:off x="5403301" y="3602215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A9724350-5D0D-4EA0-AFC4-C3F93DE666DC}"/>
                </a:ext>
              </a:extLst>
            </p:cNvPr>
            <p:cNvSpPr/>
            <p:nvPr/>
          </p:nvSpPr>
          <p:spPr>
            <a:xfrm>
              <a:off x="5403302" y="4281080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chemeClr val="tx1"/>
                  </a:solidFill>
                </a:rPr>
                <a:t>statements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229FCA6-763D-4692-819A-D86B5F540926}"/>
                </a:ext>
              </a:extLst>
            </p:cNvPr>
            <p:cNvSpPr/>
            <p:nvPr/>
          </p:nvSpPr>
          <p:spPr>
            <a:xfrm>
              <a:off x="2120293" y="466900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91E674-165D-40F2-85D5-2098661F27C9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>
              <a:off x="3389798" y="3593205"/>
              <a:ext cx="5511" cy="107580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DBE32E-0B09-4462-9F11-B8E2548B71EF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rot="16200000" flipV="1">
              <a:off x="6428542" y="4135610"/>
              <a:ext cx="290938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4">
              <a:extLst>
                <a:ext uri="{FF2B5EF4-FFF2-40B4-BE49-F238E27FC236}">
                  <a16:creationId xmlns:a16="http://schemas.microsoft.com/office/drawing/2014/main" id="{E116C2B5-687D-427C-A0E9-D1A668FAB827}"/>
                </a:ext>
              </a:extLst>
            </p:cNvPr>
            <p:cNvCxnSpPr>
              <a:cxnSpLocks/>
              <a:stCxn id="6" idx="0"/>
              <a:endCxn id="17" idx="6"/>
            </p:cNvCxnSpPr>
            <p:nvPr/>
          </p:nvCxnSpPr>
          <p:spPr>
            <a:xfrm rot="16200000" flipV="1">
              <a:off x="4974975" y="2003179"/>
              <a:ext cx="152404" cy="3045667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6">
              <a:extLst>
                <a:ext uri="{FF2B5EF4-FFF2-40B4-BE49-F238E27FC236}">
                  <a16:creationId xmlns:a16="http://schemas.microsoft.com/office/drawing/2014/main" id="{4361FB2C-F3A7-4624-A34C-112DD85E16F1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 flipV="1">
              <a:off x="4670324" y="4669007"/>
              <a:ext cx="1903687" cy="387929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277D4E-2AD8-4B62-8F97-916AEB41078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389798" y="544486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7BD13C-7F1F-4CF1-A0CF-C5321E1E1CD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E9BF8E-2779-4513-BEFC-581164221ED5}"/>
                </a:ext>
              </a:extLst>
            </p:cNvPr>
            <p:cNvSpPr txBox="1"/>
            <p:nvPr/>
          </p:nvSpPr>
          <p:spPr>
            <a:xfrm>
              <a:off x="4793703" y="4740965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920AD-F1C3-49CD-83FC-8489449C0606}"/>
                </a:ext>
              </a:extLst>
            </p:cNvPr>
            <p:cNvSpPr txBox="1"/>
            <p:nvPr/>
          </p:nvSpPr>
          <p:spPr>
            <a:xfrm>
              <a:off x="3525540" y="5445657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8CB81F-B6C5-4C66-92A4-3ECF5F4E2861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4E4605-59D5-422F-9423-36750C60361E}"/>
                </a:ext>
              </a:extLst>
            </p:cNvPr>
            <p:cNvCxnSpPr>
              <a:cxnSpLocks/>
              <a:stCxn id="5" idx="2"/>
              <a:endCxn id="17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484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Perulangan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37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Buatlah </a:t>
            </a:r>
            <a:r>
              <a:rPr lang="id-ID" sz="2800" dirty="0" err="1"/>
              <a:t>flowchart</a:t>
            </a:r>
            <a:r>
              <a:rPr lang="id-ID" sz="2800" dirty="0"/>
              <a:t> dan kode program untuk menampilkan bilangan dan hasil kuadratnya dengan rentang nilai bilangan 1 sampai 5!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308880" y="661343"/>
            <a:ext cx="5427453" cy="5489577"/>
            <a:chOff x="6308880" y="661343"/>
            <a:chExt cx="5427453" cy="5489577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C7114DC-D596-43A6-97DB-59F859B18514}"/>
                </a:ext>
              </a:extLst>
            </p:cNvPr>
            <p:cNvSpPr/>
            <p:nvPr/>
          </p:nvSpPr>
          <p:spPr>
            <a:xfrm>
              <a:off x="6308880" y="2216434"/>
              <a:ext cx="2341418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i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id-ID" dirty="0">
                  <a:solidFill>
                    <a:srgbClr val="000000"/>
                  </a:solidFill>
                </a:rPr>
                <a:t>= 1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65D1CF9E-7098-43F9-B78A-490B0037A870}"/>
                </a:ext>
              </a:extLst>
            </p:cNvPr>
            <p:cNvSpPr/>
            <p:nvPr/>
          </p:nvSpPr>
          <p:spPr>
            <a:xfrm>
              <a:off x="8667278" y="2962976"/>
              <a:ext cx="2747249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i</a:t>
              </a:r>
              <a:r>
                <a:rPr lang="id-ID" dirty="0">
                  <a:solidFill>
                    <a:srgbClr val="000000"/>
                  </a:solidFill>
                </a:rPr>
                <a:t>++</a:t>
              </a:r>
            </a:p>
          </p:txBody>
        </p:sp>
        <p:sp>
          <p:nvSpPr>
            <p:cNvPr id="16" name="Flowchart: Data 15">
              <a:extLst>
                <a:ext uri="{FF2B5EF4-FFF2-40B4-BE49-F238E27FC236}">
                  <a16:creationId xmlns:a16="http://schemas.microsoft.com/office/drawing/2014/main" id="{E9AF3967-4CC8-43A6-9303-358EC86E2428}"/>
                </a:ext>
              </a:extLst>
            </p:cNvPr>
            <p:cNvSpPr/>
            <p:nvPr/>
          </p:nvSpPr>
          <p:spPr>
            <a:xfrm>
              <a:off x="8345472" y="3656409"/>
              <a:ext cx="3390861" cy="718144"/>
            </a:xfrm>
            <a:prstGeom prst="flowChartInputOutp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Hasil </a:t>
              </a:r>
              <a:r>
                <a:rPr lang="en-US" dirty="0" err="1">
                  <a:solidFill>
                    <a:srgbClr val="000000"/>
                  </a:solidFill>
                </a:rPr>
                <a:t>kuadrat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dari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i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adalah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en-US" dirty="0" err="1">
                  <a:solidFill>
                    <a:srgbClr val="000000"/>
                  </a:solidFill>
                </a:rPr>
                <a:t>i</a:t>
              </a:r>
              <a:r>
                <a:rPr lang="en-US" dirty="0">
                  <a:solidFill>
                    <a:srgbClr val="000000"/>
                  </a:solidFill>
                </a:rPr>
                <a:t> * </a:t>
              </a:r>
              <a:r>
                <a:rPr lang="en-US" dirty="0" err="1">
                  <a:solidFill>
                    <a:srgbClr val="000000"/>
                  </a:solidFill>
                </a:rPr>
                <a:t>i</a:t>
              </a:r>
              <a:endParaRPr lang="id-ID" dirty="0">
                <a:solidFill>
                  <a:srgbClr val="000000"/>
                </a:solidFill>
              </a:endParaRPr>
            </a:p>
          </p:txBody>
        </p: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7ED62F90-4D23-4AA5-8C0D-C4B557BDC459}"/>
                </a:ext>
              </a:extLst>
            </p:cNvPr>
            <p:cNvSpPr/>
            <p:nvPr/>
          </p:nvSpPr>
          <p:spPr>
            <a:xfrm>
              <a:off x="6558260" y="4585101"/>
              <a:ext cx="1842654" cy="55418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I </a:t>
              </a:r>
              <a:r>
                <a:rPr lang="id-ID" dirty="0">
                  <a:solidFill>
                    <a:srgbClr val="000000"/>
                  </a:solidFill>
                </a:rPr>
                <a:t>&lt;</a:t>
              </a:r>
              <a:r>
                <a:rPr lang="en-US" dirty="0">
                  <a:solidFill>
                    <a:srgbClr val="000000"/>
                  </a:solidFill>
                </a:rPr>
                <a:t>= 5</a:t>
              </a:r>
              <a:endParaRPr lang="id-ID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E8CBBE8-AE64-4723-BB53-E4ACF3E3790E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>
              <a:off x="7477434" y="3380380"/>
              <a:ext cx="2153" cy="1204721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190EE64-9936-4D2C-9514-5D397A827A74}"/>
                </a:ext>
              </a:extLst>
            </p:cNvPr>
            <p:cNvCxnSpPr>
              <a:cxnSpLocks/>
              <a:stCxn id="16" idx="1"/>
              <a:endCxn id="15" idx="2"/>
            </p:cNvCxnSpPr>
            <p:nvPr/>
          </p:nvCxnSpPr>
          <p:spPr>
            <a:xfrm flipV="1">
              <a:off x="10040903" y="3350903"/>
              <a:ext cx="0" cy="305506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hape 12">
              <a:extLst>
                <a:ext uri="{FF2B5EF4-FFF2-40B4-BE49-F238E27FC236}">
                  <a16:creationId xmlns:a16="http://schemas.microsoft.com/office/drawing/2014/main" id="{5E4C98D6-5470-43B8-A588-CB06521E64DD}"/>
                </a:ext>
              </a:extLst>
            </p:cNvPr>
            <p:cNvCxnSpPr>
              <a:cxnSpLocks/>
              <a:stCxn id="15" idx="1"/>
              <a:endCxn id="9" idx="6"/>
            </p:cNvCxnSpPr>
            <p:nvPr/>
          </p:nvCxnSpPr>
          <p:spPr>
            <a:xfrm rot="10800000" flipV="1">
              <a:off x="7698660" y="3156940"/>
              <a:ext cx="968618" cy="192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hape 13">
              <a:extLst>
                <a:ext uri="{FF2B5EF4-FFF2-40B4-BE49-F238E27FC236}">
                  <a16:creationId xmlns:a16="http://schemas.microsoft.com/office/drawing/2014/main" id="{CA843B6E-28C7-4724-AEC5-01D9956299B6}"/>
                </a:ext>
              </a:extLst>
            </p:cNvPr>
            <p:cNvCxnSpPr>
              <a:stCxn id="17" idx="3"/>
            </p:cNvCxnSpPr>
            <p:nvPr/>
          </p:nvCxnSpPr>
          <p:spPr>
            <a:xfrm flipV="1">
              <a:off x="8400914" y="4404097"/>
              <a:ext cx="1639989" cy="458095"/>
            </a:xfrm>
            <a:prstGeom prst="bentConnector2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C2300B4-4C44-45FC-83FB-188D5FCCBB5F}"/>
                </a:ext>
              </a:extLst>
            </p:cNvPr>
            <p:cNvCxnSpPr>
              <a:cxnSpLocks/>
              <a:stCxn id="17" idx="2"/>
              <a:endCxn id="13" idx="0"/>
            </p:cNvCxnSpPr>
            <p:nvPr/>
          </p:nvCxnSpPr>
          <p:spPr>
            <a:xfrm>
              <a:off x="7479587" y="5139283"/>
              <a:ext cx="1496" cy="498928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58BE46-618E-45B4-8FD9-596C7F29DC0C}"/>
                </a:ext>
              </a:extLst>
            </p:cNvPr>
            <p:cNvCxnSpPr>
              <a:cxnSpLocks/>
              <a:stCxn id="12" idx="2"/>
              <a:endCxn id="26" idx="0"/>
            </p:cNvCxnSpPr>
            <p:nvPr/>
          </p:nvCxnSpPr>
          <p:spPr>
            <a:xfrm flipH="1">
              <a:off x="7474896" y="1174052"/>
              <a:ext cx="6261" cy="328494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D79C39-11DA-466F-B994-9F7CE666D8D1}"/>
                </a:ext>
              </a:extLst>
            </p:cNvPr>
            <p:cNvSpPr txBox="1"/>
            <p:nvPr/>
          </p:nvSpPr>
          <p:spPr>
            <a:xfrm>
              <a:off x="8929803" y="4816072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err="1"/>
                <a:t>true</a:t>
              </a:r>
              <a:endParaRPr lang="id-ID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687E9-54F2-462C-BBCB-1EA59DAD844B}"/>
                </a:ext>
              </a:extLst>
            </p:cNvPr>
            <p:cNvSpPr txBox="1"/>
            <p:nvPr/>
          </p:nvSpPr>
          <p:spPr>
            <a:xfrm>
              <a:off x="7480383" y="5140076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 err="1"/>
                <a:t>false</a:t>
              </a:r>
              <a:endParaRPr lang="id-ID" dirty="0"/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BC1F111A-82C0-4237-B461-196C18D7B1B1}"/>
                </a:ext>
              </a:extLst>
            </p:cNvPr>
            <p:cNvSpPr/>
            <p:nvPr/>
          </p:nvSpPr>
          <p:spPr>
            <a:xfrm>
              <a:off x="6420464" y="661343"/>
              <a:ext cx="2121386" cy="512709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C0F10"/>
                  </a:solidFill>
                </a:rPr>
                <a:t>Start</a:t>
              </a:r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989BB39A-B65A-4138-89B7-AC4D504398AC}"/>
                </a:ext>
              </a:extLst>
            </p:cNvPr>
            <p:cNvSpPr/>
            <p:nvPr/>
          </p:nvSpPr>
          <p:spPr>
            <a:xfrm>
              <a:off x="6420390" y="5638211"/>
              <a:ext cx="2121386" cy="512709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C0F10"/>
                  </a:solidFill>
                </a:rPr>
                <a:t>Stop</a:t>
              </a: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53CEA9F3-FB01-487B-B622-6AEDB56651FF}"/>
                </a:ext>
              </a:extLst>
            </p:cNvPr>
            <p:cNvSpPr/>
            <p:nvPr/>
          </p:nvSpPr>
          <p:spPr>
            <a:xfrm>
              <a:off x="7256208" y="2933884"/>
              <a:ext cx="442452" cy="446496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3FE3EB-F170-4FBA-AD28-D60294D77FB8}"/>
                </a:ext>
              </a:extLst>
            </p:cNvPr>
            <p:cNvCxnSpPr>
              <a:cxnSpLocks/>
              <a:stCxn id="14" idx="2"/>
              <a:endCxn id="9" idx="0"/>
            </p:cNvCxnSpPr>
            <p:nvPr/>
          </p:nvCxnSpPr>
          <p:spPr>
            <a:xfrm flipH="1">
              <a:off x="7477434" y="2604361"/>
              <a:ext cx="2155" cy="329523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Preparation 25"/>
            <p:cNvSpPr/>
            <p:nvPr/>
          </p:nvSpPr>
          <p:spPr>
            <a:xfrm>
              <a:off x="6408016" y="1502546"/>
              <a:ext cx="2133760" cy="426965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int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758BE46-618E-45B4-8FD9-596C7F29D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896" y="1941186"/>
              <a:ext cx="6261" cy="328494"/>
            </a:xfrm>
            <a:prstGeom prst="straightConnector1">
              <a:avLst/>
            </a:prstGeom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529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Perulangan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Kode Program</a:t>
            </a:r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r>
              <a:rPr lang="id-ID" sz="2800" dirty="0" err="1"/>
              <a:t>Output</a:t>
            </a: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33896"/>
            <a:ext cx="3390900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4254"/>
            <a:ext cx="9906000" cy="9715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831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225B-3CC6-45B5-A8D6-60B8C24F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Variasi Perulangan FOR – Variasi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83D0-B74E-4E05-A3E5-3EC8903B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2800" dirty="0"/>
              <a:t> dan </a:t>
            </a:r>
            <a:r>
              <a:rPr lang="id-ID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800" dirty="0"/>
              <a:t>boleh terdiri dari beberapa ekspresi yang dipisahkan dengan tanda koma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id-ID" sz="2800" dirty="0"/>
              <a:t>Contoh:</a:t>
            </a:r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id-ID" sz="2800" dirty="0" err="1"/>
              <a:t>Output</a:t>
            </a:r>
            <a:endParaRPr lang="id-ID" sz="2800" dirty="0"/>
          </a:p>
          <a:p>
            <a:pPr marL="342900" lvl="1" indent="0">
              <a:buNone/>
            </a:pPr>
            <a:endParaRPr lang="id-ID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42" y="4713852"/>
            <a:ext cx="1295400" cy="1266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2766"/>
            <a:ext cx="6286500" cy="10001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94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D84D44-F31B-4659-8BEB-874327ED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Variasi Perulangan FOR – Variasi </a:t>
            </a:r>
            <a:r>
              <a:rPr lang="en-US" dirty="0"/>
              <a:t>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15B5-817F-4196-8EEE-05F5B75F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9898626" cy="46046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id-ID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2800" dirty="0"/>
              <a:t> dan </a:t>
            </a:r>
            <a:r>
              <a:rPr lang="id-ID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800" dirty="0"/>
              <a:t>dapat dikosongi,  sesuai dengan kebutuhan</a:t>
            </a:r>
          </a:p>
          <a:p>
            <a:pPr>
              <a:lnSpc>
                <a:spcPct val="100000"/>
              </a:lnSpc>
              <a:defRPr/>
            </a:pPr>
            <a:r>
              <a:rPr lang="id-ID" sz="2800" dirty="0"/>
              <a:t>Contoh:</a:t>
            </a:r>
          </a:p>
          <a:p>
            <a:pPr>
              <a:lnSpc>
                <a:spcPct val="100000"/>
              </a:lnSpc>
              <a:defRPr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  <a:tabLst>
                <a:tab pos="7199313" algn="l"/>
              </a:tabLst>
              <a:defRPr/>
            </a:pPr>
            <a:r>
              <a:rPr lang="id-ID" sz="2800" dirty="0"/>
              <a:t>	</a:t>
            </a:r>
            <a:r>
              <a:rPr lang="id-ID" sz="2800" dirty="0" err="1"/>
              <a:t>Output</a:t>
            </a:r>
            <a:endParaRPr lang="id-ID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90FCF-9BFA-4130-9D7B-E490A2A8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id-ID" smtClean="0"/>
              <a:t>15</a:t>
            </a:fld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3289302"/>
            <a:ext cx="6610350" cy="3067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782" y="4385810"/>
            <a:ext cx="333375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DA3F-E6EF-4BBC-82EE-2BA6FA22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dirty="0"/>
              <a:t>Variasi Perulangan FOR – Variasi </a:t>
            </a:r>
            <a:r>
              <a:rPr lang="en-US" dirty="0"/>
              <a:t>3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021C-EB0B-4148-8126-A713F381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205"/>
            <a:ext cx="9898626" cy="476075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2800" dirty="0" err="1">
                <a:cs typeface="Courier New" panose="02070309020205020404" pitchFamily="49" charset="0"/>
              </a:rPr>
              <a:t>Seperti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halnya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kondisi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 err="1">
                <a:cs typeface="Courier New" panose="02070309020205020404" pitchFamily="49" charset="0"/>
              </a:rPr>
              <a:t>dalam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800" dirty="0"/>
              <a:t> </a:t>
            </a:r>
            <a:r>
              <a:rPr lang="en-US" sz="2800" dirty="0"/>
              <a:t>pada 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juga </a:t>
            </a:r>
            <a:r>
              <a:rPr lang="id-ID" sz="2800" dirty="0"/>
              <a:t>dapat </a:t>
            </a:r>
            <a:r>
              <a:rPr lang="en-US" sz="2800" dirty="0" err="1"/>
              <a:t>menggunakan</a:t>
            </a:r>
            <a:r>
              <a:rPr lang="en-US" sz="2800" dirty="0"/>
              <a:t> variable </a:t>
            </a:r>
            <a:r>
              <a:rPr lang="id-ID" sz="2800" dirty="0"/>
              <a:t>bertipe boolean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id-ID" sz="2800" dirty="0"/>
              <a:t>Contoh: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  <a:tabLst>
                <a:tab pos="7140575" algn="l"/>
              </a:tabLst>
              <a:defRPr/>
            </a:pPr>
            <a:r>
              <a:rPr lang="id-ID" sz="2800" dirty="0"/>
              <a:t>	</a:t>
            </a:r>
            <a:r>
              <a:rPr lang="id-ID" sz="2800" dirty="0" err="1"/>
              <a:t>Output</a:t>
            </a:r>
            <a:endParaRPr lang="id-ID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AF25-5D31-4313-8EF5-6BBBDA68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id-ID" smtClean="0"/>
              <a:t>16</a:t>
            </a:fld>
            <a:endParaRPr lang="id-ID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2377"/>
            <a:ext cx="6648450" cy="3038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3966026"/>
            <a:ext cx="34290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919930" y="2488139"/>
            <a:ext cx="8544949" cy="144655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Struktur</a:t>
            </a:r>
            <a:r>
              <a:rPr lang="en-US" sz="44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Perulangan</a:t>
            </a:r>
            <a:endParaRPr sz="4400" b="1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cap="none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WHILE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029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Perulangan WHILE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72322"/>
            <a:ext cx="9898626" cy="4604641"/>
          </a:xfrm>
        </p:spPr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  <a:spcBef>
                <a:spcPts val="0"/>
              </a:spcBef>
            </a:pPr>
            <a:r>
              <a:rPr lang="id-ID" sz="2800" dirty="0"/>
              <a:t>WHILE cocok digunakan untuk perulangan yang jumlahnya tidak diketahui sebelumnya (indefinite loop)</a:t>
            </a:r>
          </a:p>
          <a:p>
            <a:pPr marL="349250" indent="-349250">
              <a:lnSpc>
                <a:spcPct val="110000"/>
              </a:lnSpc>
              <a:spcBef>
                <a:spcPts val="0"/>
              </a:spcBef>
            </a:pPr>
            <a:r>
              <a:rPr lang="id-ID" sz="2800" dirty="0" err="1"/>
              <a:t>Sintaks</a:t>
            </a:r>
            <a:r>
              <a:rPr lang="id-ID" sz="2800" dirty="0"/>
              <a:t> WHILE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d-ID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nisialisasi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statement1;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statement2;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update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72953" y="3805517"/>
            <a:ext cx="5822576" cy="17750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tx1"/>
                </a:solidFill>
              </a:rPr>
              <a:t>Perulangan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  </a:t>
            </a:r>
            <a:r>
              <a:rPr lang="id-ID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akan terus dijalankan selama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bernilai TRUE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207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4F05-3CA4-48D3-B417-3C82AD2E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Flowchart</a:t>
            </a:r>
            <a:r>
              <a:rPr lang="id-ID" dirty="0"/>
              <a:t> WHILE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440AC33A-71DD-4386-A10C-78E2EB724277}"/>
              </a:ext>
            </a:extLst>
          </p:cNvPr>
          <p:cNvGrpSpPr/>
          <p:nvPr/>
        </p:nvGrpSpPr>
        <p:grpSpPr>
          <a:xfrm>
            <a:off x="2139957" y="1759974"/>
            <a:ext cx="6522262" cy="4404852"/>
            <a:chOff x="2120293" y="2355307"/>
            <a:chExt cx="5624427" cy="3549270"/>
          </a:xfrm>
          <a:solidFill>
            <a:schemeClr val="bg1"/>
          </a:solidFill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EEE726E-D4C0-4AF3-80A2-A3A30211F5F6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AB81A84A-45E0-4ADB-BBB3-76E5DB470B76}"/>
                </a:ext>
              </a:extLst>
            </p:cNvPr>
            <p:cNvSpPr/>
            <p:nvPr/>
          </p:nvSpPr>
          <p:spPr>
            <a:xfrm>
              <a:off x="5403301" y="3602215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A9724350-5D0D-4EA0-AFC4-C3F93DE666DC}"/>
                </a:ext>
              </a:extLst>
            </p:cNvPr>
            <p:cNvSpPr/>
            <p:nvPr/>
          </p:nvSpPr>
          <p:spPr>
            <a:xfrm>
              <a:off x="5403302" y="4281080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err="1">
                  <a:solidFill>
                    <a:schemeClr val="tx1"/>
                  </a:solidFill>
                </a:rPr>
                <a:t>statements</a:t>
              </a:r>
              <a:endParaRPr lang="id-ID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229FCA6-763D-4692-819A-D86B5F540926}"/>
                </a:ext>
              </a:extLst>
            </p:cNvPr>
            <p:cNvSpPr/>
            <p:nvPr/>
          </p:nvSpPr>
          <p:spPr>
            <a:xfrm>
              <a:off x="2120293" y="466900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91E674-165D-40F2-85D5-2098661F27C9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>
              <a:off x="3389798" y="3593205"/>
              <a:ext cx="5511" cy="107580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DBE32E-0B09-4462-9F11-B8E2548B71EF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rot="16200000" flipV="1">
              <a:off x="6428542" y="4135610"/>
              <a:ext cx="290938" cy="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4">
              <a:extLst>
                <a:ext uri="{FF2B5EF4-FFF2-40B4-BE49-F238E27FC236}">
                  <a16:creationId xmlns:a16="http://schemas.microsoft.com/office/drawing/2014/main" id="{E116C2B5-687D-427C-A0E9-D1A668FAB827}"/>
                </a:ext>
              </a:extLst>
            </p:cNvPr>
            <p:cNvCxnSpPr>
              <a:cxnSpLocks/>
              <a:stCxn id="6" idx="0"/>
              <a:endCxn id="17" idx="6"/>
            </p:cNvCxnSpPr>
            <p:nvPr/>
          </p:nvCxnSpPr>
          <p:spPr>
            <a:xfrm rot="16200000" flipV="1">
              <a:off x="4974975" y="2003179"/>
              <a:ext cx="152404" cy="3045667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6">
              <a:extLst>
                <a:ext uri="{FF2B5EF4-FFF2-40B4-BE49-F238E27FC236}">
                  <a16:creationId xmlns:a16="http://schemas.microsoft.com/office/drawing/2014/main" id="{4361FB2C-F3A7-4624-A34C-112DD85E16F1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 flipV="1">
              <a:off x="4670324" y="4669007"/>
              <a:ext cx="1903687" cy="387929"/>
            </a:xfrm>
            <a:prstGeom prst="bentConnector2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277D4E-2AD8-4B62-8F97-916AEB41078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389798" y="544486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7BD13C-7F1F-4CF1-A0CF-C5321E1E1CD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E9BF8E-2779-4513-BEFC-581164221ED5}"/>
                </a:ext>
              </a:extLst>
            </p:cNvPr>
            <p:cNvSpPr txBox="1"/>
            <p:nvPr/>
          </p:nvSpPr>
          <p:spPr>
            <a:xfrm>
              <a:off x="5265737" y="4752545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920AD-F1C3-49CD-83FC-8489449C0606}"/>
                </a:ext>
              </a:extLst>
            </p:cNvPr>
            <p:cNvSpPr txBox="1"/>
            <p:nvPr/>
          </p:nvSpPr>
          <p:spPr>
            <a:xfrm>
              <a:off x="3525540" y="5445657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8CB81F-B6C5-4C66-92A4-3ECF5F4E2861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4E4605-59D5-422F-9423-36750C60361E}"/>
                </a:ext>
              </a:extLst>
            </p:cNvPr>
            <p:cNvCxnSpPr>
              <a:cxnSpLocks/>
              <a:stCxn id="5" idx="2"/>
              <a:endCxn id="17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19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77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16A1-9A1B-4D8C-A670-64493969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3041-361F-40E6-83EA-92F6D337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dirty="0"/>
              <a:t>Di akhir pertemuan, mahasiswa diharapkan mampu : </a:t>
            </a:r>
          </a:p>
          <a:p>
            <a:pPr marL="349250" indent="-349250"/>
            <a:r>
              <a:rPr lang="id-ID" sz="2800" dirty="0"/>
              <a:t>Memahami algoritma perulangan (for, </a:t>
            </a:r>
            <a:r>
              <a:rPr lang="id-ID" sz="2800" dirty="0" err="1"/>
              <a:t>while</a:t>
            </a:r>
            <a:r>
              <a:rPr lang="id-ID" sz="2800" dirty="0"/>
              <a:t>, </a:t>
            </a:r>
            <a:r>
              <a:rPr lang="id-ID" sz="2800" dirty="0" err="1"/>
              <a:t>do-while</a:t>
            </a:r>
            <a:r>
              <a:rPr lang="id-ID" sz="2800" dirty="0"/>
              <a:t>)</a:t>
            </a:r>
          </a:p>
          <a:p>
            <a:pPr marL="349250" indent="-349250"/>
            <a:r>
              <a:rPr lang="id-ID" sz="2800" dirty="0"/>
              <a:t>Memberikan contoh sederhana perulangan</a:t>
            </a:r>
          </a:p>
          <a:p>
            <a:pPr marL="349250" indent="-349250"/>
            <a:r>
              <a:rPr lang="id-ID" sz="2800" dirty="0"/>
              <a:t>Menggambarkan permasalahan studi kasus perulangan dengan menggunakan </a:t>
            </a:r>
            <a:r>
              <a:rPr lang="id-ID" sz="2800" dirty="0" err="1"/>
              <a:t>flowchart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552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D9F8C8-855B-4CA8-B1E0-C9A71FF5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Perbandingan FOR dan WHILE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15C1BAC-819E-4365-80FB-8A4981B4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9898626" cy="4560040"/>
          </a:xfrm>
        </p:spPr>
        <p:txBody>
          <a:bodyPr/>
          <a:lstStyle/>
          <a:p>
            <a:pPr marL="0" indent="0" defTabSz="692150">
              <a:buNone/>
              <a:tabLst>
                <a:tab pos="4746625" algn="l"/>
              </a:tabLst>
            </a:pPr>
            <a:r>
              <a:rPr lang="id-ID" sz="2400" dirty="0"/>
              <a:t>WHILE	FOR</a:t>
            </a:r>
          </a:p>
          <a:p>
            <a:endParaRPr lang="id-ID" sz="2400" dirty="0"/>
          </a:p>
          <a:p>
            <a:endParaRPr lang="id-ID" sz="2400" dirty="0"/>
          </a:p>
          <a:p>
            <a:pPr marL="0" indent="0">
              <a:buNone/>
            </a:pPr>
            <a:endParaRPr lang="id-ID" sz="2400" dirty="0"/>
          </a:p>
          <a:p>
            <a:pPr marL="0" indent="0">
              <a:spcBef>
                <a:spcPts val="600"/>
              </a:spcBef>
              <a:buNone/>
            </a:pPr>
            <a:endParaRPr lang="id-ID" sz="2400" dirty="0"/>
          </a:p>
          <a:p>
            <a:pPr marL="0" indent="0">
              <a:spcBef>
                <a:spcPts val="600"/>
              </a:spcBef>
              <a:buNone/>
            </a:pPr>
            <a:endParaRPr lang="id-ID" sz="24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id-ID" sz="2400" dirty="0"/>
              <a:t>Contoh:</a:t>
            </a:r>
          </a:p>
          <a:p>
            <a:pPr lvl="1">
              <a:buFontTx/>
              <a:buNone/>
            </a:pPr>
            <a:r>
              <a:rPr lang="id-ID" i="1" dirty="0"/>
              <a:t>	</a:t>
            </a:r>
            <a:endParaRPr lang="id-ID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7773A9EE-8C8D-43C5-A0B5-26A323004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192" y="4437288"/>
            <a:ext cx="2804205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for(</a:t>
            </a:r>
            <a:r>
              <a:rPr lang="en-US" b="1" dirty="0">
                <a:solidFill>
                  <a:srgbClr val="C00000"/>
                </a:solidFill>
              </a:rPr>
              <a:t>int x</a:t>
            </a:r>
            <a:r>
              <a:rPr lang="id-ID" b="1" dirty="0">
                <a:solidFill>
                  <a:srgbClr val="C00000"/>
                </a:solidFill>
              </a:rPr>
              <a:t> = 1 </a:t>
            </a:r>
            <a:r>
              <a:rPr lang="id-ID" b="1" dirty="0">
                <a:solidFill>
                  <a:srgbClr val="002060"/>
                </a:solidFill>
              </a:rPr>
              <a:t>;  </a:t>
            </a:r>
            <a:r>
              <a:rPr lang="id-ID" b="1" dirty="0">
                <a:solidFill>
                  <a:schemeClr val="accent6">
                    <a:lumMod val="25000"/>
                  </a:schemeClr>
                </a:solidFill>
              </a:rPr>
              <a:t>x &lt;= 10 </a:t>
            </a:r>
            <a:r>
              <a:rPr lang="id-ID" b="1" dirty="0">
                <a:solidFill>
                  <a:srgbClr val="002060"/>
                </a:solidFill>
              </a:rPr>
              <a:t>;  </a:t>
            </a:r>
            <a:r>
              <a:rPr lang="id-ID" b="1" dirty="0">
                <a:solidFill>
                  <a:schemeClr val="accent2">
                    <a:lumMod val="50000"/>
                  </a:schemeClr>
                </a:solidFill>
              </a:rPr>
              <a:t>x++</a:t>
            </a:r>
            <a:r>
              <a:rPr lang="id-ID" b="1" dirty="0">
                <a:solidFill>
                  <a:srgbClr val="002060"/>
                </a:solidFill>
              </a:rPr>
              <a:t>)</a:t>
            </a:r>
          </a:p>
          <a:p>
            <a:r>
              <a:rPr lang="id-ID" b="1" dirty="0">
                <a:solidFill>
                  <a:srgbClr val="002060"/>
                </a:solidFill>
              </a:rPr>
              <a:t>         </a:t>
            </a:r>
            <a:r>
              <a:rPr lang="id-ID" b="1" dirty="0" err="1">
                <a:solidFill>
                  <a:srgbClr val="002060"/>
                </a:solidFill>
              </a:rPr>
              <a:t>_____</a:t>
            </a:r>
            <a:endParaRPr lang="id-ID" b="1" dirty="0">
              <a:solidFill>
                <a:srgbClr val="002060"/>
              </a:solidFill>
            </a:endParaRPr>
          </a:p>
          <a:p>
            <a:r>
              <a:rPr lang="id-ID" b="1" dirty="0">
                <a:solidFill>
                  <a:srgbClr val="002060"/>
                </a:solidFill>
              </a:rPr>
              <a:t>         </a:t>
            </a:r>
            <a:r>
              <a:rPr lang="id-ID" b="1" dirty="0" err="1">
                <a:solidFill>
                  <a:srgbClr val="002060"/>
                </a:solidFill>
              </a:rPr>
              <a:t>_____</a:t>
            </a:r>
            <a:endParaRPr lang="id-ID" b="1" dirty="0">
              <a:solidFill>
                <a:srgbClr val="002060"/>
              </a:solidFill>
            </a:endParaRPr>
          </a:p>
          <a:p>
            <a:r>
              <a:rPr lang="id-ID" b="1" dirty="0">
                <a:solidFill>
                  <a:srgbClr val="002060"/>
                </a:solidFill>
              </a:rPr>
              <a:t>}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F7DCBA05-E51B-48D5-9293-8BCDD9A1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636" y="4437289"/>
            <a:ext cx="2075529" cy="2031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d-ID" b="1" dirty="0">
                <a:solidFill>
                  <a:srgbClr val="002060"/>
                </a:solidFill>
              </a:rPr>
              <a:t>int </a:t>
            </a:r>
            <a:r>
              <a:rPr lang="id-ID" b="1" dirty="0">
                <a:solidFill>
                  <a:srgbClr val="C00000"/>
                </a:solidFill>
              </a:rPr>
              <a:t>x = 1</a:t>
            </a:r>
            <a:r>
              <a:rPr lang="id-ID" b="1" dirty="0">
                <a:solidFill>
                  <a:srgbClr val="002060"/>
                </a:solidFill>
              </a:rPr>
              <a:t>;</a:t>
            </a:r>
            <a:endParaRPr lang="en-US" b="1" dirty="0">
              <a:solidFill>
                <a:srgbClr val="002060"/>
              </a:solidFill>
            </a:endParaRPr>
          </a:p>
          <a:p>
            <a:endParaRPr lang="id-ID" b="1" dirty="0">
              <a:solidFill>
                <a:srgbClr val="002060"/>
              </a:solidFill>
            </a:endParaRPr>
          </a:p>
          <a:p>
            <a:r>
              <a:rPr lang="id-ID" b="1" dirty="0">
                <a:solidFill>
                  <a:srgbClr val="002060"/>
                </a:solidFill>
              </a:rPr>
              <a:t>while (</a:t>
            </a:r>
            <a:r>
              <a:rPr lang="id-ID" b="1" dirty="0">
                <a:solidFill>
                  <a:schemeClr val="accent6">
                    <a:lumMod val="25000"/>
                  </a:schemeClr>
                </a:solidFill>
              </a:rPr>
              <a:t>x</a:t>
            </a:r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id-ID" b="1" dirty="0">
                <a:solidFill>
                  <a:schemeClr val="accent6">
                    <a:lumMod val="25000"/>
                  </a:schemeClr>
                </a:solidFill>
              </a:rPr>
              <a:t>&lt;=</a:t>
            </a:r>
            <a:r>
              <a:rPr lang="en-US" b="1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id-ID" b="1" dirty="0">
                <a:solidFill>
                  <a:schemeClr val="accent6">
                    <a:lumMod val="25000"/>
                  </a:schemeClr>
                </a:solidFill>
              </a:rPr>
              <a:t>10</a:t>
            </a:r>
            <a:r>
              <a:rPr lang="id-ID" b="1" dirty="0">
                <a:solidFill>
                  <a:srgbClr val="002060"/>
                </a:solidFill>
              </a:rPr>
              <a:t>) {</a:t>
            </a:r>
          </a:p>
          <a:p>
            <a:r>
              <a:rPr lang="id-ID" b="1" dirty="0">
                <a:solidFill>
                  <a:srgbClr val="002060"/>
                </a:solidFill>
              </a:rPr>
              <a:t>        </a:t>
            </a:r>
            <a:r>
              <a:rPr lang="id-ID" b="1" dirty="0" err="1">
                <a:solidFill>
                  <a:srgbClr val="002060"/>
                </a:solidFill>
              </a:rPr>
              <a:t>______</a:t>
            </a:r>
            <a:endParaRPr lang="id-ID" b="1" dirty="0">
              <a:solidFill>
                <a:srgbClr val="002060"/>
              </a:solidFill>
            </a:endParaRPr>
          </a:p>
          <a:p>
            <a:r>
              <a:rPr lang="id-ID" b="1" dirty="0">
                <a:solidFill>
                  <a:srgbClr val="002060"/>
                </a:solidFill>
              </a:rPr>
              <a:t>        </a:t>
            </a:r>
            <a:r>
              <a:rPr lang="id-ID" b="1" dirty="0" err="1">
                <a:solidFill>
                  <a:srgbClr val="002060"/>
                </a:solidFill>
              </a:rPr>
              <a:t>______</a:t>
            </a:r>
            <a:endParaRPr lang="id-ID" b="1" dirty="0">
              <a:solidFill>
                <a:srgbClr val="002060"/>
              </a:solidFill>
            </a:endParaRPr>
          </a:p>
          <a:p>
            <a:r>
              <a:rPr lang="id-ID" b="1" dirty="0">
                <a:solidFill>
                  <a:srgbClr val="002060"/>
                </a:solidFill>
              </a:rPr>
              <a:t>        </a:t>
            </a:r>
            <a:r>
              <a:rPr lang="id-ID" b="1" dirty="0">
                <a:solidFill>
                  <a:schemeClr val="accent2">
                    <a:lumMod val="50000"/>
                  </a:schemeClr>
                </a:solidFill>
              </a:rPr>
              <a:t>x++</a:t>
            </a:r>
            <a:r>
              <a:rPr lang="id-ID" b="1" dirty="0">
                <a:solidFill>
                  <a:srgbClr val="002060"/>
                </a:solidFill>
              </a:rPr>
              <a:t>;</a:t>
            </a:r>
          </a:p>
          <a:p>
            <a:r>
              <a:rPr lang="id-ID" b="1" dirty="0">
                <a:solidFill>
                  <a:srgbClr val="002060"/>
                </a:solidFill>
              </a:rPr>
              <a:t> 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8C4EE-089B-4789-8887-04CA420CBD5F}"/>
              </a:ext>
            </a:extLst>
          </p:cNvPr>
          <p:cNvSpPr/>
          <p:nvPr/>
        </p:nvSpPr>
        <p:spPr>
          <a:xfrm>
            <a:off x="921477" y="2019831"/>
            <a:ext cx="2244436" cy="230832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buFontTx/>
              <a:buNone/>
              <a:tabLst>
                <a:tab pos="457200" algn="l"/>
              </a:tabLst>
            </a:pPr>
            <a:r>
              <a:rPr lang="id-ID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>
              <a:buFontTx/>
              <a:buNone/>
              <a:tabLst>
                <a:tab pos="457200" algn="l"/>
              </a:tabLst>
            </a:pPr>
            <a:b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pPr marL="457200" lvl="2">
              <a:tabLst>
                <a:tab pos="457200" algn="l"/>
              </a:tabLst>
            </a:pP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</a:p>
          <a:p>
            <a:pPr marL="0" lvl="1">
              <a:buFontTx/>
              <a:buNone/>
              <a:tabLst>
                <a:tab pos="457200" algn="l"/>
              </a:tabLst>
            </a:pP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lvl="1">
              <a:buFontTx/>
              <a:buNone/>
            </a:pP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d-ID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b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FC83CB-2C86-4720-9A7C-BC8D9A46D10C}"/>
              </a:ext>
            </a:extLst>
          </p:cNvPr>
          <p:cNvSpPr/>
          <p:nvPr/>
        </p:nvSpPr>
        <p:spPr>
          <a:xfrm>
            <a:off x="5684864" y="2052065"/>
            <a:ext cx="4633524" cy="156966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0" lvl="1">
              <a:buFontTx/>
              <a:buNone/>
              <a:tabLst>
                <a:tab pos="457200" algn="l"/>
              </a:tabLst>
            </a:pP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d-ID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statement1;</a:t>
            </a:r>
          </a:p>
          <a:p>
            <a:pPr marL="457200" lvl="2">
              <a:tabLst>
                <a:tab pos="457200" algn="l"/>
              </a:tabLst>
            </a:pP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statement2;</a:t>
            </a:r>
          </a:p>
          <a:p>
            <a:pPr marL="0" lvl="1">
              <a:buFontTx/>
              <a:buNone/>
              <a:tabLst>
                <a:tab pos="457200" algn="l"/>
              </a:tabLst>
            </a:pPr>
            <a: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id-ID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d-ID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23F2C7FE-DC82-444D-8271-D795D3BA4170}"/>
              </a:ext>
            </a:extLst>
          </p:cNvPr>
          <p:cNvSpPr/>
          <p:nvPr/>
        </p:nvSpPr>
        <p:spPr>
          <a:xfrm>
            <a:off x="3572236" y="2678457"/>
            <a:ext cx="1475509" cy="734291"/>
          </a:xfrm>
          <a:prstGeom prst="rightArrow">
            <a:avLst/>
          </a:prstGeom>
          <a:solidFill>
            <a:srgbClr val="C9D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setara</a:t>
            </a:r>
          </a:p>
        </p:txBody>
      </p:sp>
      <p:sp>
        <p:nvSpPr>
          <p:cNvPr id="16" name="Right Arrow 14">
            <a:extLst>
              <a:ext uri="{FF2B5EF4-FFF2-40B4-BE49-F238E27FC236}">
                <a16:creationId xmlns:a16="http://schemas.microsoft.com/office/drawing/2014/main" id="{23F2C7FE-DC82-444D-8271-D795D3BA4170}"/>
              </a:ext>
            </a:extLst>
          </p:cNvPr>
          <p:cNvSpPr/>
          <p:nvPr/>
        </p:nvSpPr>
        <p:spPr>
          <a:xfrm>
            <a:off x="4745037" y="4947306"/>
            <a:ext cx="1475509" cy="734291"/>
          </a:xfrm>
          <a:prstGeom prst="rightArrow">
            <a:avLst/>
          </a:prstGeom>
          <a:solidFill>
            <a:srgbClr val="C9D5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>
                <a:solidFill>
                  <a:schemeClr val="tx1"/>
                </a:solidFill>
              </a:rPr>
              <a:t>sama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ID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9202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Perulangan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537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Buatlah </a:t>
            </a:r>
            <a:r>
              <a:rPr lang="id-ID" sz="2800" dirty="0" err="1"/>
              <a:t>flowchart</a:t>
            </a:r>
            <a:r>
              <a:rPr lang="id-ID" sz="2800" dirty="0"/>
              <a:t> dan kode program untuk menampilkan keterangan bilangan ganjil dan genap dengan rentang nilai bilangan 1 sampai 10!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194576" y="278562"/>
            <a:ext cx="5883120" cy="6268619"/>
            <a:chOff x="6194576" y="278562"/>
            <a:chExt cx="5883120" cy="6268619"/>
          </a:xfrm>
        </p:grpSpPr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25BF96B9-805F-4D67-BBC7-A17C17F7EB5C}"/>
                </a:ext>
              </a:extLst>
            </p:cNvPr>
            <p:cNvSpPr/>
            <p:nvPr/>
          </p:nvSpPr>
          <p:spPr>
            <a:xfrm>
              <a:off x="6194576" y="1684430"/>
              <a:ext cx="2341418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 = 1</a:t>
              </a:r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0C0E9BEB-4F89-4E45-87AC-9378FAD217AE}"/>
                </a:ext>
              </a:extLst>
            </p:cNvPr>
            <p:cNvSpPr/>
            <p:nvPr/>
          </p:nvSpPr>
          <p:spPr>
            <a:xfrm>
              <a:off x="8666267" y="2356071"/>
              <a:ext cx="2669346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i++</a:t>
              </a:r>
            </a:p>
          </p:txBody>
        </p:sp>
        <p:sp>
          <p:nvSpPr>
            <p:cNvPr id="49" name="Flowchart: Data 48">
              <a:extLst>
                <a:ext uri="{FF2B5EF4-FFF2-40B4-BE49-F238E27FC236}">
                  <a16:creationId xmlns:a16="http://schemas.microsoft.com/office/drawing/2014/main" id="{53D87C84-990E-4CEC-869F-C3F4C2CB869A}"/>
                </a:ext>
              </a:extLst>
            </p:cNvPr>
            <p:cNvSpPr/>
            <p:nvPr/>
          </p:nvSpPr>
          <p:spPr>
            <a:xfrm>
              <a:off x="7585898" y="3520046"/>
              <a:ext cx="2415042" cy="833485"/>
            </a:xfrm>
            <a:prstGeom prst="flowChartInputOutp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rgbClr val="000000"/>
                  </a:solidFill>
                </a:rPr>
                <a:t>Angka i adalah bilangan genap</a:t>
              </a:r>
            </a:p>
          </p:txBody>
        </p:sp>
        <p:sp>
          <p:nvSpPr>
            <p:cNvPr id="50" name="Flowchart: Decision 49">
              <a:extLst>
                <a:ext uri="{FF2B5EF4-FFF2-40B4-BE49-F238E27FC236}">
                  <a16:creationId xmlns:a16="http://schemas.microsoft.com/office/drawing/2014/main" id="{87C1D393-DDAE-4044-865E-1F3568BCF8C5}"/>
                </a:ext>
              </a:extLst>
            </p:cNvPr>
            <p:cNvSpPr/>
            <p:nvPr/>
          </p:nvSpPr>
          <p:spPr>
            <a:xfrm>
              <a:off x="6443956" y="5207504"/>
              <a:ext cx="1842654" cy="55418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i </a:t>
              </a:r>
              <a:r>
                <a:rPr lang="id-ID" dirty="0">
                  <a:solidFill>
                    <a:srgbClr val="000000"/>
                  </a:solidFill>
                </a:rPr>
                <a:t>&lt;=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id-ID" dirty="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DB2B141-9FFB-432F-A90F-E6D672C81C73}"/>
                </a:ext>
              </a:extLst>
            </p:cNvPr>
            <p:cNvCxnSpPr>
              <a:cxnSpLocks/>
              <a:stCxn id="42" idx="4"/>
              <a:endCxn id="50" idx="0"/>
            </p:cNvCxnSpPr>
            <p:nvPr/>
          </p:nvCxnSpPr>
          <p:spPr>
            <a:xfrm>
              <a:off x="7363130" y="2769719"/>
              <a:ext cx="2153" cy="2437785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hape 12">
              <a:extLst>
                <a:ext uri="{FF2B5EF4-FFF2-40B4-BE49-F238E27FC236}">
                  <a16:creationId xmlns:a16="http://schemas.microsoft.com/office/drawing/2014/main" id="{33A83217-3CA7-4CA1-B895-55F9CC2728DE}"/>
                </a:ext>
              </a:extLst>
            </p:cNvPr>
            <p:cNvCxnSpPr>
              <a:cxnSpLocks/>
              <a:stCxn id="48" idx="1"/>
              <a:endCxn id="42" idx="6"/>
            </p:cNvCxnSpPr>
            <p:nvPr/>
          </p:nvCxnSpPr>
          <p:spPr>
            <a:xfrm rot="10800000">
              <a:off x="7584357" y="2546471"/>
              <a:ext cx="1081911" cy="3564"/>
            </a:xfrm>
            <a:prstGeom prst="bentConnector3">
              <a:avLst>
                <a:gd name="adj1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hape 13">
              <a:extLst>
                <a:ext uri="{FF2B5EF4-FFF2-40B4-BE49-F238E27FC236}">
                  <a16:creationId xmlns:a16="http://schemas.microsoft.com/office/drawing/2014/main" id="{0AD2B187-1DB6-41EF-AFA1-9B3F8FC31D76}"/>
                </a:ext>
              </a:extLst>
            </p:cNvPr>
            <p:cNvCxnSpPr>
              <a:cxnSpLocks/>
              <a:stCxn id="50" idx="3"/>
              <a:endCxn id="30" idx="2"/>
            </p:cNvCxnSpPr>
            <p:nvPr/>
          </p:nvCxnSpPr>
          <p:spPr>
            <a:xfrm flipV="1">
              <a:off x="8286610" y="5214101"/>
              <a:ext cx="509276" cy="270494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8170B0F-05F1-490A-8DB0-2216AA382CD2}"/>
                </a:ext>
              </a:extLst>
            </p:cNvPr>
            <p:cNvCxnSpPr>
              <a:cxnSpLocks/>
              <a:stCxn id="50" idx="2"/>
              <a:endCxn id="46" idx="0"/>
            </p:cNvCxnSpPr>
            <p:nvPr/>
          </p:nvCxnSpPr>
          <p:spPr>
            <a:xfrm>
              <a:off x="7365283" y="5761686"/>
              <a:ext cx="1496" cy="272786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660D829-8CD7-483A-A5A8-A8DD1CEC332C}"/>
                </a:ext>
              </a:extLst>
            </p:cNvPr>
            <p:cNvCxnSpPr>
              <a:cxnSpLocks/>
              <a:stCxn id="45" idx="2"/>
              <a:endCxn id="58" idx="0"/>
            </p:cNvCxnSpPr>
            <p:nvPr/>
          </p:nvCxnSpPr>
          <p:spPr>
            <a:xfrm flipH="1">
              <a:off x="7365150" y="791271"/>
              <a:ext cx="1629" cy="246150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1C81DD-B07C-4F6C-AA5E-F71A282DB2AD}"/>
                </a:ext>
              </a:extLst>
            </p:cNvPr>
            <p:cNvSpPr txBox="1"/>
            <p:nvPr/>
          </p:nvSpPr>
          <p:spPr>
            <a:xfrm>
              <a:off x="8264186" y="5226247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true</a:t>
              </a:r>
              <a:endParaRPr lang="id-ID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12564F2-F8C2-4F67-96D4-C1E3F514DE9B}"/>
                </a:ext>
              </a:extLst>
            </p:cNvPr>
            <p:cNvSpPr txBox="1"/>
            <p:nvPr/>
          </p:nvSpPr>
          <p:spPr>
            <a:xfrm>
              <a:off x="7371989" y="5700203"/>
              <a:ext cx="475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false</a:t>
              </a:r>
              <a:endParaRPr lang="id-ID" sz="1200" dirty="0"/>
            </a:p>
          </p:txBody>
        </p:sp>
        <p:sp>
          <p:nvSpPr>
            <p:cNvPr id="45" name="Flowchart: Terminator 44">
              <a:extLst>
                <a:ext uri="{FF2B5EF4-FFF2-40B4-BE49-F238E27FC236}">
                  <a16:creationId xmlns:a16="http://schemas.microsoft.com/office/drawing/2014/main" id="{DF952B13-DD8C-4C77-A95D-41991C5F32D2}"/>
                </a:ext>
              </a:extLst>
            </p:cNvPr>
            <p:cNvSpPr/>
            <p:nvPr/>
          </p:nvSpPr>
          <p:spPr>
            <a:xfrm>
              <a:off x="6306086" y="278562"/>
              <a:ext cx="2121386" cy="512709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C0F10"/>
                  </a:solidFill>
                </a:rPr>
                <a:t>Start</a:t>
              </a:r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2442832E-4A44-4C66-9C0A-58DA1F009A2A}"/>
                </a:ext>
              </a:extLst>
            </p:cNvPr>
            <p:cNvSpPr/>
            <p:nvPr/>
          </p:nvSpPr>
          <p:spPr>
            <a:xfrm>
              <a:off x="6306086" y="6034472"/>
              <a:ext cx="2121386" cy="512709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C0F10"/>
                  </a:solidFill>
                </a:rPr>
                <a:t>Stop</a:t>
              </a:r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3894EFE6-D08D-4FB7-B290-85C2BBFB2022}"/>
                </a:ext>
              </a:extLst>
            </p:cNvPr>
            <p:cNvSpPr/>
            <p:nvPr/>
          </p:nvSpPr>
          <p:spPr>
            <a:xfrm>
              <a:off x="7141904" y="2323223"/>
              <a:ext cx="442452" cy="446496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1A0095F-5E9C-4EAA-A7F5-4208BB6D0E35}"/>
                </a:ext>
              </a:extLst>
            </p:cNvPr>
            <p:cNvCxnSpPr>
              <a:cxnSpLocks/>
              <a:stCxn id="47" idx="2"/>
              <a:endCxn id="42" idx="0"/>
            </p:cNvCxnSpPr>
            <p:nvPr/>
          </p:nvCxnSpPr>
          <p:spPr>
            <a:xfrm flipH="1">
              <a:off x="7363130" y="2072357"/>
              <a:ext cx="2155" cy="250866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4AC1F3B-844A-4378-A3F8-F1B69FA2E4DE}"/>
                </a:ext>
              </a:extLst>
            </p:cNvPr>
            <p:cNvSpPr/>
            <p:nvPr/>
          </p:nvSpPr>
          <p:spPr>
            <a:xfrm>
              <a:off x="7874559" y="4659919"/>
              <a:ext cx="1842654" cy="55418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i%2</a:t>
              </a:r>
              <a:r>
                <a:rPr lang="en-US" dirty="0">
                  <a:solidFill>
                    <a:srgbClr val="000000"/>
                  </a:solidFill>
                </a:rPr>
                <a:t> </a:t>
              </a:r>
              <a:r>
                <a:rPr lang="id-ID" dirty="0">
                  <a:solidFill>
                    <a:srgbClr val="000000"/>
                  </a:solidFill>
                </a:rPr>
                <a:t>==0</a:t>
              </a:r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CA0949A2-1DF4-468D-835D-DC668998B1B6}"/>
                </a:ext>
              </a:extLst>
            </p:cNvPr>
            <p:cNvSpPr/>
            <p:nvPr/>
          </p:nvSpPr>
          <p:spPr>
            <a:xfrm>
              <a:off x="9662654" y="3511675"/>
              <a:ext cx="2415042" cy="833485"/>
            </a:xfrm>
            <a:prstGeom prst="flowChartInputOutp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rgbClr val="000000"/>
                  </a:solidFill>
                </a:rPr>
                <a:t>Angka i adalah bilangan ganjil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935806-F094-4FDD-8CEA-5810D1C1C9A8}"/>
                </a:ext>
              </a:extLst>
            </p:cNvPr>
            <p:cNvCxnSpPr>
              <a:cxnSpLocks/>
              <a:stCxn id="30" idx="0"/>
              <a:endCxn id="49" idx="4"/>
            </p:cNvCxnSpPr>
            <p:nvPr/>
          </p:nvCxnSpPr>
          <p:spPr>
            <a:xfrm flipH="1" flipV="1">
              <a:off x="8793419" y="4353531"/>
              <a:ext cx="2467" cy="306388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13">
              <a:extLst>
                <a:ext uri="{FF2B5EF4-FFF2-40B4-BE49-F238E27FC236}">
                  <a16:creationId xmlns:a16="http://schemas.microsoft.com/office/drawing/2014/main" id="{D1E8E88B-2237-45F7-BB41-0886E4EF3C2E}"/>
                </a:ext>
              </a:extLst>
            </p:cNvPr>
            <p:cNvCxnSpPr>
              <a:cxnSpLocks/>
              <a:stCxn id="30" idx="3"/>
              <a:endCxn id="31" idx="4"/>
            </p:cNvCxnSpPr>
            <p:nvPr/>
          </p:nvCxnSpPr>
          <p:spPr>
            <a:xfrm flipV="1">
              <a:off x="9717213" y="4345160"/>
              <a:ext cx="1152962" cy="591850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386E4589-67D4-4C69-A268-160A3A7F36C3}"/>
                </a:ext>
              </a:extLst>
            </p:cNvPr>
            <p:cNvSpPr/>
            <p:nvPr/>
          </p:nvSpPr>
          <p:spPr>
            <a:xfrm>
              <a:off x="9779714" y="2947921"/>
              <a:ext cx="442452" cy="446496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35" name="Shape 13">
              <a:extLst>
                <a:ext uri="{FF2B5EF4-FFF2-40B4-BE49-F238E27FC236}">
                  <a16:creationId xmlns:a16="http://schemas.microsoft.com/office/drawing/2014/main" id="{1F7D60C8-D319-43BC-883D-EA01659464AC}"/>
                </a:ext>
              </a:extLst>
            </p:cNvPr>
            <p:cNvCxnSpPr>
              <a:cxnSpLocks/>
              <a:stCxn id="31" idx="1"/>
              <a:endCxn id="34" idx="6"/>
            </p:cNvCxnSpPr>
            <p:nvPr/>
          </p:nvCxnSpPr>
          <p:spPr>
            <a:xfrm rot="16200000" flipV="1">
              <a:off x="10375918" y="3017417"/>
              <a:ext cx="340506" cy="648009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hape 13">
              <a:extLst>
                <a:ext uri="{FF2B5EF4-FFF2-40B4-BE49-F238E27FC236}">
                  <a16:creationId xmlns:a16="http://schemas.microsoft.com/office/drawing/2014/main" id="{C5787083-37AB-4E91-96BA-3062FC270802}"/>
                </a:ext>
              </a:extLst>
            </p:cNvPr>
            <p:cNvCxnSpPr>
              <a:cxnSpLocks/>
              <a:stCxn id="49" idx="1"/>
              <a:endCxn id="34" idx="2"/>
            </p:cNvCxnSpPr>
            <p:nvPr/>
          </p:nvCxnSpPr>
          <p:spPr>
            <a:xfrm rot="5400000" flipH="1" flipV="1">
              <a:off x="9112128" y="2852461"/>
              <a:ext cx="348877" cy="986295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4B4191C-3456-4E63-BF1E-779EB341772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10000940" y="2791337"/>
              <a:ext cx="0" cy="156584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8C5C36-4AEB-41B6-8002-5B91CB67058B}"/>
                </a:ext>
              </a:extLst>
            </p:cNvPr>
            <p:cNvSpPr txBox="1"/>
            <p:nvPr/>
          </p:nvSpPr>
          <p:spPr>
            <a:xfrm>
              <a:off x="8761981" y="4424422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true</a:t>
              </a:r>
              <a:endParaRPr lang="id-ID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97AC85-81CA-4DCE-91CA-B405491B18D6}"/>
                </a:ext>
              </a:extLst>
            </p:cNvPr>
            <p:cNvSpPr txBox="1"/>
            <p:nvPr/>
          </p:nvSpPr>
          <p:spPr>
            <a:xfrm>
              <a:off x="10097976" y="4678548"/>
              <a:ext cx="475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false</a:t>
              </a:r>
              <a:endParaRPr lang="id-ID" sz="1200" dirty="0"/>
            </a:p>
          </p:txBody>
        </p:sp>
        <p:sp>
          <p:nvSpPr>
            <p:cNvPr id="58" name="Flowchart: Preparation 57"/>
            <p:cNvSpPr/>
            <p:nvPr/>
          </p:nvSpPr>
          <p:spPr>
            <a:xfrm>
              <a:off x="6298270" y="1037421"/>
              <a:ext cx="2133760" cy="426965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int</a:t>
              </a:r>
              <a:r>
                <a:rPr lang="id-ID" dirty="0">
                  <a:solidFill>
                    <a:schemeClr val="tx1"/>
                  </a:solidFill>
                </a:rPr>
                <a:t> i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660D829-8CD7-483A-A5A8-A8DD1CEC332C}"/>
                </a:ext>
              </a:extLst>
            </p:cNvPr>
            <p:cNvCxnSpPr>
              <a:cxnSpLocks/>
              <a:stCxn id="58" idx="2"/>
              <a:endCxn id="47" idx="0"/>
            </p:cNvCxnSpPr>
            <p:nvPr/>
          </p:nvCxnSpPr>
          <p:spPr>
            <a:xfrm>
              <a:off x="7365150" y="1464386"/>
              <a:ext cx="135" cy="220044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2127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Perulangan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4" y="1628557"/>
            <a:ext cx="989862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Kode Program</a:t>
            </a:r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  <a:tabLst>
                <a:tab pos="6343650" algn="l"/>
              </a:tabLst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  <a:tabLst>
                <a:tab pos="6343650" algn="l"/>
              </a:tabLst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4" y="2357436"/>
            <a:ext cx="7353300" cy="2314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611" y="2305103"/>
            <a:ext cx="2981325" cy="23145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22</a:t>
            </a:fld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967C84-815E-2500-C374-4FC5BCB561CE}"/>
              </a:ext>
            </a:extLst>
          </p:cNvPr>
          <p:cNvSpPr txBox="1">
            <a:spLocks/>
          </p:cNvSpPr>
          <p:nvPr/>
        </p:nvSpPr>
        <p:spPr>
          <a:xfrm>
            <a:off x="8610600" y="1526889"/>
            <a:ext cx="3205348" cy="325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 dirty="0"/>
              <a:t>Output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55366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919930" y="2488139"/>
            <a:ext cx="8544949" cy="144655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Struktur</a:t>
            </a:r>
            <a:r>
              <a:rPr lang="en-US" sz="44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Perulangan</a:t>
            </a:r>
            <a:endParaRPr sz="4400" b="1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cap="none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DO-WHILE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4205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FB5E-515B-4362-AED7-6AFD253E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Perulangan </a:t>
            </a:r>
            <a:r>
              <a:rPr lang="id-ID" dirty="0" err="1"/>
              <a:t>DO-WHILE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DD975-6F2F-4FD5-89D7-75425E47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d-ID" sz="2800" dirty="0"/>
              <a:t>Pada prinsipnya, perintah DO-WHILE sama dengan perintah WHILE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800" dirty="0" err="1"/>
              <a:t>Perbedaanya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d-ID" sz="2500" dirty="0"/>
              <a:t>DO-WHILE </a:t>
            </a:r>
            <a:r>
              <a:rPr lang="en-US" sz="2500" b="1" dirty="0" err="1"/>
              <a:t>mengeksekusi</a:t>
            </a:r>
            <a:r>
              <a:rPr lang="id-ID" sz="2500" b="1" dirty="0"/>
              <a:t> statementnya terlebih dahulu</a:t>
            </a:r>
            <a:r>
              <a:rPr lang="id-ID" sz="2500" dirty="0"/>
              <a:t>, </a:t>
            </a:r>
            <a:r>
              <a:rPr lang="en-US" sz="2500" dirty="0" err="1"/>
              <a:t>lalu</a:t>
            </a:r>
            <a:r>
              <a:rPr lang="en-US" sz="2500" dirty="0"/>
              <a:t> </a:t>
            </a:r>
            <a:r>
              <a:rPr lang="en-US" sz="2500" dirty="0" err="1"/>
              <a:t>mengevaluasi</a:t>
            </a:r>
            <a:r>
              <a:rPr lang="en-US" sz="2500" dirty="0"/>
              <a:t> </a:t>
            </a:r>
            <a:r>
              <a:rPr lang="en-US" sz="2500" dirty="0" err="1"/>
              <a:t>kondisi</a:t>
            </a:r>
            <a:endParaRPr lang="en-US" sz="25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id-ID" sz="2500" dirty="0"/>
              <a:t>WHILE </a:t>
            </a:r>
            <a:r>
              <a:rPr lang="en-US" sz="2500" b="1" dirty="0" err="1"/>
              <a:t>mengevaluasi</a:t>
            </a:r>
            <a:r>
              <a:rPr lang="en-US" sz="2500" b="1" dirty="0"/>
              <a:t> </a:t>
            </a:r>
            <a:r>
              <a:rPr lang="en-US" sz="2500" b="1" dirty="0" err="1"/>
              <a:t>kondisi</a:t>
            </a:r>
            <a:r>
              <a:rPr lang="id-ID" sz="2500" b="1" dirty="0"/>
              <a:t> </a:t>
            </a:r>
            <a:r>
              <a:rPr lang="id-ID" sz="2500" dirty="0"/>
              <a:t>sebelum </a:t>
            </a:r>
            <a:r>
              <a:rPr lang="en-US" sz="2500" dirty="0" err="1"/>
              <a:t>mengeksekusi</a:t>
            </a:r>
            <a:r>
              <a:rPr lang="id-ID" sz="2500" dirty="0"/>
              <a:t> statement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id-ID" sz="2800" dirty="0"/>
              <a:t>Oleh karena itu, perintah DO-WHILE akan </a:t>
            </a:r>
            <a:r>
              <a:rPr lang="en-US" sz="2800" dirty="0" err="1"/>
              <a:t>mengeksekusi</a:t>
            </a:r>
            <a:r>
              <a:rPr lang="en-US" sz="2800" dirty="0"/>
              <a:t> block </a:t>
            </a:r>
            <a:r>
              <a:rPr lang="id-ID" sz="2800" dirty="0"/>
              <a:t>statement </a:t>
            </a:r>
            <a:r>
              <a:rPr lang="en-US" sz="2800" dirty="0">
                <a:solidFill>
                  <a:srgbClr val="0070C0"/>
                </a:solidFill>
              </a:rPr>
              <a:t>minimal</a:t>
            </a:r>
            <a:r>
              <a:rPr lang="id-ID" sz="2800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1</a:t>
            </a:r>
            <a:r>
              <a:rPr lang="id-ID" sz="2800" dirty="0">
                <a:solidFill>
                  <a:srgbClr val="0070C0"/>
                </a:solidFill>
              </a:rPr>
              <a:t> kali</a:t>
            </a:r>
            <a:r>
              <a:rPr lang="id-ID" sz="2800" dirty="0"/>
              <a:t>, meskipun </a:t>
            </a:r>
            <a:r>
              <a:rPr lang="en-US" sz="2800" dirty="0" err="1"/>
              <a:t>kondisi</a:t>
            </a:r>
            <a:r>
              <a:rPr lang="id-ID" sz="2800" dirty="0"/>
              <a:t> </a:t>
            </a:r>
            <a:r>
              <a:rPr lang="id-ID" sz="2800" b="1" dirty="0"/>
              <a:t>tidak terpenuhi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5512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Perulangan </a:t>
            </a:r>
            <a:r>
              <a:rPr lang="id-ID" dirty="0" err="1"/>
              <a:t>DO-WHILE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>
              <a:lnSpc>
                <a:spcPct val="110000"/>
              </a:lnSpc>
              <a:spcBef>
                <a:spcPts val="0"/>
              </a:spcBef>
            </a:pPr>
            <a:r>
              <a:rPr lang="id-ID" sz="2800" dirty="0" err="1"/>
              <a:t>Sintaks</a:t>
            </a:r>
            <a:r>
              <a:rPr lang="id-ID" sz="2800" dirty="0"/>
              <a:t> </a:t>
            </a:r>
            <a:r>
              <a:rPr lang="id-ID" sz="2800" dirty="0" err="1"/>
              <a:t>DO-WHILE</a:t>
            </a:r>
            <a:endParaRPr lang="id-ID" sz="2800" dirty="0"/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id-ID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nisialisasi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do{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statement1;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statement2;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update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d-I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92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 while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7256" y="4114799"/>
            <a:ext cx="5028360" cy="10757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Eksekusi</a:t>
            </a:r>
            <a:r>
              <a:rPr lang="en-US" sz="2400" dirty="0">
                <a:solidFill>
                  <a:schemeClr val="tx1"/>
                </a:solidFill>
              </a:rPr>
              <a:t> statement minimal 1 kali. </a:t>
            </a:r>
            <a:r>
              <a:rPr lang="id-ID" sz="2400" dirty="0">
                <a:solidFill>
                  <a:schemeClr val="tx1"/>
                </a:solidFill>
              </a:rPr>
              <a:t>Selama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bernilai TRUE, maka perulangan akan terus dijalankan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11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4F05-3CA4-48D3-B417-3C82AD2E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Flowchart</a:t>
            </a:r>
            <a:r>
              <a:rPr lang="id-ID" dirty="0"/>
              <a:t> </a:t>
            </a:r>
            <a:r>
              <a:rPr lang="id-ID" dirty="0" err="1"/>
              <a:t>DO-WHILE</a:t>
            </a:r>
            <a:endParaRPr lang="id-ID" dirty="0"/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440AC33A-71DD-4386-A10C-78E2EB724277}"/>
              </a:ext>
            </a:extLst>
          </p:cNvPr>
          <p:cNvGrpSpPr/>
          <p:nvPr/>
        </p:nvGrpSpPr>
        <p:grpSpPr>
          <a:xfrm>
            <a:off x="2147515" y="1646571"/>
            <a:ext cx="3656739" cy="4886792"/>
            <a:chOff x="2120293" y="2355307"/>
            <a:chExt cx="3153364" cy="3937600"/>
          </a:xfrm>
          <a:solidFill>
            <a:schemeClr val="bg1"/>
          </a:solidFill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EEE726E-D4C0-4AF3-80A2-A3A30211F5F6}"/>
                </a:ext>
              </a:extLst>
            </p:cNvPr>
            <p:cNvSpPr/>
            <p:nvPr/>
          </p:nvSpPr>
          <p:spPr>
            <a:xfrm>
              <a:off x="2209264" y="2687812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inisialisasi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AB81A84A-45E0-4ADB-BBB3-76E5DB470B76}"/>
                </a:ext>
              </a:extLst>
            </p:cNvPr>
            <p:cNvSpPr/>
            <p:nvPr/>
          </p:nvSpPr>
          <p:spPr>
            <a:xfrm>
              <a:off x="2219088" y="4375859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A9724350-5D0D-4EA0-AFC4-C3F93DE666DC}"/>
                </a:ext>
              </a:extLst>
            </p:cNvPr>
            <p:cNvSpPr/>
            <p:nvPr/>
          </p:nvSpPr>
          <p:spPr>
            <a:xfrm>
              <a:off x="2224599" y="3786974"/>
              <a:ext cx="2341418" cy="387927"/>
            </a:xfrm>
            <a:prstGeom prst="flowChartProcess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statements</a:t>
              </a:r>
              <a:endParaRPr lang="id-ID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229FCA6-763D-4692-819A-D86B5F540926}"/>
                </a:ext>
              </a:extLst>
            </p:cNvPr>
            <p:cNvSpPr/>
            <p:nvPr/>
          </p:nvSpPr>
          <p:spPr>
            <a:xfrm>
              <a:off x="2120293" y="5057337"/>
              <a:ext cx="2550031" cy="775857"/>
            </a:xfrm>
            <a:prstGeom prst="flowChartDecision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kondisi</a:t>
              </a:r>
              <a:endParaRPr lang="id-ID" b="1" dirty="0">
                <a:solidFill>
                  <a:srgbClr val="FFFF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91E674-165D-40F2-85D5-2098661F27C9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3389797" y="4763786"/>
              <a:ext cx="5511" cy="293551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ADBE32E-0B09-4462-9F11-B8E2548B71EF}"/>
                </a:ext>
              </a:extLst>
            </p:cNvPr>
            <p:cNvCxnSpPr>
              <a:cxnSpLocks/>
              <a:stCxn id="17" idx="0"/>
              <a:endCxn id="7" idx="0"/>
            </p:cNvCxnSpPr>
            <p:nvPr/>
          </p:nvCxnSpPr>
          <p:spPr>
            <a:xfrm>
              <a:off x="3389798" y="3593204"/>
              <a:ext cx="5510" cy="19377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4">
              <a:extLst>
                <a:ext uri="{FF2B5EF4-FFF2-40B4-BE49-F238E27FC236}">
                  <a16:creationId xmlns:a16="http://schemas.microsoft.com/office/drawing/2014/main" id="{E116C2B5-687D-427C-A0E9-D1A668FAB827}"/>
                </a:ext>
              </a:extLst>
            </p:cNvPr>
            <p:cNvCxnSpPr>
              <a:cxnSpLocks/>
              <a:stCxn id="8" idx="3"/>
              <a:endCxn id="17" idx="6"/>
            </p:cNvCxnSpPr>
            <p:nvPr/>
          </p:nvCxnSpPr>
          <p:spPr>
            <a:xfrm flipH="1" flipV="1">
              <a:off x="3528342" y="3449811"/>
              <a:ext cx="1141982" cy="1995455"/>
            </a:xfrm>
            <a:prstGeom prst="bentConnector3">
              <a:avLst>
                <a:gd name="adj1" fmla="val -56864"/>
              </a:avLst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hape 16">
              <a:extLst>
                <a:ext uri="{FF2B5EF4-FFF2-40B4-BE49-F238E27FC236}">
                  <a16:creationId xmlns:a16="http://schemas.microsoft.com/office/drawing/2014/main" id="{4361FB2C-F3A7-4624-A34C-112DD85E16F1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rot="5400000">
              <a:off x="3292075" y="4272625"/>
              <a:ext cx="200957" cy="5511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277D4E-2AD8-4B62-8F97-916AEB41078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389798" y="5833194"/>
              <a:ext cx="5511" cy="459713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87BD13C-7F1F-4CF1-A0CF-C5321E1E1CD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rot="5400000">
              <a:off x="3214118" y="2521162"/>
              <a:ext cx="332506" cy="795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E9BF8E-2779-4513-BEFC-581164221ED5}"/>
                </a:ext>
              </a:extLst>
            </p:cNvPr>
            <p:cNvSpPr txBox="1"/>
            <p:nvPr/>
          </p:nvSpPr>
          <p:spPr>
            <a:xfrm>
              <a:off x="4768827" y="5463861"/>
              <a:ext cx="504830" cy="297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true</a:t>
              </a:r>
              <a:endParaRPr lang="id-ID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920AD-F1C3-49CD-83FC-8489449C0606}"/>
                </a:ext>
              </a:extLst>
            </p:cNvPr>
            <p:cNvSpPr txBox="1"/>
            <p:nvPr/>
          </p:nvSpPr>
          <p:spPr>
            <a:xfrm>
              <a:off x="3499451" y="5833194"/>
              <a:ext cx="544476" cy="29759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id-ID" b="1" dirty="0" err="1"/>
                <a:t>false</a:t>
              </a:r>
              <a:endParaRPr lang="id-ID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8CB81F-B6C5-4C66-92A4-3ECF5F4E2861}"/>
                </a:ext>
              </a:extLst>
            </p:cNvPr>
            <p:cNvSpPr/>
            <p:nvPr/>
          </p:nvSpPr>
          <p:spPr>
            <a:xfrm flipV="1">
              <a:off x="3251252" y="3306418"/>
              <a:ext cx="277091" cy="28678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4E4605-59D5-422F-9423-36750C60361E}"/>
                </a:ext>
              </a:extLst>
            </p:cNvPr>
            <p:cNvCxnSpPr>
              <a:cxnSpLocks/>
              <a:stCxn id="5" idx="2"/>
              <a:endCxn id="17" idx="4"/>
            </p:cNvCxnSpPr>
            <p:nvPr/>
          </p:nvCxnSpPr>
          <p:spPr>
            <a:xfrm>
              <a:off x="3379973" y="3075739"/>
              <a:ext cx="9825" cy="230679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498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BEE7-3CCC-4328-B777-254AE2FF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Perulangan </a:t>
            </a:r>
            <a:r>
              <a:rPr lang="id-ID" dirty="0" err="1"/>
              <a:t>DO-WHILE</a:t>
            </a:r>
            <a:endParaRPr lang="id-ID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8D3A374-998E-47A6-850F-6D38A277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5486400" algn="l"/>
              </a:tabLst>
            </a:pPr>
            <a:r>
              <a:rPr lang="id-ID" sz="2800" dirty="0"/>
              <a:t>Kode Program	</a:t>
            </a:r>
            <a:r>
              <a:rPr lang="id-ID" sz="2800" dirty="0" err="1"/>
              <a:t>Output</a:t>
            </a: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000" dirty="0"/>
          </a:p>
          <a:p>
            <a:pPr marL="0" indent="0">
              <a:lnSpc>
                <a:spcPct val="100000"/>
              </a:lnSpc>
              <a:buNone/>
            </a:pPr>
            <a:endParaRPr lang="id-ID" sz="2000" dirty="0"/>
          </a:p>
          <a:p>
            <a:pPr marL="0" indent="0">
              <a:lnSpc>
                <a:spcPct val="100000"/>
              </a:lnSpc>
              <a:buNone/>
            </a:pPr>
            <a:endParaRPr lang="id-ID" sz="2000" dirty="0"/>
          </a:p>
          <a:p>
            <a:pPr marL="0" indent="0">
              <a:lnSpc>
                <a:spcPct val="100000"/>
              </a:lnSpc>
              <a:buNone/>
              <a:tabLst>
                <a:tab pos="5486400" algn="l"/>
              </a:tabLst>
            </a:pPr>
            <a:r>
              <a:rPr lang="id-ID" sz="2800" dirty="0"/>
              <a:t>Kode Program	</a:t>
            </a:r>
          </a:p>
          <a:p>
            <a:pPr marL="0" indent="0">
              <a:lnSpc>
                <a:spcPct val="100000"/>
              </a:lnSpc>
              <a:buNone/>
              <a:tabLst>
                <a:tab pos="5486400" algn="l"/>
              </a:tabLst>
            </a:pPr>
            <a:r>
              <a:rPr lang="id-ID" sz="2800" dirty="0"/>
              <a:t>	</a:t>
            </a:r>
            <a:r>
              <a:rPr lang="id-ID" sz="2800" dirty="0" err="1"/>
              <a:t>Output</a:t>
            </a:r>
            <a:endParaRPr lang="id-ID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0762"/>
            <a:ext cx="505777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62" y="1825625"/>
            <a:ext cx="2038350" cy="2333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7" y="5201442"/>
            <a:ext cx="181927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42649"/>
            <a:ext cx="4972050" cy="1466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27</a:t>
            </a:fld>
            <a:endParaRPr lang="en-ID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919930" y="2488139"/>
            <a:ext cx="8544949" cy="769401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Infinite Loop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90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Infinite</a:t>
            </a:r>
            <a:r>
              <a:rPr lang="id-ID" dirty="0"/>
              <a:t> </a:t>
            </a:r>
            <a:r>
              <a:rPr lang="id-ID" dirty="0" err="1"/>
              <a:t>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id-ID" sz="2800" dirty="0"/>
              <a:t>Saat melakukan eksekusi statement di dalam perulangan, harus terdapat kondisi yang menjadikan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800" dirty="0"/>
              <a:t> bernilai FALSE</a:t>
            </a:r>
          </a:p>
          <a:p>
            <a:pPr marL="342900" indent="-342900"/>
            <a:r>
              <a:rPr lang="id-ID" sz="2800" dirty="0"/>
              <a:t>Jika tidak ada (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800" dirty="0"/>
              <a:t> terus menerus bernilai TRUE), maka hal ini disebut </a:t>
            </a:r>
            <a:r>
              <a:rPr lang="id-ID" sz="2800" b="1" dirty="0">
                <a:solidFill>
                  <a:srgbClr val="0070C0"/>
                </a:solidFill>
              </a:rPr>
              <a:t>infinite loop</a:t>
            </a:r>
            <a:r>
              <a:rPr lang="id-ID" sz="2800" dirty="0"/>
              <a:t>, yaitu perulangan yang akan dijalankan terus menerus tanpa batas sampai pengguna menghentikan program</a:t>
            </a:r>
          </a:p>
          <a:p>
            <a:pPr marL="342900" indent="-342900"/>
            <a:r>
              <a:rPr lang="id-ID" sz="2800" dirty="0"/>
              <a:t>Logika program harus selalu diperiksa ulang untuk memastikan bahwa </a:t>
            </a:r>
            <a:r>
              <a:rPr lang="id-ID" sz="2800" dirty="0" err="1"/>
              <a:t>loop</a:t>
            </a:r>
            <a:r>
              <a:rPr lang="id-ID" sz="2800" dirty="0"/>
              <a:t> akan berakhir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29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15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8313-1DFC-4143-BE91-E89CC6D1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 Perulangan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CFF3-2DEF-4661-8E78-B9E5E840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/>
            <a:r>
              <a:rPr lang="id-ID" sz="2800" dirty="0"/>
              <a:t>Perintah perulangan atau </a:t>
            </a:r>
            <a:r>
              <a:rPr lang="id-ID" sz="2800" dirty="0" err="1"/>
              <a:t>iterasi</a:t>
            </a:r>
            <a:r>
              <a:rPr lang="id-ID" sz="2800" dirty="0"/>
              <a:t> (</a:t>
            </a:r>
            <a:r>
              <a:rPr lang="id-ID" sz="2800" dirty="0" err="1"/>
              <a:t>loop</a:t>
            </a:r>
            <a:r>
              <a:rPr lang="id-ID" sz="2800" dirty="0"/>
              <a:t>) adalah perintah untuk mengulang satu atau lebih </a:t>
            </a:r>
            <a:r>
              <a:rPr lang="id-ID" sz="2800" dirty="0" err="1"/>
              <a:t>statement</a:t>
            </a:r>
            <a:r>
              <a:rPr lang="id-ID" sz="2800" dirty="0"/>
              <a:t> sebanyak beberapa kali</a:t>
            </a:r>
          </a:p>
          <a:p>
            <a:pPr marL="349250" indent="-349250"/>
            <a:r>
              <a:rPr lang="id-ID" sz="2800" dirty="0" err="1"/>
              <a:t>Loop</a:t>
            </a:r>
            <a:r>
              <a:rPr lang="id-ID" sz="2800" dirty="0"/>
              <a:t> </a:t>
            </a:r>
            <a:r>
              <a:rPr lang="id-ID" sz="2800" dirty="0" err="1"/>
              <a:t>statement</a:t>
            </a:r>
            <a:r>
              <a:rPr lang="id-ID" sz="2800" dirty="0"/>
              <a:t> digunakan agar kita tidak perlu menuliskan satu/sekumpulan </a:t>
            </a:r>
            <a:r>
              <a:rPr lang="id-ID" sz="2800" dirty="0" err="1"/>
              <a:t>statement</a:t>
            </a:r>
            <a:r>
              <a:rPr lang="id-ID" sz="2800" dirty="0"/>
              <a:t> berulang-ulang. Dengan begitu maka kesalahan pengetikan bisa dikurangi</a:t>
            </a:r>
          </a:p>
          <a:p>
            <a:pPr marL="349250" indent="-349250"/>
            <a:r>
              <a:rPr lang="id-ID" sz="2800" dirty="0"/>
              <a:t>Tipe perulangan:</a:t>
            </a:r>
          </a:p>
          <a:p>
            <a:pPr marL="692150" lvl="1" indent="-349250"/>
            <a:r>
              <a:rPr lang="id-ID" sz="2500" dirty="0" err="1"/>
              <a:t>Definite</a:t>
            </a:r>
            <a:r>
              <a:rPr lang="id-ID" sz="2500" dirty="0"/>
              <a:t> </a:t>
            </a:r>
            <a:r>
              <a:rPr lang="id-ID" sz="2500" dirty="0" err="1"/>
              <a:t>loop</a:t>
            </a:r>
            <a:endParaRPr lang="id-ID" sz="2500" dirty="0"/>
          </a:p>
          <a:p>
            <a:pPr marL="692150" lvl="1" indent="-349250"/>
            <a:r>
              <a:rPr lang="id-ID" sz="2500" dirty="0" err="1"/>
              <a:t>Indefinite</a:t>
            </a:r>
            <a:r>
              <a:rPr lang="id-ID" sz="2500" dirty="0"/>
              <a:t> </a:t>
            </a:r>
            <a:r>
              <a:rPr lang="id-ID" sz="2500" dirty="0" err="1"/>
              <a:t>loop</a:t>
            </a:r>
            <a:endParaRPr lang="id-ID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8372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</a:t>
            </a:r>
            <a:r>
              <a:rPr lang="id-ID" dirty="0" err="1"/>
              <a:t>Infinite</a:t>
            </a:r>
            <a:r>
              <a:rPr lang="id-ID" dirty="0"/>
              <a:t> </a:t>
            </a:r>
            <a:r>
              <a:rPr lang="id-ID" dirty="0" err="1"/>
              <a:t>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53689" cy="45323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Kode Program</a:t>
            </a:r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endParaRPr lang="id-ID" sz="2800" dirty="0"/>
          </a:p>
          <a:p>
            <a:pPr marL="0" indent="0">
              <a:lnSpc>
                <a:spcPct val="100000"/>
              </a:lnSpc>
              <a:buNone/>
            </a:pPr>
            <a:r>
              <a:rPr lang="id-ID" sz="2800" dirty="0" err="1"/>
              <a:t>Output</a:t>
            </a:r>
            <a:endParaRPr lang="id-ID" sz="2000" dirty="0"/>
          </a:p>
          <a:p>
            <a:pPr marL="0" indent="0">
              <a:lnSpc>
                <a:spcPct val="100000"/>
              </a:lnSpc>
              <a:buNone/>
            </a:pPr>
            <a:endParaRPr lang="id-ID" sz="2000" dirty="0"/>
          </a:p>
          <a:p>
            <a:pPr marL="0" indent="0">
              <a:lnSpc>
                <a:spcPct val="100000"/>
              </a:lnSpc>
              <a:buNone/>
            </a:pPr>
            <a:endParaRPr lang="id-ID" sz="20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id-ID" sz="2800" dirty="0" err="1"/>
              <a:t>Loop</a:t>
            </a:r>
            <a:r>
              <a:rPr lang="id-ID" sz="2800" dirty="0"/>
              <a:t> akan berjalan terus menerus sampai pengguna menghentikannya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8229"/>
            <a:ext cx="4324350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4" y="4472379"/>
            <a:ext cx="10306050" cy="466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4" y="4864488"/>
            <a:ext cx="10410825" cy="4191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443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919930" y="2488139"/>
            <a:ext cx="8544949" cy="144650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Cara Menghentikan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Perulangan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4532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Menghentikan Perulangan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Beberapa cara untuk menghentikan pengulangan untuk program interaktif, di antaranya dapat dilakukan dengan:</a:t>
            </a:r>
          </a:p>
          <a:p>
            <a:pPr marL="342900" lvl="1" indent="-342900">
              <a:lnSpc>
                <a:spcPct val="100000"/>
              </a:lnSpc>
            </a:pPr>
            <a:r>
              <a:rPr lang="id-ID" sz="2800" dirty="0"/>
              <a:t>Menambahkan </a:t>
            </a:r>
            <a:r>
              <a:rPr lang="id-ID" sz="2800" b="1" dirty="0" err="1"/>
              <a:t>Sentinel</a:t>
            </a:r>
            <a:r>
              <a:rPr lang="id-ID" sz="2800" dirty="0"/>
              <a:t> atau pembatas dengan kode khusus</a:t>
            </a:r>
          </a:p>
          <a:p>
            <a:pPr marL="342900" lvl="1" indent="-342900">
              <a:lnSpc>
                <a:spcPct val="100000"/>
              </a:lnSpc>
            </a:pPr>
            <a:r>
              <a:rPr lang="id-ID" sz="2800" dirty="0"/>
              <a:t>Menambahkan </a:t>
            </a:r>
            <a:r>
              <a:rPr lang="id-ID" sz="2800" b="1" dirty="0"/>
              <a:t>Pertanyaan</a:t>
            </a:r>
            <a:r>
              <a:rPr lang="id-ID" sz="2800" dirty="0"/>
              <a:t> sebagai penentu dilanjutkan atau tidaknya perulangan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94BF-2644-4D75-8351-88107548945A}" type="slidenum">
              <a:rPr lang="id-ID" smtClean="0"/>
              <a:pPr/>
              <a:t>32</a:t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Menambahkan </a:t>
            </a:r>
            <a:r>
              <a:rPr lang="id-ID" dirty="0" err="1"/>
              <a:t>Sentinel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id-ID" sz="2800" b="1" dirty="0" err="1"/>
              <a:t>Sentinel</a:t>
            </a:r>
            <a:r>
              <a:rPr lang="id-ID" sz="2800" dirty="0"/>
              <a:t> adalah nilai yang menandakan </a:t>
            </a:r>
            <a:r>
              <a:rPr lang="id-ID" sz="2800" dirty="0">
                <a:solidFill>
                  <a:srgbClr val="0070C0"/>
                </a:solidFill>
              </a:rPr>
              <a:t>akhir dari </a:t>
            </a:r>
            <a:r>
              <a:rPr lang="id-ID" sz="2800" dirty="0" err="1">
                <a:solidFill>
                  <a:srgbClr val="0070C0"/>
                </a:solidFill>
              </a:rPr>
              <a:t>input</a:t>
            </a:r>
            <a:r>
              <a:rPr lang="id-ID" sz="2800" dirty="0">
                <a:solidFill>
                  <a:srgbClr val="0070C0"/>
                </a:solidFill>
              </a:rPr>
              <a:t> pengguna</a:t>
            </a:r>
          </a:p>
          <a:p>
            <a:pPr marL="342900" indent="-342900">
              <a:lnSpc>
                <a:spcPct val="100000"/>
              </a:lnSpc>
            </a:pPr>
            <a:r>
              <a:rPr lang="id-ID" sz="2800" b="1" dirty="0" err="1"/>
              <a:t>Sentinel</a:t>
            </a:r>
            <a:r>
              <a:rPr lang="id-ID" sz="2800" b="1" dirty="0"/>
              <a:t> </a:t>
            </a:r>
            <a:r>
              <a:rPr lang="id-ID" sz="2800" b="1" dirty="0" err="1"/>
              <a:t>loop</a:t>
            </a:r>
            <a:r>
              <a:rPr lang="id-ID" sz="2800" b="1" dirty="0"/>
              <a:t> </a:t>
            </a:r>
            <a:r>
              <a:rPr lang="id-ID" sz="2800" dirty="0"/>
              <a:t>menyatakan perulangan yang akan terus berjalan sampai nilai </a:t>
            </a:r>
            <a:r>
              <a:rPr lang="id-ID" sz="2800" dirty="0" err="1"/>
              <a:t>sentinel</a:t>
            </a:r>
            <a:r>
              <a:rPr lang="id-ID" sz="2800" dirty="0"/>
              <a:t> ditemukan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6070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Menambahkan </a:t>
            </a:r>
            <a:r>
              <a:rPr lang="id-ID" dirty="0" err="1"/>
              <a:t>Sentinel</a:t>
            </a:r>
            <a:r>
              <a:rPr lang="id-ID" dirty="0"/>
              <a:t> – Contoh Kode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0858"/>
            <a:ext cx="7067549" cy="3190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171"/>
            <a:ext cx="9898626" cy="461579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400" dirty="0"/>
              <a:t>Tuliskan kode program untuk menerima input (integer positif)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id-ID" sz="2400" dirty="0"/>
              <a:t>pengguna sampai pengguna memasukkan -1 untuk berhenti. Cetak jumlah dan rata-rata dari angka-angka yang telah dimasukkan.</a:t>
            </a:r>
          </a:p>
          <a:p>
            <a:pPr marL="0" indent="0">
              <a:lnSpc>
                <a:spcPct val="100000"/>
              </a:lnSpc>
              <a:buNone/>
            </a:pPr>
            <a:endParaRPr lang="id-ID" sz="2400" dirty="0"/>
          </a:p>
          <a:p>
            <a:pPr marL="0" indent="0">
              <a:lnSpc>
                <a:spcPct val="100000"/>
              </a:lnSpc>
              <a:buNone/>
              <a:tabLst>
                <a:tab pos="6858000" algn="l"/>
              </a:tabLst>
            </a:pPr>
            <a:r>
              <a:rPr lang="id-ID" sz="2400" dirty="0"/>
              <a:t>	</a:t>
            </a:r>
            <a:r>
              <a:rPr lang="id-ID" sz="2400" dirty="0" err="1"/>
              <a:t>Output</a:t>
            </a:r>
            <a:endParaRPr lang="id-ID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299" y="3990297"/>
            <a:ext cx="4286251" cy="16731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374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Menambahkan Pertanyaan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id-ID" sz="2800" b="1" dirty="0"/>
              <a:t>Pertanyaan </a:t>
            </a:r>
            <a:r>
              <a:rPr lang="id-ID" sz="2800" dirty="0"/>
              <a:t>digunakan untuk memberikan pilihan kepada pengguna apakah pengguna masih akan melanjutkan perulangan</a:t>
            </a:r>
          </a:p>
          <a:p>
            <a:pPr marL="342900" indent="-342900">
              <a:lnSpc>
                <a:spcPct val="100000"/>
              </a:lnSpc>
            </a:pPr>
            <a:r>
              <a:rPr lang="id-ID" sz="2800" dirty="0"/>
              <a:t>Apabila 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800" dirty="0">
                <a:solidFill>
                  <a:srgbClr val="FF0000"/>
                </a:solidFill>
              </a:rPr>
              <a:t> </a:t>
            </a:r>
            <a:r>
              <a:rPr lang="id-ID" sz="2800" dirty="0"/>
              <a:t>pada perulangan bernilai TRUE berdasarkan jawaban pertanyaan dari pengguna, maka perulangan dilanjutkan</a:t>
            </a:r>
          </a:p>
          <a:p>
            <a:pPr marL="342900" indent="-342900">
              <a:lnSpc>
                <a:spcPct val="100000"/>
              </a:lnSpc>
            </a:pPr>
            <a:r>
              <a:rPr lang="id-ID" sz="2800" dirty="0"/>
              <a:t>Contoh:</a:t>
            </a:r>
          </a:p>
          <a:p>
            <a:pPr marL="685800" indent="-342900">
              <a:lnSpc>
                <a:spcPct val="100000"/>
              </a:lnSpc>
            </a:pPr>
            <a:r>
              <a:rPr lang="id-ID" sz="2800" dirty="0"/>
              <a:t>Apakah Anda akan melanjutkan perulangan?</a:t>
            </a:r>
          </a:p>
          <a:p>
            <a:pPr marL="685800" indent="-342900">
              <a:lnSpc>
                <a:spcPct val="100000"/>
              </a:lnSpc>
            </a:pPr>
            <a:r>
              <a:rPr lang="id-ID" sz="2800" dirty="0"/>
              <a:t>Apakah Anda akan menambahkan barang baru?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4716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Menambahkan Pertanyaan – Contoh Kode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27185"/>
            <a:ext cx="8259379" cy="29497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Tuliskan kode program untuk menerima </a:t>
            </a:r>
            <a:r>
              <a:rPr lang="id-ID" sz="2800" dirty="0" err="1"/>
              <a:t>input</a:t>
            </a:r>
            <a:r>
              <a:rPr lang="id-ID" sz="2800" dirty="0"/>
              <a:t> sejumlah nama pelanggan. Cetak jumlah pelanggan yang telah dimasukkan.</a:t>
            </a:r>
          </a:p>
          <a:p>
            <a:pPr marL="0" indent="0">
              <a:lnSpc>
                <a:spcPct val="100000"/>
              </a:lnSpc>
              <a:buNone/>
              <a:tabLst>
                <a:tab pos="5715000" algn="l"/>
              </a:tabLst>
            </a:pPr>
            <a:r>
              <a:rPr lang="id-ID" sz="2800" dirty="0"/>
              <a:t>	</a:t>
            </a:r>
            <a:r>
              <a:rPr lang="id-ID" sz="2800" dirty="0" err="1"/>
              <a:t>Output</a:t>
            </a:r>
            <a:endParaRPr lang="id-ID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703" y="3293658"/>
            <a:ext cx="5256725" cy="15313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179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919930" y="2488139"/>
            <a:ext cx="8544949" cy="1446509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 err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Statement</a:t>
            </a:r>
            <a:endParaRPr lang="id-ID" sz="4400" b="1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>
                <a:solidFill>
                  <a:schemeClr val="dk1"/>
                </a:solidFill>
                <a:latin typeface="Overlock"/>
                <a:sym typeface="Overlock"/>
              </a:rPr>
              <a:t>BREAK dan CONTINUE</a:t>
            </a:r>
            <a:endParaRPr lang="id-ID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6057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Statement</a:t>
            </a:r>
            <a:r>
              <a:rPr lang="id-ID" dirty="0"/>
              <a:t> BREAK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</a:pPr>
            <a:r>
              <a:rPr lang="id-ID" sz="2800" dirty="0"/>
              <a:t>Terkadang </a:t>
            </a:r>
            <a:r>
              <a:rPr lang="id-ID" sz="2800" dirty="0" err="1"/>
              <a:t>suatu</a:t>
            </a:r>
            <a:r>
              <a:rPr lang="id-ID" sz="2800" dirty="0"/>
              <a:t> program perlu untuk keluar dari perulangan</a:t>
            </a:r>
          </a:p>
          <a:p>
            <a:pPr marL="342900" lvl="1" indent="-342900">
              <a:lnSpc>
                <a:spcPct val="100000"/>
              </a:lnSpc>
            </a:pPr>
            <a:r>
              <a:rPr lang="id-ID" sz="2800" dirty="0"/>
              <a:t>Pernyataan BREAK akan </a:t>
            </a:r>
            <a:r>
              <a:rPr lang="id-ID" sz="2800" b="1" dirty="0"/>
              <a:t>menghentikan paksa </a:t>
            </a:r>
            <a:r>
              <a:rPr lang="id-ID" sz="2800" dirty="0"/>
              <a:t>perulangan, kemudian kode di luar perulangan akan dieksekusi</a:t>
            </a:r>
          </a:p>
          <a:p>
            <a:pPr marL="342900" lvl="1" indent="-342900">
              <a:lnSpc>
                <a:spcPct val="100000"/>
              </a:lnSpc>
            </a:pPr>
            <a:r>
              <a:rPr lang="id-ID" sz="2800" dirty="0"/>
              <a:t>Selain digunakan untuk keluar dari SWITCH (pemilihan </a:t>
            </a:r>
            <a:r>
              <a:rPr lang="id-ID" sz="2800" dirty="0" err="1"/>
              <a:t>SWITCH-CASE</a:t>
            </a:r>
            <a:r>
              <a:rPr lang="id-ID" sz="2800" dirty="0"/>
              <a:t>), BREAK juga digunakan untuk keluar dari perulangan (FOR, WHILE dan </a:t>
            </a:r>
            <a:r>
              <a:rPr lang="id-ID" sz="2800" dirty="0" err="1"/>
              <a:t>DO-WHILE</a:t>
            </a:r>
            <a:r>
              <a:rPr lang="id-ID" sz="28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339D-BB2F-47B7-9B95-C89C5A550397}" type="slidenum">
              <a:rPr lang="id-ID" smtClean="0"/>
              <a:pPr/>
              <a:t>38</a:t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Penggunaan BREAK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513AE4-1F19-417E-9EBF-2F67B5B1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47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Kode Program</a:t>
            </a:r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r>
              <a:rPr lang="id-ID" sz="2400" dirty="0" err="1"/>
              <a:t>Output</a:t>
            </a:r>
            <a:endParaRPr lang="id-ID" sz="24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33" y="2249923"/>
            <a:ext cx="5629275" cy="21145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28813" y="2828921"/>
            <a:ext cx="4391762" cy="1964635"/>
            <a:chOff x="1928813" y="2957513"/>
            <a:chExt cx="4391762" cy="1964635"/>
          </a:xfrm>
        </p:grpSpPr>
        <p:sp>
          <p:nvSpPr>
            <p:cNvPr id="7" name="Rectangle 6"/>
            <p:cNvSpPr/>
            <p:nvPr/>
          </p:nvSpPr>
          <p:spPr>
            <a:xfrm>
              <a:off x="1928813" y="2957513"/>
              <a:ext cx="1088092" cy="3445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3514725" y="4522038"/>
              <a:ext cx="2805850" cy="400110"/>
            </a:xfrm>
            <a:prstGeom prst="rect">
              <a:avLst/>
            </a:prstGeom>
            <a:solidFill>
              <a:srgbClr val="C00000"/>
            </a:solidFill>
            <a:ln w="222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id-ID" sz="2000" b="1" dirty="0">
                  <a:solidFill>
                    <a:schemeClr val="bg1"/>
                  </a:solidFill>
                </a:rPr>
                <a:t>Keluar dari </a:t>
              </a:r>
              <a:r>
                <a:rPr lang="id-ID" sz="2000" b="1" dirty="0" err="1">
                  <a:solidFill>
                    <a:schemeClr val="bg1"/>
                  </a:solidFill>
                </a:rPr>
                <a:t>loop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hape 20"/>
            <p:cNvCxnSpPr>
              <a:endCxn id="121865" idx="0"/>
            </p:cNvCxnSpPr>
            <p:nvPr/>
          </p:nvCxnSpPr>
          <p:spPr>
            <a:xfrm>
              <a:off x="3016905" y="3129764"/>
              <a:ext cx="1900745" cy="139227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790097" y="278562"/>
            <a:ext cx="5033314" cy="6449957"/>
            <a:chOff x="6790097" y="278562"/>
            <a:chExt cx="5033314" cy="6449957"/>
          </a:xfrm>
        </p:grpSpPr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25BF96B9-805F-4D67-BBC7-A17C17F7EB5C}"/>
                </a:ext>
              </a:extLst>
            </p:cNvPr>
            <p:cNvSpPr/>
            <p:nvPr/>
          </p:nvSpPr>
          <p:spPr>
            <a:xfrm>
              <a:off x="7037550" y="1684430"/>
              <a:ext cx="2341418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 = 0</a:t>
              </a: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0C0E9BEB-4F89-4E45-87AC-9378FAD217AE}"/>
                </a:ext>
              </a:extLst>
            </p:cNvPr>
            <p:cNvSpPr/>
            <p:nvPr/>
          </p:nvSpPr>
          <p:spPr>
            <a:xfrm>
              <a:off x="9657604" y="2356071"/>
              <a:ext cx="2065098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i++</a:t>
              </a:r>
            </a:p>
          </p:txBody>
        </p: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53D87C84-990E-4CEC-869F-C3F4C2CB869A}"/>
                </a:ext>
              </a:extLst>
            </p:cNvPr>
            <p:cNvSpPr/>
            <p:nvPr/>
          </p:nvSpPr>
          <p:spPr>
            <a:xfrm>
              <a:off x="6790097" y="5536342"/>
              <a:ext cx="2832014" cy="426111"/>
            </a:xfrm>
            <a:prstGeom prst="flowChartInputOutp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rgbClr val="000000"/>
                  </a:solidFill>
                </a:rPr>
                <a:t>Program berhenti</a:t>
              </a: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87C1D393-DDAE-4044-865E-1F3568BCF8C5}"/>
                </a:ext>
              </a:extLst>
            </p:cNvPr>
            <p:cNvSpPr/>
            <p:nvPr/>
          </p:nvSpPr>
          <p:spPr>
            <a:xfrm>
              <a:off x="7286930" y="3907333"/>
              <a:ext cx="1842654" cy="55418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i&lt;10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DB2B141-9FFB-432F-A90F-E6D672C81C73}"/>
                </a:ext>
              </a:extLst>
            </p:cNvPr>
            <p:cNvCxnSpPr>
              <a:cxnSpLocks/>
              <a:stCxn id="52" idx="4"/>
              <a:endCxn id="42" idx="0"/>
            </p:cNvCxnSpPr>
            <p:nvPr/>
          </p:nvCxnSpPr>
          <p:spPr>
            <a:xfrm>
              <a:off x="8206104" y="2769719"/>
              <a:ext cx="2153" cy="1137614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12">
              <a:extLst>
                <a:ext uri="{FF2B5EF4-FFF2-40B4-BE49-F238E27FC236}">
                  <a16:creationId xmlns:a16="http://schemas.microsoft.com/office/drawing/2014/main" id="{33A83217-3CA7-4CA1-B895-55F9CC2728DE}"/>
                </a:ext>
              </a:extLst>
            </p:cNvPr>
            <p:cNvCxnSpPr>
              <a:cxnSpLocks/>
              <a:stCxn id="40" idx="1"/>
              <a:endCxn id="52" idx="6"/>
            </p:cNvCxnSpPr>
            <p:nvPr/>
          </p:nvCxnSpPr>
          <p:spPr>
            <a:xfrm rot="10800000">
              <a:off x="8427330" y="2546471"/>
              <a:ext cx="1230274" cy="3564"/>
            </a:xfrm>
            <a:prstGeom prst="bentConnector3">
              <a:avLst>
                <a:gd name="adj1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13">
              <a:extLst>
                <a:ext uri="{FF2B5EF4-FFF2-40B4-BE49-F238E27FC236}">
                  <a16:creationId xmlns:a16="http://schemas.microsoft.com/office/drawing/2014/main" id="{0AD2B187-1DB6-41EF-AFA1-9B3F8FC31D76}"/>
                </a:ext>
              </a:extLst>
            </p:cNvPr>
            <p:cNvCxnSpPr>
              <a:cxnSpLocks/>
              <a:stCxn id="42" idx="3"/>
              <a:endCxn id="54" idx="1"/>
            </p:cNvCxnSpPr>
            <p:nvPr/>
          </p:nvCxnSpPr>
          <p:spPr>
            <a:xfrm flipV="1">
              <a:off x="9129584" y="4182731"/>
              <a:ext cx="644587" cy="1693"/>
            </a:xfrm>
            <a:prstGeom prst="bentConnector3">
              <a:avLst>
                <a:gd name="adj1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170B0F-05F1-490A-8DB0-2216AA382CD2}"/>
                </a:ext>
              </a:extLst>
            </p:cNvPr>
            <p:cNvCxnSpPr>
              <a:cxnSpLocks/>
              <a:stCxn id="42" idx="2"/>
              <a:endCxn id="58" idx="0"/>
            </p:cNvCxnSpPr>
            <p:nvPr/>
          </p:nvCxnSpPr>
          <p:spPr>
            <a:xfrm flipH="1">
              <a:off x="8206104" y="4461515"/>
              <a:ext cx="2153" cy="334630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60D829-8CD7-483A-A5A8-A8DD1CEC332C}"/>
                </a:ext>
              </a:extLst>
            </p:cNvPr>
            <p:cNvCxnSpPr>
              <a:cxnSpLocks/>
              <a:stCxn id="50" idx="2"/>
              <a:endCxn id="64" idx="0"/>
            </p:cNvCxnSpPr>
            <p:nvPr/>
          </p:nvCxnSpPr>
          <p:spPr>
            <a:xfrm flipH="1">
              <a:off x="8208124" y="791271"/>
              <a:ext cx="1629" cy="246150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1C81DD-B07C-4F6C-AA5E-F71A282DB2AD}"/>
                </a:ext>
              </a:extLst>
            </p:cNvPr>
            <p:cNvSpPr txBox="1"/>
            <p:nvPr/>
          </p:nvSpPr>
          <p:spPr>
            <a:xfrm>
              <a:off x="9127832" y="3850478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true</a:t>
              </a:r>
              <a:endParaRPr lang="id-ID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2564F2-F8C2-4F67-96D4-C1E3F514DE9B}"/>
                </a:ext>
              </a:extLst>
            </p:cNvPr>
            <p:cNvSpPr txBox="1"/>
            <p:nvPr/>
          </p:nvSpPr>
          <p:spPr>
            <a:xfrm>
              <a:off x="8238330" y="4437619"/>
              <a:ext cx="475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false</a:t>
              </a:r>
              <a:endParaRPr lang="id-ID" sz="1200" dirty="0"/>
            </a:p>
          </p:txBody>
        </p:sp>
        <p:sp>
          <p:nvSpPr>
            <p:cNvPr id="50" name="Flowchart: Terminator 49">
              <a:extLst>
                <a:ext uri="{FF2B5EF4-FFF2-40B4-BE49-F238E27FC236}">
                  <a16:creationId xmlns:a16="http://schemas.microsoft.com/office/drawing/2014/main" id="{DF952B13-DD8C-4C77-A95D-41991C5F32D2}"/>
                </a:ext>
              </a:extLst>
            </p:cNvPr>
            <p:cNvSpPr/>
            <p:nvPr/>
          </p:nvSpPr>
          <p:spPr>
            <a:xfrm>
              <a:off x="7149060" y="278562"/>
              <a:ext cx="2121386" cy="512709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C0F10"/>
                  </a:solidFill>
                </a:rPr>
                <a:t>Start</a:t>
              </a: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2442832E-4A44-4C66-9C0A-58DA1F009A2A}"/>
                </a:ext>
              </a:extLst>
            </p:cNvPr>
            <p:cNvSpPr/>
            <p:nvPr/>
          </p:nvSpPr>
          <p:spPr>
            <a:xfrm>
              <a:off x="7139201" y="6215810"/>
              <a:ext cx="2121386" cy="512709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C0F10"/>
                  </a:solidFill>
                </a:rPr>
                <a:t>Stop</a:t>
              </a: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3894EFE6-D08D-4FB7-B290-85C2BBFB2022}"/>
                </a:ext>
              </a:extLst>
            </p:cNvPr>
            <p:cNvSpPr/>
            <p:nvPr/>
          </p:nvSpPr>
          <p:spPr>
            <a:xfrm>
              <a:off x="7984878" y="2323223"/>
              <a:ext cx="442452" cy="446496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1A0095F-5E9C-4EAA-A7F5-4208BB6D0E35}"/>
                </a:ext>
              </a:extLst>
            </p:cNvPr>
            <p:cNvCxnSpPr>
              <a:cxnSpLocks/>
              <a:stCxn id="39" idx="2"/>
              <a:endCxn id="52" idx="0"/>
            </p:cNvCxnSpPr>
            <p:nvPr/>
          </p:nvCxnSpPr>
          <p:spPr>
            <a:xfrm flipH="1">
              <a:off x="8206104" y="2072357"/>
              <a:ext cx="2155" cy="250866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74AC1F3B-844A-4378-A3F8-F1B69FA2E4DE}"/>
                </a:ext>
              </a:extLst>
            </p:cNvPr>
            <p:cNvSpPr/>
            <p:nvPr/>
          </p:nvSpPr>
          <p:spPr>
            <a:xfrm>
              <a:off x="9774171" y="3905640"/>
              <a:ext cx="1842654" cy="55418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i==5</a:t>
              </a:r>
            </a:p>
          </p:txBody>
        </p:sp>
        <p:sp>
          <p:nvSpPr>
            <p:cNvPr id="55" name="Flowchart: Data 54">
              <a:extLst>
                <a:ext uri="{FF2B5EF4-FFF2-40B4-BE49-F238E27FC236}">
                  <a16:creationId xmlns:a16="http://schemas.microsoft.com/office/drawing/2014/main" id="{CA0949A2-1DF4-468D-835D-DC668998B1B6}"/>
                </a:ext>
              </a:extLst>
            </p:cNvPr>
            <p:cNvSpPr/>
            <p:nvPr/>
          </p:nvSpPr>
          <p:spPr>
            <a:xfrm>
              <a:off x="9556002" y="3037818"/>
              <a:ext cx="2267409" cy="453601"/>
            </a:xfrm>
            <a:prstGeom prst="flowChartInputOutp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0935806-F094-4FDD-8CEA-5810D1C1C9A8}"/>
                </a:ext>
              </a:extLst>
            </p:cNvPr>
            <p:cNvCxnSpPr>
              <a:cxnSpLocks/>
              <a:stCxn id="54" idx="2"/>
              <a:endCxn id="79" idx="0"/>
            </p:cNvCxnSpPr>
            <p:nvPr/>
          </p:nvCxnSpPr>
          <p:spPr>
            <a:xfrm>
              <a:off x="10695498" y="4459822"/>
              <a:ext cx="0" cy="365440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13">
              <a:extLst>
                <a:ext uri="{FF2B5EF4-FFF2-40B4-BE49-F238E27FC236}">
                  <a16:creationId xmlns:a16="http://schemas.microsoft.com/office/drawing/2014/main" id="{D1E8E88B-2237-45F7-BB41-0886E4EF3C2E}"/>
                </a:ext>
              </a:extLst>
            </p:cNvPr>
            <p:cNvCxnSpPr>
              <a:cxnSpLocks/>
              <a:stCxn id="54" idx="0"/>
              <a:endCxn id="55" idx="4"/>
            </p:cNvCxnSpPr>
            <p:nvPr/>
          </p:nvCxnSpPr>
          <p:spPr>
            <a:xfrm rot="16200000" flipV="1">
              <a:off x="10485493" y="3695634"/>
              <a:ext cx="414221" cy="5791"/>
            </a:xfrm>
            <a:prstGeom prst="bentConnector3">
              <a:avLst>
                <a:gd name="adj1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386E4589-67D4-4C69-A268-160A3A7F36C3}"/>
                </a:ext>
              </a:extLst>
            </p:cNvPr>
            <p:cNvSpPr/>
            <p:nvPr/>
          </p:nvSpPr>
          <p:spPr>
            <a:xfrm>
              <a:off x="7984878" y="4796145"/>
              <a:ext cx="442452" cy="446496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59" name="Shape 13">
              <a:extLst>
                <a:ext uri="{FF2B5EF4-FFF2-40B4-BE49-F238E27FC236}">
                  <a16:creationId xmlns:a16="http://schemas.microsoft.com/office/drawing/2014/main" id="{1F7D60C8-D319-43BC-883D-EA01659464AC}"/>
                </a:ext>
              </a:extLst>
            </p:cNvPr>
            <p:cNvCxnSpPr>
              <a:cxnSpLocks/>
              <a:stCxn id="55" idx="1"/>
              <a:endCxn id="40" idx="2"/>
            </p:cNvCxnSpPr>
            <p:nvPr/>
          </p:nvCxnSpPr>
          <p:spPr>
            <a:xfrm rot="5400000" flipH="1" flipV="1">
              <a:off x="10543020" y="2890685"/>
              <a:ext cx="293820" cy="446"/>
            </a:xfrm>
            <a:prstGeom prst="bentConnector3">
              <a:avLst>
                <a:gd name="adj1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8C5C36-4AEB-41B6-8002-5B91CB67058B}"/>
                </a:ext>
              </a:extLst>
            </p:cNvPr>
            <p:cNvSpPr txBox="1"/>
            <p:nvPr/>
          </p:nvSpPr>
          <p:spPr>
            <a:xfrm>
              <a:off x="10737516" y="4492998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true</a:t>
              </a:r>
              <a:endParaRPr lang="id-ID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197AC85-81CA-4DCE-91CA-B405491B18D6}"/>
                </a:ext>
              </a:extLst>
            </p:cNvPr>
            <p:cNvSpPr txBox="1"/>
            <p:nvPr/>
          </p:nvSpPr>
          <p:spPr>
            <a:xfrm>
              <a:off x="10707827" y="3595741"/>
              <a:ext cx="475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false</a:t>
              </a:r>
              <a:endParaRPr lang="id-ID" sz="1200" dirty="0"/>
            </a:p>
          </p:txBody>
        </p:sp>
        <p:sp>
          <p:nvSpPr>
            <p:cNvPr id="64" name="Flowchart: Preparation 63"/>
            <p:cNvSpPr/>
            <p:nvPr/>
          </p:nvSpPr>
          <p:spPr>
            <a:xfrm>
              <a:off x="7141244" y="1037421"/>
              <a:ext cx="2133760" cy="426965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int</a:t>
              </a:r>
              <a:r>
                <a:rPr lang="id-ID" dirty="0">
                  <a:solidFill>
                    <a:schemeClr val="tx1"/>
                  </a:solidFill>
                </a:rPr>
                <a:t> i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60D829-8CD7-483A-A5A8-A8DD1CEC332C}"/>
                </a:ext>
              </a:extLst>
            </p:cNvPr>
            <p:cNvCxnSpPr>
              <a:cxnSpLocks/>
              <a:stCxn id="64" idx="2"/>
              <a:endCxn id="39" idx="0"/>
            </p:cNvCxnSpPr>
            <p:nvPr/>
          </p:nvCxnSpPr>
          <p:spPr>
            <a:xfrm>
              <a:off x="8208124" y="1464386"/>
              <a:ext cx="135" cy="220044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Process 78">
              <a:extLst>
                <a:ext uri="{FF2B5EF4-FFF2-40B4-BE49-F238E27FC236}">
                  <a16:creationId xmlns:a16="http://schemas.microsoft.com/office/drawing/2014/main" id="{0C0E9BEB-4F89-4E45-87AC-9378FAD217AE}"/>
                </a:ext>
              </a:extLst>
            </p:cNvPr>
            <p:cNvSpPr/>
            <p:nvPr/>
          </p:nvSpPr>
          <p:spPr>
            <a:xfrm>
              <a:off x="9860294" y="4825262"/>
              <a:ext cx="1670407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rgbClr val="000000"/>
                  </a:solidFill>
                </a:rPr>
                <a:t>break</a:t>
              </a:r>
              <a:endParaRPr lang="id-ID" dirty="0">
                <a:solidFill>
                  <a:srgbClr val="000000"/>
                </a:solidFill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0935806-F094-4FDD-8CEA-5810D1C1C9A8}"/>
                </a:ext>
              </a:extLst>
            </p:cNvPr>
            <p:cNvCxnSpPr>
              <a:cxnSpLocks/>
              <a:stCxn id="58" idx="4"/>
              <a:endCxn id="41" idx="1"/>
            </p:cNvCxnSpPr>
            <p:nvPr/>
          </p:nvCxnSpPr>
          <p:spPr>
            <a:xfrm>
              <a:off x="8206104" y="5242641"/>
              <a:ext cx="0" cy="293701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0935806-F094-4FDD-8CEA-5810D1C1C9A8}"/>
                </a:ext>
              </a:extLst>
            </p:cNvPr>
            <p:cNvCxnSpPr>
              <a:cxnSpLocks/>
              <a:stCxn id="41" idx="4"/>
              <a:endCxn id="51" idx="0"/>
            </p:cNvCxnSpPr>
            <p:nvPr/>
          </p:nvCxnSpPr>
          <p:spPr>
            <a:xfrm flipH="1">
              <a:off x="8199894" y="5962453"/>
              <a:ext cx="6210" cy="253357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935806-F094-4FDD-8CEA-5810D1C1C9A8}"/>
                </a:ext>
              </a:extLst>
            </p:cNvPr>
            <p:cNvCxnSpPr>
              <a:cxnSpLocks/>
              <a:stCxn id="79" idx="1"/>
              <a:endCxn id="58" idx="6"/>
            </p:cNvCxnSpPr>
            <p:nvPr/>
          </p:nvCxnSpPr>
          <p:spPr>
            <a:xfrm flipH="1">
              <a:off x="8427330" y="5019226"/>
              <a:ext cx="1432964" cy="167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25" y="5144695"/>
            <a:ext cx="2152650" cy="6191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39</a:t>
            </a:fld>
            <a:endParaRPr lang="en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Perulangan – </a:t>
            </a:r>
            <a:r>
              <a:rPr lang="id-ID" dirty="0" err="1"/>
              <a:t>Definite</a:t>
            </a:r>
            <a:r>
              <a:rPr lang="id-ID" dirty="0"/>
              <a:t> </a:t>
            </a:r>
            <a:r>
              <a:rPr lang="id-ID" dirty="0" err="1"/>
              <a:t>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/>
            <a:r>
              <a:rPr lang="id-ID" sz="2800" dirty="0"/>
              <a:t>Perulangan yang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eksekusinya</a:t>
            </a:r>
            <a:r>
              <a:rPr lang="en-US" sz="2800" dirty="0"/>
              <a:t> </a:t>
            </a:r>
            <a:r>
              <a:rPr lang="en-US" sz="2800" b="1" dirty="0" err="1"/>
              <a:t>telah</a:t>
            </a:r>
            <a:r>
              <a:rPr lang="en-US" sz="2800" b="1" dirty="0"/>
              <a:t> </a:t>
            </a:r>
            <a:r>
              <a:rPr lang="en-US" sz="2800" b="1" dirty="0" err="1"/>
              <a:t>diketahui</a:t>
            </a:r>
            <a:r>
              <a:rPr lang="en-US" sz="2800" b="1" dirty="0"/>
              <a:t> </a:t>
            </a:r>
            <a:r>
              <a:rPr lang="en-US" sz="2800" b="1" dirty="0" err="1"/>
              <a:t>sebelumnya</a:t>
            </a:r>
            <a:endParaRPr lang="id-ID" sz="2800" b="1" dirty="0"/>
          </a:p>
          <a:p>
            <a:pPr marL="349250" indent="-349250"/>
            <a:r>
              <a:rPr lang="id-ID" sz="2800" dirty="0"/>
              <a:t>Biasanya ditandai dengan “ulangi sebanyak </a:t>
            </a:r>
            <a:r>
              <a:rPr lang="id-ID" sz="2800" dirty="0" err="1"/>
              <a:t>__</a:t>
            </a:r>
            <a:r>
              <a:rPr lang="id-ID" sz="2800" dirty="0"/>
              <a:t> kali”</a:t>
            </a:r>
          </a:p>
          <a:p>
            <a:pPr marL="349250" indent="-349250"/>
            <a:r>
              <a:rPr lang="id-ID" sz="2800" dirty="0"/>
              <a:t>Contoh:</a:t>
            </a:r>
          </a:p>
          <a:p>
            <a:pPr marL="685800" indent="-349250"/>
            <a:r>
              <a:rPr lang="id-ID" sz="2800" dirty="0"/>
              <a:t>Ulangi pernyataan ini sebanyak n kali</a:t>
            </a:r>
          </a:p>
          <a:p>
            <a:pPr marL="685800" indent="-349250"/>
            <a:r>
              <a:rPr lang="id-ID" sz="2800" dirty="0"/>
              <a:t>Ulangi pernyataan ini untuk setiap bilangan genap antara 8 dan 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705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Statement</a:t>
            </a:r>
            <a:r>
              <a:rPr lang="id-ID" dirty="0"/>
              <a:t> CONTINUE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</a:pPr>
            <a:r>
              <a:rPr lang="en-US" sz="2800" dirty="0" err="1"/>
              <a:t>Digunakan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m</a:t>
            </a:r>
            <a:r>
              <a:rPr lang="id-ID" sz="2800" dirty="0"/>
              <a:t>enghentikan perulangan yang saat ini terjadi (1 iterasi saja), kemudian melanjutkan perulangan iterasi berikutnya</a:t>
            </a:r>
            <a:endParaRPr lang="id-ID" sz="2800" b="1" dirty="0"/>
          </a:p>
          <a:p>
            <a:pPr marL="342900" lvl="1" indent="-342900">
              <a:lnSpc>
                <a:spcPct val="100000"/>
              </a:lnSpc>
            </a:pPr>
            <a:r>
              <a:rPr lang="id-ID" sz="2800" dirty="0"/>
              <a:t>Melewati (skip) sisa </a:t>
            </a:r>
            <a:r>
              <a:rPr lang="en-US" sz="2800" dirty="0"/>
              <a:t>statement </a:t>
            </a:r>
            <a:r>
              <a:rPr lang="id-ID" sz="2800" dirty="0"/>
              <a:t>dalam loop, dan eksekusi loop berjalan ke tahap selanjutnya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339D-BB2F-47B7-9B95-C89C5A550397}" type="slidenum">
              <a:rPr lang="id-ID" smtClean="0"/>
              <a:pPr/>
              <a:t>40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7294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Penggunaan </a:t>
            </a:r>
            <a:r>
              <a:rPr lang="en-US" dirty="0"/>
              <a:t>CONTINUE</a:t>
            </a:r>
            <a:endParaRPr lang="id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513AE4-1F19-417E-9EBF-2F67B5B1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47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Kode Program</a:t>
            </a:r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endParaRPr lang="id-ID" sz="2200" dirty="0"/>
          </a:p>
          <a:p>
            <a:pPr marL="0" indent="0">
              <a:buNone/>
            </a:pPr>
            <a:r>
              <a:rPr lang="id-ID" sz="2400" dirty="0" err="1"/>
              <a:t>Output</a:t>
            </a:r>
            <a:endParaRPr lang="id-ID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81" y="2215929"/>
            <a:ext cx="5629275" cy="214312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48452" y="2805362"/>
            <a:ext cx="4631710" cy="1952906"/>
            <a:chOff x="1985965" y="2957513"/>
            <a:chExt cx="4631710" cy="1952906"/>
          </a:xfrm>
        </p:grpSpPr>
        <p:sp>
          <p:nvSpPr>
            <p:cNvPr id="7" name="Rectangle 6"/>
            <p:cNvSpPr/>
            <p:nvPr/>
          </p:nvSpPr>
          <p:spPr>
            <a:xfrm>
              <a:off x="1985965" y="2957513"/>
              <a:ext cx="1300162" cy="34450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21865" name="Text Box 9"/>
            <p:cNvSpPr txBox="1">
              <a:spLocks noChangeArrowheads="1"/>
            </p:cNvSpPr>
            <p:nvPr/>
          </p:nvSpPr>
          <p:spPr bwMode="auto">
            <a:xfrm>
              <a:off x="3124236" y="4510309"/>
              <a:ext cx="3493439" cy="400110"/>
            </a:xfrm>
            <a:prstGeom prst="rect">
              <a:avLst/>
            </a:prstGeom>
            <a:solidFill>
              <a:srgbClr val="C00000"/>
            </a:solidFill>
            <a:ln w="22225">
              <a:solidFill>
                <a:srgbClr val="FFC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bg1"/>
                  </a:solidFill>
                </a:rPr>
                <a:t>Skip </a:t>
              </a:r>
              <a:r>
                <a:rPr lang="en-US" sz="2000" b="1" dirty="0" err="1">
                  <a:solidFill>
                    <a:schemeClr val="bg1"/>
                  </a:solidFill>
                </a:rPr>
                <a:t>perulangan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sesuai</a:t>
              </a:r>
              <a:r>
                <a:rPr lang="en-US" sz="2000" b="1" dirty="0">
                  <a:solidFill>
                    <a:schemeClr val="bg1"/>
                  </a:solidFill>
                </a:rPr>
                <a:t> </a:t>
              </a:r>
              <a:r>
                <a:rPr lang="en-US" sz="2000" b="1" dirty="0" err="1">
                  <a:solidFill>
                    <a:schemeClr val="bg1"/>
                  </a:solidFill>
                </a:rPr>
                <a:t>kondisi</a:t>
              </a:r>
              <a:endParaRPr lang="id-ID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hape 20"/>
            <p:cNvCxnSpPr>
              <a:stCxn id="7" idx="3"/>
              <a:endCxn id="121865" idx="0"/>
            </p:cNvCxnSpPr>
            <p:nvPr/>
          </p:nvCxnSpPr>
          <p:spPr>
            <a:xfrm>
              <a:off x="3286127" y="3129764"/>
              <a:ext cx="1584829" cy="1380545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09" y="5148528"/>
            <a:ext cx="2238375" cy="638175"/>
          </a:xfrm>
          <a:prstGeom prst="rect">
            <a:avLst/>
          </a:prstGeom>
        </p:spPr>
      </p:pic>
      <p:grpSp>
        <p:nvGrpSpPr>
          <p:cNvPr id="74" name="Group 73"/>
          <p:cNvGrpSpPr/>
          <p:nvPr/>
        </p:nvGrpSpPr>
        <p:grpSpPr>
          <a:xfrm>
            <a:off x="6618641" y="249986"/>
            <a:ext cx="5317540" cy="6449957"/>
            <a:chOff x="6618641" y="249986"/>
            <a:chExt cx="5317540" cy="6449957"/>
          </a:xfrm>
        </p:grpSpPr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25BF96B9-805F-4D67-BBC7-A17C17F7EB5C}"/>
                </a:ext>
              </a:extLst>
            </p:cNvPr>
            <p:cNvSpPr/>
            <p:nvPr/>
          </p:nvSpPr>
          <p:spPr>
            <a:xfrm>
              <a:off x="6866094" y="1655854"/>
              <a:ext cx="2341418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 = 0</a:t>
              </a: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0C0E9BEB-4F89-4E45-87AC-9378FAD217AE}"/>
                </a:ext>
              </a:extLst>
            </p:cNvPr>
            <p:cNvSpPr/>
            <p:nvPr/>
          </p:nvSpPr>
          <p:spPr>
            <a:xfrm>
              <a:off x="9237759" y="2333495"/>
              <a:ext cx="2065098" cy="387927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i++</a:t>
              </a:r>
            </a:p>
          </p:txBody>
        </p:sp>
        <p:sp>
          <p:nvSpPr>
            <p:cNvPr id="41" name="Flowchart: Data 40">
              <a:extLst>
                <a:ext uri="{FF2B5EF4-FFF2-40B4-BE49-F238E27FC236}">
                  <a16:creationId xmlns:a16="http://schemas.microsoft.com/office/drawing/2014/main" id="{53D87C84-990E-4CEC-869F-C3F4C2CB869A}"/>
                </a:ext>
              </a:extLst>
            </p:cNvPr>
            <p:cNvSpPr/>
            <p:nvPr/>
          </p:nvSpPr>
          <p:spPr>
            <a:xfrm>
              <a:off x="6618641" y="5507766"/>
              <a:ext cx="2832014" cy="426111"/>
            </a:xfrm>
            <a:prstGeom prst="flowChartInputOutp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rgbClr val="000000"/>
                  </a:solidFill>
                </a:rPr>
                <a:t>Program berhenti</a:t>
              </a: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87C1D393-DDAE-4044-865E-1F3568BCF8C5}"/>
                </a:ext>
              </a:extLst>
            </p:cNvPr>
            <p:cNvSpPr/>
            <p:nvPr/>
          </p:nvSpPr>
          <p:spPr>
            <a:xfrm>
              <a:off x="7115474" y="4607426"/>
              <a:ext cx="1842654" cy="55418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i&lt;10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DB2B141-9FFB-432F-A90F-E6D672C81C73}"/>
                </a:ext>
              </a:extLst>
            </p:cNvPr>
            <p:cNvCxnSpPr>
              <a:cxnSpLocks/>
              <a:stCxn id="52" idx="4"/>
              <a:endCxn id="42" idx="0"/>
            </p:cNvCxnSpPr>
            <p:nvPr/>
          </p:nvCxnSpPr>
          <p:spPr>
            <a:xfrm>
              <a:off x="8034648" y="2741143"/>
              <a:ext cx="2153" cy="1866283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hape 12">
              <a:extLst>
                <a:ext uri="{FF2B5EF4-FFF2-40B4-BE49-F238E27FC236}">
                  <a16:creationId xmlns:a16="http://schemas.microsoft.com/office/drawing/2014/main" id="{33A83217-3CA7-4CA1-B895-55F9CC2728DE}"/>
                </a:ext>
              </a:extLst>
            </p:cNvPr>
            <p:cNvCxnSpPr>
              <a:cxnSpLocks/>
              <a:stCxn id="40" idx="1"/>
              <a:endCxn id="52" idx="6"/>
            </p:cNvCxnSpPr>
            <p:nvPr/>
          </p:nvCxnSpPr>
          <p:spPr>
            <a:xfrm rot="10800000">
              <a:off x="8255875" y="2517895"/>
              <a:ext cx="981885" cy="9564"/>
            </a:xfrm>
            <a:prstGeom prst="bentConnector3">
              <a:avLst>
                <a:gd name="adj1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hape 13">
              <a:extLst>
                <a:ext uri="{FF2B5EF4-FFF2-40B4-BE49-F238E27FC236}">
                  <a16:creationId xmlns:a16="http://schemas.microsoft.com/office/drawing/2014/main" id="{0AD2B187-1DB6-41EF-AFA1-9B3F8FC31D76}"/>
                </a:ext>
              </a:extLst>
            </p:cNvPr>
            <p:cNvCxnSpPr>
              <a:cxnSpLocks/>
              <a:stCxn id="42" idx="3"/>
              <a:endCxn id="54" idx="2"/>
            </p:cNvCxnSpPr>
            <p:nvPr/>
          </p:nvCxnSpPr>
          <p:spPr>
            <a:xfrm flipV="1">
              <a:off x="8958128" y="4619922"/>
              <a:ext cx="1304727" cy="264595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170B0F-05F1-490A-8DB0-2216AA382CD2}"/>
                </a:ext>
              </a:extLst>
            </p:cNvPr>
            <p:cNvCxnSpPr>
              <a:cxnSpLocks/>
              <a:stCxn id="42" idx="2"/>
              <a:endCxn id="41" idx="1"/>
            </p:cNvCxnSpPr>
            <p:nvPr/>
          </p:nvCxnSpPr>
          <p:spPr>
            <a:xfrm flipH="1">
              <a:off x="8034648" y="5161608"/>
              <a:ext cx="2153" cy="346158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60D829-8CD7-483A-A5A8-A8DD1CEC332C}"/>
                </a:ext>
              </a:extLst>
            </p:cNvPr>
            <p:cNvCxnSpPr>
              <a:cxnSpLocks/>
              <a:stCxn id="50" idx="2"/>
              <a:endCxn id="64" idx="0"/>
            </p:cNvCxnSpPr>
            <p:nvPr/>
          </p:nvCxnSpPr>
          <p:spPr>
            <a:xfrm flipH="1">
              <a:off x="8036668" y="762695"/>
              <a:ext cx="1629" cy="246150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1C81DD-B07C-4F6C-AA5E-F71A282DB2AD}"/>
                </a:ext>
              </a:extLst>
            </p:cNvPr>
            <p:cNvSpPr txBox="1"/>
            <p:nvPr/>
          </p:nvSpPr>
          <p:spPr>
            <a:xfrm>
              <a:off x="9027136" y="4853273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true</a:t>
              </a:r>
              <a:endParaRPr lang="id-ID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2564F2-F8C2-4F67-96D4-C1E3F514DE9B}"/>
                </a:ext>
              </a:extLst>
            </p:cNvPr>
            <p:cNvSpPr txBox="1"/>
            <p:nvPr/>
          </p:nvSpPr>
          <p:spPr>
            <a:xfrm>
              <a:off x="8052586" y="5109137"/>
              <a:ext cx="475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false</a:t>
              </a:r>
              <a:endParaRPr lang="id-ID" sz="1200" dirty="0"/>
            </a:p>
          </p:txBody>
        </p:sp>
        <p:sp>
          <p:nvSpPr>
            <p:cNvPr id="50" name="Flowchart: Terminator 49">
              <a:extLst>
                <a:ext uri="{FF2B5EF4-FFF2-40B4-BE49-F238E27FC236}">
                  <a16:creationId xmlns:a16="http://schemas.microsoft.com/office/drawing/2014/main" id="{DF952B13-DD8C-4C77-A95D-41991C5F32D2}"/>
                </a:ext>
              </a:extLst>
            </p:cNvPr>
            <p:cNvSpPr/>
            <p:nvPr/>
          </p:nvSpPr>
          <p:spPr>
            <a:xfrm>
              <a:off x="6977604" y="249986"/>
              <a:ext cx="2121386" cy="512709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C0F10"/>
                  </a:solidFill>
                </a:rPr>
                <a:t>Start</a:t>
              </a:r>
            </a:p>
          </p:txBody>
        </p:sp>
        <p:sp>
          <p:nvSpPr>
            <p:cNvPr id="51" name="Flowchart: Terminator 50">
              <a:extLst>
                <a:ext uri="{FF2B5EF4-FFF2-40B4-BE49-F238E27FC236}">
                  <a16:creationId xmlns:a16="http://schemas.microsoft.com/office/drawing/2014/main" id="{2442832E-4A44-4C66-9C0A-58DA1F009A2A}"/>
                </a:ext>
              </a:extLst>
            </p:cNvPr>
            <p:cNvSpPr/>
            <p:nvPr/>
          </p:nvSpPr>
          <p:spPr>
            <a:xfrm>
              <a:off x="6967745" y="6187234"/>
              <a:ext cx="2121386" cy="512709"/>
            </a:xfrm>
            <a:prstGeom prst="flowChartTermina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C0F10"/>
                  </a:solidFill>
                </a:rPr>
                <a:t>Stop</a:t>
              </a:r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3894EFE6-D08D-4FB7-B290-85C2BBFB2022}"/>
                </a:ext>
              </a:extLst>
            </p:cNvPr>
            <p:cNvSpPr/>
            <p:nvPr/>
          </p:nvSpPr>
          <p:spPr>
            <a:xfrm>
              <a:off x="7813422" y="2294647"/>
              <a:ext cx="442452" cy="446496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1A0095F-5E9C-4EAA-A7F5-4208BB6D0E35}"/>
                </a:ext>
              </a:extLst>
            </p:cNvPr>
            <p:cNvCxnSpPr>
              <a:cxnSpLocks/>
              <a:stCxn id="39" idx="2"/>
              <a:endCxn id="52" idx="0"/>
            </p:cNvCxnSpPr>
            <p:nvPr/>
          </p:nvCxnSpPr>
          <p:spPr>
            <a:xfrm flipH="1">
              <a:off x="8034648" y="2043781"/>
              <a:ext cx="2155" cy="250866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74AC1F3B-844A-4378-A3F8-F1B69FA2E4DE}"/>
                </a:ext>
              </a:extLst>
            </p:cNvPr>
            <p:cNvSpPr/>
            <p:nvPr/>
          </p:nvSpPr>
          <p:spPr>
            <a:xfrm>
              <a:off x="9450655" y="4065740"/>
              <a:ext cx="1624400" cy="554182"/>
            </a:xfrm>
            <a:prstGeom prst="flowChartDecis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rgbClr val="000000"/>
                  </a:solidFill>
                </a:rPr>
                <a:t>i==5</a:t>
              </a:r>
            </a:p>
          </p:txBody>
        </p:sp>
        <p:sp>
          <p:nvSpPr>
            <p:cNvPr id="55" name="Flowchart: Data 54">
              <a:extLst>
                <a:ext uri="{FF2B5EF4-FFF2-40B4-BE49-F238E27FC236}">
                  <a16:creationId xmlns:a16="http://schemas.microsoft.com/office/drawing/2014/main" id="{CA0949A2-1DF4-468D-835D-DC668998B1B6}"/>
                </a:ext>
              </a:extLst>
            </p:cNvPr>
            <p:cNvSpPr/>
            <p:nvPr/>
          </p:nvSpPr>
          <p:spPr>
            <a:xfrm>
              <a:off x="8424751" y="3595920"/>
              <a:ext cx="1626016" cy="375794"/>
            </a:xfrm>
            <a:prstGeom prst="flowChartInputOutpu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600" dirty="0">
                  <a:solidFill>
                    <a:srgbClr val="000000"/>
                  </a:solidFill>
                </a:rPr>
                <a:t>i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0935806-F094-4FDD-8CEA-5810D1C1C9A8}"/>
                </a:ext>
              </a:extLst>
            </p:cNvPr>
            <p:cNvCxnSpPr>
              <a:cxnSpLocks/>
              <a:stCxn id="79" idx="0"/>
              <a:endCxn id="58" idx="6"/>
            </p:cNvCxnSpPr>
            <p:nvPr/>
          </p:nvCxnSpPr>
          <p:spPr>
            <a:xfrm rot="16200000" flipV="1">
              <a:off x="10695812" y="3041351"/>
              <a:ext cx="358128" cy="763314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13">
              <a:extLst>
                <a:ext uri="{FF2B5EF4-FFF2-40B4-BE49-F238E27FC236}">
                  <a16:creationId xmlns:a16="http://schemas.microsoft.com/office/drawing/2014/main" id="{D1E8E88B-2237-45F7-BB41-0886E4EF3C2E}"/>
                </a:ext>
              </a:extLst>
            </p:cNvPr>
            <p:cNvCxnSpPr>
              <a:cxnSpLocks/>
              <a:stCxn id="54" idx="1"/>
              <a:endCxn id="55" idx="4"/>
            </p:cNvCxnSpPr>
            <p:nvPr/>
          </p:nvCxnSpPr>
          <p:spPr>
            <a:xfrm rot="10800000">
              <a:off x="9237759" y="3971715"/>
              <a:ext cx="212896" cy="371117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386E4589-67D4-4C69-A268-160A3A7F36C3}"/>
                </a:ext>
              </a:extLst>
            </p:cNvPr>
            <p:cNvSpPr/>
            <p:nvPr/>
          </p:nvSpPr>
          <p:spPr>
            <a:xfrm>
              <a:off x="10050767" y="3020696"/>
              <a:ext cx="442452" cy="446496"/>
            </a:xfrm>
            <a:prstGeom prst="flowChartConnector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cxnSp>
          <p:nvCxnSpPr>
            <p:cNvPr id="59" name="Shape 13">
              <a:extLst>
                <a:ext uri="{FF2B5EF4-FFF2-40B4-BE49-F238E27FC236}">
                  <a16:creationId xmlns:a16="http://schemas.microsoft.com/office/drawing/2014/main" id="{1F7D60C8-D319-43BC-883D-EA01659464AC}"/>
                </a:ext>
              </a:extLst>
            </p:cNvPr>
            <p:cNvCxnSpPr>
              <a:cxnSpLocks/>
              <a:stCxn id="55" idx="1"/>
              <a:endCxn id="58" idx="2"/>
            </p:cNvCxnSpPr>
            <p:nvPr/>
          </p:nvCxnSpPr>
          <p:spPr>
            <a:xfrm rot="5400000" flipH="1" flipV="1">
              <a:off x="9468275" y="3013428"/>
              <a:ext cx="351976" cy="813008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8C5C36-4AEB-41B6-8002-5B91CB67058B}"/>
                </a:ext>
              </a:extLst>
            </p:cNvPr>
            <p:cNvSpPr txBox="1"/>
            <p:nvPr/>
          </p:nvSpPr>
          <p:spPr>
            <a:xfrm>
              <a:off x="11292372" y="3999346"/>
              <a:ext cx="4459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true</a:t>
              </a:r>
              <a:endParaRPr lang="id-ID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197AC85-81CA-4DCE-91CA-B405491B18D6}"/>
                </a:ext>
              </a:extLst>
            </p:cNvPr>
            <p:cNvSpPr txBox="1"/>
            <p:nvPr/>
          </p:nvSpPr>
          <p:spPr>
            <a:xfrm>
              <a:off x="8733531" y="4056567"/>
              <a:ext cx="475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 err="1"/>
                <a:t>false</a:t>
              </a:r>
              <a:endParaRPr lang="id-ID" sz="1200" dirty="0"/>
            </a:p>
          </p:txBody>
        </p:sp>
        <p:sp>
          <p:nvSpPr>
            <p:cNvPr id="64" name="Flowchart: Preparation 63"/>
            <p:cNvSpPr/>
            <p:nvPr/>
          </p:nvSpPr>
          <p:spPr>
            <a:xfrm>
              <a:off x="6969788" y="1008845"/>
              <a:ext cx="2133760" cy="426965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err="1">
                  <a:solidFill>
                    <a:schemeClr val="tx1"/>
                  </a:solidFill>
                </a:rPr>
                <a:t>int</a:t>
              </a:r>
              <a:r>
                <a:rPr lang="id-ID" dirty="0">
                  <a:solidFill>
                    <a:schemeClr val="tx1"/>
                  </a:solidFill>
                </a:rPr>
                <a:t> i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60D829-8CD7-483A-A5A8-A8DD1CEC332C}"/>
                </a:ext>
              </a:extLst>
            </p:cNvPr>
            <p:cNvCxnSpPr>
              <a:cxnSpLocks/>
              <a:stCxn id="64" idx="2"/>
              <a:endCxn id="39" idx="0"/>
            </p:cNvCxnSpPr>
            <p:nvPr/>
          </p:nvCxnSpPr>
          <p:spPr>
            <a:xfrm>
              <a:off x="8036668" y="1435810"/>
              <a:ext cx="135" cy="220044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lowchart: Process 78">
              <a:extLst>
                <a:ext uri="{FF2B5EF4-FFF2-40B4-BE49-F238E27FC236}">
                  <a16:creationId xmlns:a16="http://schemas.microsoft.com/office/drawing/2014/main" id="{0C0E9BEB-4F89-4E45-87AC-9378FAD217AE}"/>
                </a:ext>
              </a:extLst>
            </p:cNvPr>
            <p:cNvSpPr/>
            <p:nvPr/>
          </p:nvSpPr>
          <p:spPr>
            <a:xfrm>
              <a:off x="10576884" y="3602072"/>
              <a:ext cx="1359297" cy="372714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continue</a:t>
              </a:r>
              <a:endParaRPr lang="id-ID" dirty="0">
                <a:solidFill>
                  <a:srgbClr val="000000"/>
                </a:solidFill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0935806-F094-4FDD-8CEA-5810D1C1C9A8}"/>
                </a:ext>
              </a:extLst>
            </p:cNvPr>
            <p:cNvCxnSpPr>
              <a:cxnSpLocks/>
              <a:stCxn id="41" idx="4"/>
              <a:endCxn id="51" idx="0"/>
            </p:cNvCxnSpPr>
            <p:nvPr/>
          </p:nvCxnSpPr>
          <p:spPr>
            <a:xfrm flipH="1">
              <a:off x="8028438" y="5933877"/>
              <a:ext cx="6210" cy="253357"/>
            </a:xfrm>
            <a:prstGeom prst="straightConnector1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0935806-F094-4FDD-8CEA-5810D1C1C9A8}"/>
                </a:ext>
              </a:extLst>
            </p:cNvPr>
            <p:cNvCxnSpPr>
              <a:cxnSpLocks/>
              <a:stCxn id="54" idx="3"/>
              <a:endCxn id="79" idx="2"/>
            </p:cNvCxnSpPr>
            <p:nvPr/>
          </p:nvCxnSpPr>
          <p:spPr>
            <a:xfrm flipV="1">
              <a:off x="11075055" y="3974786"/>
              <a:ext cx="181478" cy="368045"/>
            </a:xfrm>
            <a:prstGeom prst="bentConnector2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hape 12">
              <a:extLst>
                <a:ext uri="{FF2B5EF4-FFF2-40B4-BE49-F238E27FC236}">
                  <a16:creationId xmlns:a16="http://schemas.microsoft.com/office/drawing/2014/main" id="{33A83217-3CA7-4CA1-B895-55F9CC2728DE}"/>
                </a:ext>
              </a:extLst>
            </p:cNvPr>
            <p:cNvCxnSpPr>
              <a:cxnSpLocks/>
              <a:stCxn id="58" idx="0"/>
              <a:endCxn id="40" idx="2"/>
            </p:cNvCxnSpPr>
            <p:nvPr/>
          </p:nvCxnSpPr>
          <p:spPr>
            <a:xfrm rot="16200000" flipV="1">
              <a:off x="10121514" y="2870216"/>
              <a:ext cx="299274" cy="1685"/>
            </a:xfrm>
            <a:prstGeom prst="bentConnector3">
              <a:avLst>
                <a:gd name="adj1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41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658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Perbedaan BREAK dan CONTINUE pada </a:t>
            </a:r>
            <a:r>
              <a:rPr lang="id-ID" dirty="0" err="1"/>
              <a:t>Flowchart</a:t>
            </a:r>
            <a:endParaRPr lang="id-ID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897"/>
            <a:ext cx="3841081" cy="490753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57" y="1604962"/>
            <a:ext cx="4121129" cy="499516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471613" y="5114924"/>
            <a:ext cx="3207668" cy="4571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7" name="Rectangle 36"/>
          <p:cNvSpPr/>
          <p:nvPr/>
        </p:nvSpPr>
        <p:spPr>
          <a:xfrm>
            <a:off x="8958260" y="3100385"/>
            <a:ext cx="1700214" cy="14287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3118195" y="5649905"/>
            <a:ext cx="31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Setelah </a:t>
            </a:r>
            <a:r>
              <a:rPr lang="id-ID" b="1" dirty="0" err="1"/>
              <a:t>break</a:t>
            </a:r>
            <a:r>
              <a:rPr lang="id-ID" dirty="0"/>
              <a:t> tidak ada </a:t>
            </a:r>
            <a:r>
              <a:rPr lang="id-ID" dirty="0" err="1"/>
              <a:t>update</a:t>
            </a:r>
            <a:r>
              <a:rPr lang="id-ID" dirty="0"/>
              <a:t> nilai (</a:t>
            </a:r>
            <a:r>
              <a:rPr lang="id-ID" dirty="0" err="1"/>
              <a:t>increment</a:t>
            </a:r>
            <a:r>
              <a:rPr lang="id-ID" dirty="0"/>
              <a:t>/</a:t>
            </a:r>
            <a:r>
              <a:rPr lang="id-ID" dirty="0" err="1"/>
              <a:t>decrement</a:t>
            </a:r>
            <a:r>
              <a:rPr lang="id-ID" dirty="0"/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513168" y="2284194"/>
            <a:ext cx="351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Setelah </a:t>
            </a:r>
            <a:r>
              <a:rPr lang="id-ID" b="1" dirty="0" err="1"/>
              <a:t>continue</a:t>
            </a:r>
            <a:r>
              <a:rPr lang="id-ID" dirty="0"/>
              <a:t> masih ada </a:t>
            </a:r>
            <a:r>
              <a:rPr lang="id-ID" dirty="0" err="1"/>
              <a:t>update</a:t>
            </a:r>
            <a:r>
              <a:rPr lang="id-ID" dirty="0"/>
              <a:t> nilai (</a:t>
            </a:r>
            <a:r>
              <a:rPr lang="id-ID" dirty="0" err="1"/>
              <a:t>increment</a:t>
            </a:r>
            <a:r>
              <a:rPr lang="id-ID" dirty="0"/>
              <a:t>/</a:t>
            </a:r>
            <a:r>
              <a:rPr lang="id-ID" dirty="0" err="1"/>
              <a:t>decrement</a:t>
            </a:r>
            <a:r>
              <a:rPr lang="id-ID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783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489F-96ED-473D-9C50-98DF9201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  <a:r>
              <a:rPr lang="en-US" dirty="0"/>
              <a:t> </a:t>
            </a:r>
            <a:r>
              <a:rPr lang="en-US" dirty="0" err="1"/>
              <a:t>Mandiri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4F6C-7BAF-48C0-817F-8954FAF6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Buatlah flowchart dari pernyataan berikut dengan menggunakan FOR, WHILE, atau DO-WHILE: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id-ID" sz="2500" dirty="0"/>
              <a:t>Pengguna memasukkan nama dan jenis kelamin dari 30 mahasiswa di </a:t>
            </a:r>
            <a:r>
              <a:rPr lang="id-ID" sz="2500" dirty="0" err="1"/>
              <a:t>suatu</a:t>
            </a:r>
            <a:r>
              <a:rPr lang="id-ID" sz="2500" dirty="0"/>
              <a:t> kelas. Nama-nama mahasiswa yang ditampilkan hanya yang berjenis kelamin perempuan</a:t>
            </a:r>
          </a:p>
          <a:p>
            <a:pPr marL="6858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id-ID" sz="2500" dirty="0"/>
              <a:t>Menampilkan hasil penjumlahan deret bilangan </a:t>
            </a:r>
            <a:r>
              <a:rPr lang="en-US" sz="2500" dirty="0"/>
              <a:t>25</a:t>
            </a:r>
            <a:r>
              <a:rPr lang="id-ID" sz="2500" dirty="0"/>
              <a:t> sampai dengan </a:t>
            </a:r>
            <a:r>
              <a:rPr lang="en-US" sz="2500" dirty="0"/>
              <a:t>1</a:t>
            </a:r>
            <a:endParaRPr lang="id-ID" sz="2500" dirty="0"/>
          </a:p>
          <a:p>
            <a:pPr marL="685800" lvl="1" indent="-342900">
              <a:lnSpc>
                <a:spcPct val="100000"/>
              </a:lnSpc>
              <a:buFont typeface="+mj-lt"/>
              <a:buAutoNum type="alphaLcPeriod"/>
            </a:pPr>
            <a:r>
              <a:rPr lang="id-ID" sz="2500" dirty="0"/>
              <a:t>Menampilkan deret bilangan 1 sampai 50, kecuali bilangan kelipatan 3 (1 2 4 5 7 8 10 … 47 49 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43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3311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489F-96ED-473D-9C50-98DF9201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4F6C-7BAF-48C0-817F-8954FAF6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500" dirty="0" err="1"/>
              <a:t>Identifikasi</a:t>
            </a:r>
            <a:r>
              <a:rPr lang="en-US" sz="2500" dirty="0"/>
              <a:t> </a:t>
            </a:r>
            <a:r>
              <a:rPr lang="en-US" sz="2500" dirty="0" err="1"/>
              <a:t>sesuai</a:t>
            </a:r>
            <a:r>
              <a:rPr lang="en-US" sz="2500" dirty="0"/>
              <a:t> project masing-masing </a:t>
            </a:r>
            <a:r>
              <a:rPr lang="en-US" sz="2500" dirty="0" err="1"/>
              <a:t>fitur</a:t>
            </a:r>
            <a:r>
              <a:rPr lang="en-US" sz="2500" dirty="0"/>
              <a:t> </a:t>
            </a:r>
            <a:r>
              <a:rPr lang="en-US" sz="2500" dirty="0" err="1"/>
              <a:t>apa</a:t>
            </a:r>
            <a:r>
              <a:rPr lang="en-US" sz="2500" dirty="0"/>
              <a:t> </a:t>
            </a:r>
            <a:r>
              <a:rPr lang="en-US" sz="2500" dirty="0" err="1"/>
              <a:t>saja</a:t>
            </a:r>
            <a:r>
              <a:rPr lang="en-US" sz="2500" dirty="0"/>
              <a:t> yang </a:t>
            </a:r>
            <a:r>
              <a:rPr lang="en-US" sz="2500" dirty="0" err="1"/>
              <a:t>membutuhkan</a:t>
            </a:r>
            <a:r>
              <a:rPr lang="en-US" sz="2500" dirty="0"/>
              <a:t> </a:t>
            </a:r>
            <a:r>
              <a:rPr lang="en-US" sz="2500" dirty="0" err="1"/>
              <a:t>konsep</a:t>
            </a:r>
            <a:r>
              <a:rPr lang="en-US" sz="2500" dirty="0"/>
              <a:t> </a:t>
            </a:r>
            <a:r>
              <a:rPr lang="en-US" sz="2500" dirty="0" err="1"/>
              <a:t>perulangan</a:t>
            </a:r>
            <a:endParaRPr lang="en-US" sz="25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500" dirty="0" err="1"/>
              <a:t>Tentukan</a:t>
            </a:r>
            <a:r>
              <a:rPr lang="en-US" sz="2500" dirty="0"/>
              <a:t> </a:t>
            </a:r>
            <a:r>
              <a:rPr lang="en-US" sz="2500" dirty="0" err="1"/>
              <a:t>bentuk</a:t>
            </a:r>
            <a:r>
              <a:rPr lang="en-US" sz="2500" dirty="0"/>
              <a:t> </a:t>
            </a:r>
            <a:r>
              <a:rPr lang="en-US" sz="2500" dirty="0" err="1"/>
              <a:t>perulangan</a:t>
            </a:r>
            <a:r>
              <a:rPr lang="en-US" sz="2500" dirty="0"/>
              <a:t> yang </a:t>
            </a:r>
            <a:r>
              <a:rPr lang="en-US" sz="2500" dirty="0" err="1"/>
              <a:t>sesuai</a:t>
            </a:r>
            <a:r>
              <a:rPr lang="en-US" sz="2500" dirty="0"/>
              <a:t> (FOR, DO-WHILE, WHILE-DO)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500" dirty="0" err="1"/>
              <a:t>Gunakan</a:t>
            </a:r>
            <a:r>
              <a:rPr lang="en-US" sz="2500" dirty="0"/>
              <a:t> sentinel/BREAK/CONTINUE </a:t>
            </a:r>
            <a:r>
              <a:rPr lang="en-US" sz="2500" dirty="0" err="1"/>
              <a:t>jika</a:t>
            </a:r>
            <a:r>
              <a:rPr lang="en-US" sz="2500" dirty="0"/>
              <a:t> </a:t>
            </a:r>
            <a:r>
              <a:rPr lang="en-US" sz="2500" dirty="0" err="1"/>
              <a:t>diperlukan</a:t>
            </a:r>
            <a:endParaRPr lang="en-US" sz="25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500" dirty="0" err="1"/>
              <a:t>Buatlah</a:t>
            </a:r>
            <a:r>
              <a:rPr lang="en-US" sz="2500" dirty="0"/>
              <a:t> </a:t>
            </a:r>
            <a:r>
              <a:rPr lang="en-US" sz="2500" dirty="0" err="1"/>
              <a:t>algoritma</a:t>
            </a:r>
            <a:r>
              <a:rPr lang="en-US" sz="2500" dirty="0"/>
              <a:t>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bentuk</a:t>
            </a:r>
            <a:r>
              <a:rPr lang="en-US" sz="2500" dirty="0"/>
              <a:t> flowchart</a:t>
            </a:r>
            <a:endParaRPr lang="id-ID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44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54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Perulangan – </a:t>
            </a:r>
            <a:r>
              <a:rPr lang="id-ID" dirty="0" err="1"/>
              <a:t>Indefinite</a:t>
            </a:r>
            <a:r>
              <a:rPr lang="id-ID" dirty="0"/>
              <a:t> </a:t>
            </a:r>
            <a:r>
              <a:rPr lang="id-ID" dirty="0" err="1"/>
              <a:t>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/>
            <a:r>
              <a:rPr lang="id-ID" sz="2800" dirty="0"/>
              <a:t>Perulangan yang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eksekusinya</a:t>
            </a:r>
            <a:r>
              <a:rPr lang="id-ID" sz="2800" dirty="0"/>
              <a:t> </a:t>
            </a:r>
            <a:r>
              <a:rPr lang="id-ID" sz="2800" b="1" dirty="0"/>
              <a:t>tidak dapat ditentukan</a:t>
            </a:r>
            <a:r>
              <a:rPr lang="en-US" sz="2800" b="1" dirty="0"/>
              <a:t> </a:t>
            </a:r>
            <a:r>
              <a:rPr lang="en-US" sz="2800" b="1" dirty="0" err="1"/>
              <a:t>sebelum</a:t>
            </a:r>
            <a:r>
              <a:rPr lang="en-US" sz="2800" b="1" dirty="0"/>
              <a:t> </a:t>
            </a:r>
            <a:r>
              <a:rPr lang="en-US" sz="2800" b="1" dirty="0" err="1"/>
              <a:t>dilakukan</a:t>
            </a:r>
            <a:endParaRPr lang="id-ID" sz="2800" dirty="0"/>
          </a:p>
          <a:p>
            <a:pPr marL="349250" indent="-349250"/>
            <a:r>
              <a:rPr lang="en-US" sz="2800" dirty="0" err="1"/>
              <a:t>Perulangan</a:t>
            </a:r>
            <a:r>
              <a:rPr lang="en-US" sz="2800" dirty="0"/>
              <a:t> </a:t>
            </a:r>
            <a:r>
              <a:rPr lang="en-US" sz="2800" dirty="0" err="1"/>
              <a:t>dieksekusi</a:t>
            </a:r>
            <a:r>
              <a:rPr lang="id-ID" sz="2800" dirty="0"/>
              <a:t> selama kondisi </a:t>
            </a:r>
            <a:r>
              <a:rPr lang="en-US" sz="2800" dirty="0" err="1"/>
              <a:t>bernilai</a:t>
            </a:r>
            <a:r>
              <a:rPr lang="en-US" sz="2800" dirty="0"/>
              <a:t> </a:t>
            </a:r>
            <a:r>
              <a:rPr lang="id-ID" sz="2800" dirty="0"/>
              <a:t>benar (TRUE), atau sampai kondisi menjadi salah (FALSE)</a:t>
            </a:r>
          </a:p>
          <a:p>
            <a:pPr marL="349250" indent="-349250"/>
            <a:r>
              <a:rPr lang="id-ID" sz="2800" dirty="0"/>
              <a:t>Contoh:</a:t>
            </a:r>
          </a:p>
          <a:p>
            <a:pPr marL="685800" indent="-349250"/>
            <a:r>
              <a:rPr lang="id-ID" sz="2800" dirty="0"/>
              <a:t>Ulangi pernyataan ini selama bilangan n bukan bilangan prima</a:t>
            </a:r>
          </a:p>
          <a:p>
            <a:pPr marL="685800" indent="-349250"/>
            <a:r>
              <a:rPr lang="id-ID" sz="2800" dirty="0"/>
              <a:t>Ulangi pernyataan ini sampai pengguna memasukkan bilangan bulat yang valid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61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8313-1DFC-4143-BE91-E89CC6D1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Perintah Perulangan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CFF3-2DEF-4661-8E78-B9E5E840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d-ID" sz="2800" dirty="0"/>
              <a:t>Dalam bahasa Java, ada 3 macam perintah perulangan yang umum digunakan yaitu:</a:t>
            </a:r>
          </a:p>
          <a:p>
            <a:pPr marL="349250" lvl="1" indent="-349250">
              <a:lnSpc>
                <a:spcPct val="100000"/>
              </a:lnSpc>
            </a:pPr>
            <a:r>
              <a:rPr lang="id-ID" sz="2800" dirty="0"/>
              <a:t>Perintah </a:t>
            </a:r>
            <a:r>
              <a:rPr lang="en-US" sz="2800" dirty="0"/>
              <a:t>FOR</a:t>
            </a:r>
            <a:endParaRPr lang="id-ID" sz="2800" dirty="0"/>
          </a:p>
          <a:p>
            <a:pPr marL="349250" lvl="1" indent="-349250">
              <a:lnSpc>
                <a:spcPct val="100000"/>
              </a:lnSpc>
            </a:pPr>
            <a:r>
              <a:rPr lang="id-ID" sz="2800" dirty="0"/>
              <a:t>Perintah </a:t>
            </a:r>
            <a:r>
              <a:rPr lang="en-US" sz="2800" dirty="0"/>
              <a:t>WHILE</a:t>
            </a:r>
            <a:endParaRPr lang="id-ID" sz="2800" dirty="0"/>
          </a:p>
          <a:p>
            <a:pPr marL="349250" lvl="1" indent="-349250">
              <a:lnSpc>
                <a:spcPct val="100000"/>
              </a:lnSpc>
            </a:pPr>
            <a:r>
              <a:rPr lang="id-ID" sz="2800" dirty="0"/>
              <a:t>Perintah </a:t>
            </a:r>
            <a:r>
              <a:rPr lang="en-US" sz="2800" dirty="0"/>
              <a:t>DO-WHILE</a:t>
            </a:r>
            <a:endParaRPr lang="id-ID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03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1919930" y="2488139"/>
            <a:ext cx="8544949" cy="144655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Struktur</a:t>
            </a:r>
            <a:r>
              <a:rPr lang="en-US" sz="4400" b="1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US" sz="4400" b="1" dirty="0" err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Perulangan</a:t>
            </a:r>
            <a:endParaRPr sz="4400" b="1" dirty="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cap="none" dirty="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FOR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028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3E13-CF9D-44DF-B8E7-5CBE23F8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Perulangan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4B891-916E-4D75-B47B-8C1862C3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9250" indent="-349250">
              <a:lnSpc>
                <a:spcPct val="100000"/>
              </a:lnSpc>
            </a:pPr>
            <a:r>
              <a:rPr lang="id-ID" sz="2800" dirty="0"/>
              <a:t>FOR umumnya digunakan pada pengulangan yang jumlah perulangannya sudah pasti atau sudah diketahui sebelumnya</a:t>
            </a:r>
          </a:p>
          <a:p>
            <a:pPr marL="349250" indent="-349250">
              <a:lnSpc>
                <a:spcPct val="100000"/>
              </a:lnSpc>
            </a:pPr>
            <a:r>
              <a:rPr lang="id-ID" sz="2800" dirty="0" err="1"/>
              <a:t>Sintaks</a:t>
            </a:r>
            <a:r>
              <a:rPr lang="id-ID" sz="2800" dirty="0"/>
              <a:t> FOR</a:t>
            </a:r>
          </a:p>
          <a:p>
            <a:pPr marL="349250" lvl="1" indent="0">
              <a:lnSpc>
                <a:spcPct val="100000"/>
              </a:lnSpc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d-ID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d-ID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statement;</a:t>
            </a:r>
          </a:p>
          <a:p>
            <a:pPr marL="349250" lvl="1" indent="0">
              <a:lnSpc>
                <a:spcPct val="100000"/>
              </a:lnSpc>
              <a:buNone/>
            </a:pPr>
            <a:r>
              <a:rPr lang="id-ID" sz="2800" dirty="0"/>
              <a:t>atau:</a:t>
            </a:r>
          </a:p>
          <a:p>
            <a:pPr marL="349250" lvl="1" indent="0">
              <a:lnSpc>
                <a:spcPct val="100000"/>
              </a:lnSpc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d-ID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d-ID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349250" lvl="1" indent="0">
              <a:lnSpc>
                <a:spcPct val="100000"/>
              </a:lnSpc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statement1;</a:t>
            </a:r>
          </a:p>
          <a:p>
            <a:pPr marL="349250" lvl="1" indent="0">
              <a:lnSpc>
                <a:spcPct val="100000"/>
              </a:lnSpc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statement2;</a:t>
            </a:r>
          </a:p>
          <a:p>
            <a:pPr marL="349250" lvl="1" indent="0">
              <a:lnSpc>
                <a:spcPct val="100000"/>
              </a:lnSpc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……</a:t>
            </a:r>
          </a:p>
          <a:p>
            <a:pPr marL="349250" lvl="1" indent="0">
              <a:lnSpc>
                <a:spcPct val="100000"/>
              </a:lnSpc>
              <a:buNone/>
            </a:pPr>
            <a:r>
              <a:rPr lang="id-ID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448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Perulangan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</a:pPr>
            <a:r>
              <a:rPr lang="id-ID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2800" dirty="0"/>
              <a:t>: deklarasi </a:t>
            </a:r>
            <a:r>
              <a:rPr lang="en-US" sz="2800" dirty="0"/>
              <a:t>dan </a:t>
            </a:r>
            <a:r>
              <a:rPr lang="en-US" sz="2800" dirty="0" err="1"/>
              <a:t>inisialisasi</a:t>
            </a:r>
            <a:r>
              <a:rPr lang="en-US" sz="2800" dirty="0"/>
              <a:t> </a:t>
            </a:r>
            <a:r>
              <a:rPr lang="id-ID" sz="2800" dirty="0"/>
              <a:t>variabel counter (variabel </a:t>
            </a:r>
            <a:r>
              <a:rPr lang="en-US" sz="2800" dirty="0" err="1"/>
              <a:t>pengontrol</a:t>
            </a:r>
            <a:r>
              <a:rPr lang="id-ID" sz="2800" dirty="0"/>
              <a:t> perulangan)</a:t>
            </a:r>
          </a:p>
          <a:p>
            <a:pPr marL="342900" lvl="1" indent="-342900">
              <a:lnSpc>
                <a:spcPct val="100000"/>
              </a:lnSpc>
            </a:pP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id-ID" sz="2800" dirty="0"/>
              <a:t>: batas atau syarat agar perulangan tetap </a:t>
            </a:r>
            <a:r>
              <a:rPr lang="en-US" sz="2800" dirty="0" err="1"/>
              <a:t>dieksekusi</a:t>
            </a:r>
            <a:endParaRPr lang="id-ID" sz="2800" dirty="0"/>
          </a:p>
          <a:p>
            <a:pPr marL="342900" lvl="1" indent="-342900">
              <a:lnSpc>
                <a:spcPct val="100000"/>
              </a:lnSpc>
            </a:pPr>
            <a:r>
              <a:rPr lang="id-ID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2800" dirty="0"/>
              <a:t>: perubahan nilai </a:t>
            </a:r>
            <a:r>
              <a:rPr lang="en-US" sz="2800" dirty="0" err="1"/>
              <a:t>variabel</a:t>
            </a:r>
            <a:r>
              <a:rPr lang="en-US" sz="2800" dirty="0"/>
              <a:t> counter </a:t>
            </a:r>
            <a:r>
              <a:rPr lang="id-ID" sz="2800" dirty="0"/>
              <a:t>pada setiap putaran perulangan (increment atau decrement)</a:t>
            </a:r>
          </a:p>
          <a:p>
            <a:pPr marL="0" lvl="1">
              <a:lnSpc>
                <a:spcPct val="100000"/>
              </a:lnSpc>
            </a:pPr>
            <a:endParaRPr lang="id-ID" sz="2800" dirty="0"/>
          </a:p>
          <a:p>
            <a:pPr marL="0" lvl="1" indent="0">
              <a:lnSpc>
                <a:spcPct val="100000"/>
              </a:lnSpc>
              <a:buNone/>
            </a:pPr>
            <a:r>
              <a:rPr lang="id-ID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id-ID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800" dirty="0"/>
              <a:t>dan </a:t>
            </a:r>
            <a:r>
              <a:rPr lang="id-ID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id-ID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2800" dirty="0"/>
              <a:t>bersifat </a:t>
            </a:r>
            <a:r>
              <a:rPr lang="id-ID" sz="2800" dirty="0" err="1"/>
              <a:t>optional</a:t>
            </a:r>
            <a:r>
              <a:rPr lang="id-ID" sz="2800" dirty="0"/>
              <a:t> (boleh ada atau tidak)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53CFA-983B-4AC8-B0D5-E78BD36D0712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880016"/>
      </p:ext>
    </p:extLst>
  </p:cSld>
  <p:clrMapOvr>
    <a:masterClrMapping/>
  </p:clrMapOvr>
</p:sld>
</file>

<file path=ppt/theme/theme1.xml><?xml version="1.0" encoding="utf-8"?>
<a:theme xmlns:a="http://schemas.openxmlformats.org/drawingml/2006/main" name="dasp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pro" id="{E46B8016-6252-41C8-9ABE-427633246C4D}" vid="{3DB2AD0D-9733-4AED-9F5A-74A06DF232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</TotalTime>
  <Words>1386</Words>
  <Application>Microsoft Office PowerPoint</Application>
  <PresentationFormat>Widescreen</PresentationFormat>
  <Paragraphs>357</Paragraphs>
  <Slides>44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Bahnschrift SemiBold</vt:lpstr>
      <vt:lpstr>Calibri</vt:lpstr>
      <vt:lpstr>Calibri Light</vt:lpstr>
      <vt:lpstr>Courier New</vt:lpstr>
      <vt:lpstr>Overlock</vt:lpstr>
      <vt:lpstr>daspro</vt:lpstr>
      <vt:lpstr>Perulangan 1</vt:lpstr>
      <vt:lpstr>Tujuan</vt:lpstr>
      <vt:lpstr>Definisi Perulangan</vt:lpstr>
      <vt:lpstr>Tipe Perulangan – Definite Loop</vt:lpstr>
      <vt:lpstr>Tipe Perulangan – Indefinite Loop</vt:lpstr>
      <vt:lpstr>Jenis Perintah Perulangan</vt:lpstr>
      <vt:lpstr>PowerPoint Presentation</vt:lpstr>
      <vt:lpstr>Perulangan FOR</vt:lpstr>
      <vt:lpstr>Perulangan FOR</vt:lpstr>
      <vt:lpstr>Alur Perulangan FOR</vt:lpstr>
      <vt:lpstr>Flowchart FOR</vt:lpstr>
      <vt:lpstr>Contoh Perulangan FOR</vt:lpstr>
      <vt:lpstr>Contoh Perulangan FOR</vt:lpstr>
      <vt:lpstr>Variasi Perulangan FOR – Variasi 1</vt:lpstr>
      <vt:lpstr>Variasi Perulangan FOR – Variasi 2</vt:lpstr>
      <vt:lpstr>Variasi Perulangan FOR – Variasi 3</vt:lpstr>
      <vt:lpstr>PowerPoint Presentation</vt:lpstr>
      <vt:lpstr>Perulangan WHILE</vt:lpstr>
      <vt:lpstr>Flowchart WHILE</vt:lpstr>
      <vt:lpstr>Perbandingan FOR dan WHILE</vt:lpstr>
      <vt:lpstr>Contoh Perulangan WHILE</vt:lpstr>
      <vt:lpstr>Contoh Perulangan WHILE</vt:lpstr>
      <vt:lpstr>PowerPoint Presentation</vt:lpstr>
      <vt:lpstr>Perulangan DO-WHILE</vt:lpstr>
      <vt:lpstr>Perulangan DO-WHILE</vt:lpstr>
      <vt:lpstr>Flowchart DO-WHILE</vt:lpstr>
      <vt:lpstr>Contoh Perulangan DO-WHILE</vt:lpstr>
      <vt:lpstr>PowerPoint Presentation</vt:lpstr>
      <vt:lpstr>Infinite Loop</vt:lpstr>
      <vt:lpstr>Contoh Infinite Loop</vt:lpstr>
      <vt:lpstr>PowerPoint Presentation</vt:lpstr>
      <vt:lpstr>Cara Menghentikan Perulangan</vt:lpstr>
      <vt:lpstr>Menambahkan Sentinel</vt:lpstr>
      <vt:lpstr>Menambahkan Sentinel – Contoh Kode Program</vt:lpstr>
      <vt:lpstr>Menambahkan Pertanyaan</vt:lpstr>
      <vt:lpstr>Menambahkan Pertanyaan – Contoh Kode Program</vt:lpstr>
      <vt:lpstr>PowerPoint Presentation</vt:lpstr>
      <vt:lpstr>Statement BREAK</vt:lpstr>
      <vt:lpstr>Contoh Penggunaan BREAK</vt:lpstr>
      <vt:lpstr>Statement CONTINUE</vt:lpstr>
      <vt:lpstr>Contoh Penggunaan CONTINUE</vt:lpstr>
      <vt:lpstr>Perbedaan BREAK dan CONTINUE pada Flowchart</vt:lpstr>
      <vt:lpstr>Latihan Mandiri</vt:lpstr>
      <vt:lpstr>Tugas Kelompok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7 - Perulangan</dc:title>
  <dc:creator>ika</dc:creator>
  <cp:lastModifiedBy>Vit Zuraida</cp:lastModifiedBy>
  <cp:revision>210</cp:revision>
  <dcterms:created xsi:type="dcterms:W3CDTF">2020-10-15T14:33:19Z</dcterms:created>
  <dcterms:modified xsi:type="dcterms:W3CDTF">2023-10-08T16:45:54Z</dcterms:modified>
</cp:coreProperties>
</file>