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9" r:id="rId3"/>
    <p:sldId id="260" r:id="rId4"/>
    <p:sldId id="262" r:id="rId5"/>
    <p:sldId id="261" r:id="rId6"/>
    <p:sldId id="284" r:id="rId7"/>
    <p:sldId id="296" r:id="rId8"/>
    <p:sldId id="295" r:id="rId9"/>
    <p:sldId id="285" r:id="rId10"/>
    <p:sldId id="286" r:id="rId11"/>
    <p:sldId id="287" r:id="rId12"/>
    <p:sldId id="288" r:id="rId13"/>
    <p:sldId id="263" r:id="rId14"/>
    <p:sldId id="289" r:id="rId15"/>
    <p:sldId id="294" r:id="rId16"/>
    <p:sldId id="290" r:id="rId17"/>
    <p:sldId id="270" r:id="rId18"/>
    <p:sldId id="291" r:id="rId19"/>
    <p:sldId id="292" r:id="rId20"/>
    <p:sldId id="297" r:id="rId21"/>
    <p:sldId id="293" r:id="rId22"/>
  </p:sldIdLst>
  <p:sldSz cx="9144000" cy="5143500" type="screen16x9"/>
  <p:notesSz cx="6858000" cy="9144000"/>
  <p:embeddedFontLst>
    <p:embeddedFont>
      <p:font typeface="Arvo" panose="02000000000000000000" pitchFamily="2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8280B-188E-4297-8C0D-4CFB83D71784}">
  <a:tblStyle styleId="{7AA8280B-188E-4297-8C0D-4CFB83D71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-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3.fntdata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11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2.fntdata" /><Relationship Id="rId33" Type="http://schemas.openxmlformats.org/officeDocument/2006/relationships/font" Target="fonts/font10.fntdata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6.fntdata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.fntdata" /><Relationship Id="rId32" Type="http://schemas.openxmlformats.org/officeDocument/2006/relationships/font" Target="fonts/font9.fntdata" /><Relationship Id="rId37" Type="http://schemas.openxmlformats.org/officeDocument/2006/relationships/font" Target="fonts/font14.fntdata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font" Target="fonts/font5.fntdata" /><Relationship Id="rId36" Type="http://schemas.openxmlformats.org/officeDocument/2006/relationships/font" Target="fonts/font13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8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4.fntdata" /><Relationship Id="rId30" Type="http://schemas.openxmlformats.org/officeDocument/2006/relationships/font" Target="fonts/font7.fntdata" /><Relationship Id="rId35" Type="http://schemas.openxmlformats.org/officeDocument/2006/relationships/font" Target="fonts/font12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70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7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9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76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51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685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325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16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53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790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9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86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0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787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Teknologi </a:t>
            </a:r>
            <a:r>
              <a:rPr lang="en-US" dirty="0" err="1"/>
              <a:t>Informasi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C36C6-5E7E-46B2-AF41-151A2F1F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44" y="2560461"/>
            <a:ext cx="1487278" cy="14997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Teknologi </a:t>
            </a:r>
            <a:r>
              <a:rPr lang="en-US" dirty="0" err="1"/>
              <a:t>Informasi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692444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i="1" dirty="0"/>
              <a:t>Teknologi </a:t>
            </a:r>
            <a:r>
              <a:rPr lang="en-US" altLang="en-US" i="1" dirty="0" err="1"/>
              <a:t>Informasi</a:t>
            </a:r>
            <a:r>
              <a:rPr lang="en-US" altLang="en-US" b="1" dirty="0"/>
              <a:t> 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terbatas</a:t>
            </a:r>
            <a:r>
              <a:rPr lang="en-US" altLang="en-US" dirty="0"/>
              <a:t> pada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(software &amp; hardware) yang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memproses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menyimpan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, </a:t>
            </a:r>
            <a:r>
              <a:rPr lang="en-US" altLang="en-US" dirty="0" err="1"/>
              <a:t>melainkan</a:t>
            </a:r>
            <a:r>
              <a:rPr lang="en-US" altLang="en-US" dirty="0"/>
              <a:t> juga </a:t>
            </a:r>
            <a:r>
              <a:rPr lang="en-US" altLang="en-US" dirty="0" err="1"/>
              <a:t>mencakup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komunikasi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mengirimkan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 </a:t>
            </a:r>
            <a:r>
              <a:rPr lang="en-US" altLang="en-US" i="1" dirty="0"/>
              <a:t>(Martin, 1999)  </a:t>
            </a:r>
            <a:endParaRPr lang="en-US" altLang="en-US" dirty="0"/>
          </a:p>
          <a:p>
            <a:pPr marL="0" indent="0" algn="just">
              <a:buNone/>
            </a:pPr>
            <a:r>
              <a:rPr lang="en-US" altLang="en-US" i="1" dirty="0"/>
              <a:t> </a:t>
            </a:r>
            <a:endParaRPr lang="en-US" altLang="en-US" dirty="0"/>
          </a:p>
          <a:p>
            <a:pPr marL="342900" indent="-342900" algn="just"/>
            <a:r>
              <a:rPr lang="en-US" altLang="en-US" i="1" dirty="0" err="1"/>
              <a:t>S</a:t>
            </a:r>
            <a:r>
              <a:rPr lang="en-US" altLang="en-US" dirty="0" err="1"/>
              <a:t>egala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yang </a:t>
            </a:r>
            <a:r>
              <a:rPr lang="en-US" altLang="en-US" dirty="0" err="1"/>
              <a:t>diterapkan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memproses</a:t>
            </a:r>
            <a:r>
              <a:rPr lang="en-US" altLang="en-US" dirty="0"/>
              <a:t> dan </a:t>
            </a:r>
            <a:r>
              <a:rPr lang="en-US" altLang="en-US" dirty="0" err="1"/>
              <a:t>mengirimkan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elektronis</a:t>
            </a:r>
            <a:r>
              <a:rPr lang="en-US" altLang="en-US" i="1" dirty="0"/>
              <a:t>(Lucas, 2000)    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45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Teknologi </a:t>
            </a:r>
            <a:r>
              <a:rPr lang="en-US" dirty="0" err="1"/>
              <a:t>Informasi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692444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1" hangingPunct="1"/>
            <a:r>
              <a:rPr lang="en-US" altLang="en-US" i="1" dirty="0"/>
              <a:t>Teknologi </a:t>
            </a:r>
            <a:r>
              <a:rPr lang="en-US" altLang="en-US" i="1" dirty="0" err="1"/>
              <a:t>Informasi</a:t>
            </a:r>
            <a:r>
              <a:rPr lang="en-US" altLang="en-US" b="1" dirty="0"/>
              <a:t> 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yang </a:t>
            </a:r>
            <a:r>
              <a:rPr lang="en-US" altLang="en-US" dirty="0" err="1"/>
              <a:t>menggabungkan</a:t>
            </a:r>
            <a:r>
              <a:rPr lang="en-US" altLang="en-US" dirty="0"/>
              <a:t> </a:t>
            </a:r>
            <a:r>
              <a:rPr lang="en-US" altLang="en-US" dirty="0" err="1"/>
              <a:t>komputasi</a:t>
            </a:r>
            <a:r>
              <a:rPr lang="en-US" altLang="en-US" dirty="0"/>
              <a:t> (</a:t>
            </a:r>
            <a:r>
              <a:rPr lang="en-US" altLang="en-US" dirty="0" err="1"/>
              <a:t>komputer</a:t>
            </a:r>
            <a:r>
              <a:rPr lang="en-US" altLang="en-US" dirty="0"/>
              <a:t>)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jalur</a:t>
            </a:r>
            <a:r>
              <a:rPr lang="en-US" altLang="en-US" dirty="0"/>
              <a:t> </a:t>
            </a:r>
            <a:r>
              <a:rPr lang="en-US" altLang="en-US" dirty="0" err="1"/>
              <a:t>komunikasi</a:t>
            </a:r>
            <a:r>
              <a:rPr lang="en-US" altLang="en-US" dirty="0"/>
              <a:t> </a:t>
            </a:r>
            <a:r>
              <a:rPr lang="en-US" altLang="en-US" dirty="0" err="1"/>
              <a:t>berkecepatan</a:t>
            </a:r>
            <a:r>
              <a:rPr lang="en-US" altLang="en-US" dirty="0"/>
              <a:t> </a:t>
            </a:r>
            <a:r>
              <a:rPr lang="en-US" altLang="en-US" dirty="0" err="1"/>
              <a:t>tinggi</a:t>
            </a:r>
            <a:r>
              <a:rPr lang="en-US" altLang="en-US" dirty="0"/>
              <a:t> yang </a:t>
            </a:r>
            <a:r>
              <a:rPr lang="en-US" altLang="en-US" dirty="0" err="1"/>
              <a:t>membawa</a:t>
            </a:r>
            <a:r>
              <a:rPr lang="en-US" altLang="en-US" dirty="0"/>
              <a:t> data, </a:t>
            </a:r>
            <a:r>
              <a:rPr lang="en-US" altLang="en-US" dirty="0" err="1"/>
              <a:t>suara</a:t>
            </a:r>
            <a:r>
              <a:rPr lang="en-US" altLang="en-US" dirty="0"/>
              <a:t>, dan video </a:t>
            </a:r>
            <a:r>
              <a:rPr lang="en-US" altLang="en-US" i="1" dirty="0"/>
              <a:t>(William &amp; Sawyer, 2003)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57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814275" y="1537988"/>
            <a:ext cx="7708836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Hasil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rekayasa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manusia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terhadap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 proses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penyampaian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dari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bagian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pengirim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ke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penerima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sehingga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pengiriman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tersebut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akan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lebih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cepat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lebih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luas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penyebarannya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, dan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lebih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lama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penyimpanannya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</p:txBody>
      </p:sp>
      <p:sp>
        <p:nvSpPr>
          <p:cNvPr id="9" name="Google Shape;267;p18">
            <a:extLst>
              <a:ext uri="{FF2B5EF4-FFF2-40B4-BE49-F238E27FC236}">
                <a16:creationId xmlns:a16="http://schemas.microsoft.com/office/drawing/2014/main" id="{174D5F05-AACE-4283-A419-EE94E3943940}"/>
              </a:ext>
            </a:extLst>
          </p:cNvPr>
          <p:cNvSpPr txBox="1">
            <a:spLocks/>
          </p:cNvSpPr>
          <p:nvPr/>
        </p:nvSpPr>
        <p:spPr>
          <a:xfrm>
            <a:off x="932809" y="617944"/>
            <a:ext cx="7708836" cy="60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Jadi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apa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 err="1">
                <a:latin typeface="Roboto Condensed" panose="020B0604020202020204" charset="0"/>
                <a:ea typeface="Roboto Condensed" panose="020B0604020202020204" charset="0"/>
              </a:rPr>
              <a:t>itu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Teknologi </a:t>
            </a:r>
            <a:r>
              <a:rPr lang="en-US" altLang="en-US" sz="2800" b="1" dirty="0" err="1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altLang="en-US" sz="2800" b="1" dirty="0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dirty="0">
                <a:latin typeface="Roboto Condensed" panose="020B0604020202020204" charset="0"/>
                <a:ea typeface="Roboto Condensed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946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484059" y="1537988"/>
            <a:ext cx="7531052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 err="1"/>
              <a:t>Komputer</a:t>
            </a:r>
            <a:r>
              <a:rPr lang="en-US" dirty="0"/>
              <a:t>, smartphone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/>
              <a:t>Adobe PS, WA, Telegram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yang </a:t>
            </a:r>
            <a:r>
              <a:rPr lang="en-US" dirty="0" err="1"/>
              <a:t>dipunyai</a:t>
            </a:r>
            <a:r>
              <a:rPr lang="en-US" dirty="0"/>
              <a:t> oleh </a:t>
            </a:r>
            <a:r>
              <a:rPr lang="en-US" dirty="0" err="1"/>
              <a:t>Manusia</a:t>
            </a:r>
            <a:endParaRPr lang="en-US" dirty="0"/>
          </a:p>
          <a:p>
            <a:pPr lvl="1"/>
            <a:r>
              <a:rPr lang="en-US" dirty="0"/>
              <a:t>AI, </a:t>
            </a:r>
            <a:r>
              <a:rPr lang="en-US" dirty="0" err="1"/>
              <a:t>modul</a:t>
            </a:r>
            <a:r>
              <a:rPr lang="en-US" dirty="0"/>
              <a:t>/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  <a:p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keahlian</a:t>
            </a:r>
            <a:endParaRPr lang="en-US" dirty="0">
              <a:effectLst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Komponen-Komponen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231500" y="1253130"/>
            <a:ext cx="2511700" cy="1859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Menangkap</a:t>
            </a:r>
            <a:r>
              <a:rPr lang="en-US" b="1" dirty="0"/>
              <a:t> (</a:t>
            </a:r>
            <a:r>
              <a:rPr lang="en-US" b="1" i="1" dirty="0"/>
              <a:t>Capture</a:t>
            </a:r>
            <a:r>
              <a:rPr lang="en-US" b="1" dirty="0"/>
              <a:t>)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84;p19">
            <a:extLst>
              <a:ext uri="{FF2B5EF4-FFF2-40B4-BE49-F238E27FC236}">
                <a16:creationId xmlns:a16="http://schemas.microsoft.com/office/drawing/2014/main" id="{7777DC7A-1E05-49A4-A3C7-7D999023C532}"/>
              </a:ext>
            </a:extLst>
          </p:cNvPr>
          <p:cNvSpPr txBox="1">
            <a:spLocks/>
          </p:cNvSpPr>
          <p:nvPr/>
        </p:nvSpPr>
        <p:spPr>
          <a:xfrm>
            <a:off x="3108812" y="1253130"/>
            <a:ext cx="251170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Pengolahan</a:t>
            </a:r>
            <a:r>
              <a:rPr lang="en-US" b="1" dirty="0"/>
              <a:t> (</a:t>
            </a:r>
            <a:r>
              <a:rPr lang="en-US" b="1" i="1" dirty="0"/>
              <a:t>Processing</a:t>
            </a:r>
            <a:r>
              <a:rPr lang="en-US" b="1" dirty="0"/>
              <a:t>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3" name="Google Shape;284;p19">
            <a:extLst>
              <a:ext uri="{FF2B5EF4-FFF2-40B4-BE49-F238E27FC236}">
                <a16:creationId xmlns:a16="http://schemas.microsoft.com/office/drawing/2014/main" id="{187DA200-9846-4CBF-98F0-59E5DCB578CD}"/>
              </a:ext>
            </a:extLst>
          </p:cNvPr>
          <p:cNvSpPr txBox="1">
            <a:spLocks/>
          </p:cNvSpPr>
          <p:nvPr/>
        </p:nvSpPr>
        <p:spPr>
          <a:xfrm>
            <a:off x="5986124" y="1253130"/>
            <a:ext cx="2926376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Menghasilkan</a:t>
            </a:r>
            <a:r>
              <a:rPr lang="en-US" b="1" dirty="0"/>
              <a:t> (</a:t>
            </a:r>
            <a:r>
              <a:rPr lang="en-US" b="1" i="1" dirty="0"/>
              <a:t>Generating</a:t>
            </a:r>
            <a:r>
              <a:rPr lang="en-US" b="1" dirty="0"/>
              <a:t>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4" name="Google Shape;284;p19">
            <a:extLst>
              <a:ext uri="{FF2B5EF4-FFF2-40B4-BE49-F238E27FC236}">
                <a16:creationId xmlns:a16="http://schemas.microsoft.com/office/drawing/2014/main" id="{CC79F3AC-CEAE-4A23-B756-FE7767AC5A89}"/>
              </a:ext>
            </a:extLst>
          </p:cNvPr>
          <p:cNvSpPr txBox="1">
            <a:spLocks/>
          </p:cNvSpPr>
          <p:nvPr/>
        </p:nvSpPr>
        <p:spPr>
          <a:xfrm>
            <a:off x="231500" y="3014417"/>
            <a:ext cx="251170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buFont typeface="Roboto Condensed Light"/>
              <a:buNone/>
            </a:pPr>
            <a:r>
              <a:rPr lang="en-US" b="1" dirty="0" err="1"/>
              <a:t>Penyimpanan</a:t>
            </a:r>
            <a:r>
              <a:rPr lang="en-US" b="1" dirty="0"/>
              <a:t> (</a:t>
            </a:r>
            <a:r>
              <a:rPr lang="en-US" b="1" i="1" dirty="0"/>
              <a:t>Store</a:t>
            </a:r>
            <a:r>
              <a:rPr lang="en-US" b="1" dirty="0"/>
              <a:t>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men- </a:t>
            </a:r>
            <a:r>
              <a:rPr lang="en-US" dirty="0" err="1"/>
              <a:t>dokumentasikan</a:t>
            </a:r>
            <a:r>
              <a:rPr lang="en-US" dirty="0"/>
              <a:t> data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US" dirty="0"/>
          </a:p>
        </p:txBody>
      </p:sp>
      <p:sp>
        <p:nvSpPr>
          <p:cNvPr id="35" name="Google Shape;284;p19">
            <a:extLst>
              <a:ext uri="{FF2B5EF4-FFF2-40B4-BE49-F238E27FC236}">
                <a16:creationId xmlns:a16="http://schemas.microsoft.com/office/drawing/2014/main" id="{8871481D-B1FB-413B-9281-5B5CF97197B6}"/>
              </a:ext>
            </a:extLst>
          </p:cNvPr>
          <p:cNvSpPr txBox="1">
            <a:spLocks/>
          </p:cNvSpPr>
          <p:nvPr/>
        </p:nvSpPr>
        <p:spPr>
          <a:xfrm>
            <a:off x="5986124" y="3014417"/>
            <a:ext cx="251170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Tranmisi</a:t>
            </a:r>
            <a:r>
              <a:rPr lang="en-US" b="1" dirty="0"/>
              <a:t> (</a:t>
            </a:r>
            <a:r>
              <a:rPr lang="en-US" b="1" i="1" dirty="0"/>
              <a:t>Retrieve</a:t>
            </a:r>
            <a:r>
              <a:rPr lang="en-US" b="1" dirty="0"/>
              <a:t>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mentransfer data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lain</a:t>
            </a:r>
          </a:p>
        </p:txBody>
      </p:sp>
      <p:sp>
        <p:nvSpPr>
          <p:cNvPr id="36" name="Google Shape;284;p19">
            <a:extLst>
              <a:ext uri="{FF2B5EF4-FFF2-40B4-BE49-F238E27FC236}">
                <a16:creationId xmlns:a16="http://schemas.microsoft.com/office/drawing/2014/main" id="{F8F1BA20-8C26-4BE5-97F2-89CE961208AB}"/>
              </a:ext>
            </a:extLst>
          </p:cNvPr>
          <p:cNvSpPr txBox="1">
            <a:spLocks/>
          </p:cNvSpPr>
          <p:nvPr/>
        </p:nvSpPr>
        <p:spPr>
          <a:xfrm>
            <a:off x="3108812" y="3014417"/>
            <a:ext cx="272506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kembali</a:t>
            </a:r>
            <a:r>
              <a:rPr lang="en-US" b="1" dirty="0"/>
              <a:t> (</a:t>
            </a:r>
            <a:r>
              <a:rPr lang="en-US" b="1" i="1" dirty="0"/>
              <a:t>Retrieve</a:t>
            </a:r>
            <a:r>
              <a:rPr lang="en-US" b="1" dirty="0"/>
              <a:t>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memindahkan</a:t>
            </a:r>
            <a:r>
              <a:rPr lang="en-US" dirty="0"/>
              <a:t> data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terdokumentasikan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4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484059" y="1537988"/>
            <a:ext cx="7531052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Teknologi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</a:p>
          <a:p>
            <a:r>
              <a:rPr lang="en-US" dirty="0"/>
              <a:t>Teknologi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</a:p>
          <a:p>
            <a:r>
              <a:rPr lang="en-US" dirty="0"/>
              <a:t>Teknologi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restrukturisasi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Peran Teknologi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419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Manfaat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231500" y="1253130"/>
            <a:ext cx="2511700" cy="1859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b="1" dirty="0"/>
              <a:t>Perusahaan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ERP, </a:t>
            </a:r>
            <a:r>
              <a:rPr lang="en-US" dirty="0" err="1"/>
              <a:t>kasir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84;p19">
            <a:extLst>
              <a:ext uri="{FF2B5EF4-FFF2-40B4-BE49-F238E27FC236}">
                <a16:creationId xmlns:a16="http://schemas.microsoft.com/office/drawing/2014/main" id="{7777DC7A-1E05-49A4-A3C7-7D999023C532}"/>
              </a:ext>
            </a:extLst>
          </p:cNvPr>
          <p:cNvSpPr txBox="1">
            <a:spLocks/>
          </p:cNvSpPr>
          <p:nvPr/>
        </p:nvSpPr>
        <p:spPr>
          <a:xfrm>
            <a:off x="3108812" y="1253130"/>
            <a:ext cx="251170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/>
              <a:t>Dunia </a:t>
            </a:r>
            <a:r>
              <a:rPr lang="en-US" b="1" dirty="0" err="1"/>
              <a:t>Bisnis</a:t>
            </a:r>
            <a:endParaRPr lang="en-US"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E-commerce</a:t>
            </a:r>
          </a:p>
        </p:txBody>
      </p:sp>
      <p:sp>
        <p:nvSpPr>
          <p:cNvPr id="33" name="Google Shape;284;p19">
            <a:extLst>
              <a:ext uri="{FF2B5EF4-FFF2-40B4-BE49-F238E27FC236}">
                <a16:creationId xmlns:a16="http://schemas.microsoft.com/office/drawing/2014/main" id="{187DA200-9846-4CBF-98F0-59E5DCB578CD}"/>
              </a:ext>
            </a:extLst>
          </p:cNvPr>
          <p:cNvSpPr txBox="1">
            <a:spLocks/>
          </p:cNvSpPr>
          <p:nvPr/>
        </p:nvSpPr>
        <p:spPr>
          <a:xfrm>
            <a:off x="5986124" y="1253130"/>
            <a:ext cx="2926376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Perbankan</a:t>
            </a:r>
            <a:endParaRPr lang="en-US"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Internet Banking</a:t>
            </a:r>
          </a:p>
        </p:txBody>
      </p:sp>
      <p:sp>
        <p:nvSpPr>
          <p:cNvPr id="34" name="Google Shape;284;p19">
            <a:extLst>
              <a:ext uri="{FF2B5EF4-FFF2-40B4-BE49-F238E27FC236}">
                <a16:creationId xmlns:a16="http://schemas.microsoft.com/office/drawing/2014/main" id="{CC79F3AC-CEAE-4A23-B756-FE7767AC5A89}"/>
              </a:ext>
            </a:extLst>
          </p:cNvPr>
          <p:cNvSpPr txBox="1">
            <a:spLocks/>
          </p:cNvSpPr>
          <p:nvPr/>
        </p:nvSpPr>
        <p:spPr>
          <a:xfrm>
            <a:off x="231500" y="3014417"/>
            <a:ext cx="251170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buFont typeface="Roboto Condensed Light"/>
              <a:buNone/>
            </a:pPr>
            <a:r>
              <a:rPr lang="en-US" b="1" dirty="0"/>
              <a:t>Pendidikan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LMS, classroom, SIA</a:t>
            </a:r>
          </a:p>
        </p:txBody>
      </p:sp>
      <p:sp>
        <p:nvSpPr>
          <p:cNvPr id="35" name="Google Shape;284;p19">
            <a:extLst>
              <a:ext uri="{FF2B5EF4-FFF2-40B4-BE49-F238E27FC236}">
                <a16:creationId xmlns:a16="http://schemas.microsoft.com/office/drawing/2014/main" id="{8871481D-B1FB-413B-9281-5B5CF97197B6}"/>
              </a:ext>
            </a:extLst>
          </p:cNvPr>
          <p:cNvSpPr txBox="1">
            <a:spLocks/>
          </p:cNvSpPr>
          <p:nvPr/>
        </p:nvSpPr>
        <p:spPr>
          <a:xfrm>
            <a:off x="5986124" y="3014417"/>
            <a:ext cx="251170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Pemerintahan</a:t>
            </a:r>
            <a:endParaRPr lang="en-US"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SI </a:t>
            </a:r>
            <a:r>
              <a:rPr lang="en-US" dirty="0" err="1"/>
              <a:t>Dinas</a:t>
            </a:r>
            <a:endParaRPr lang="en-US" dirty="0"/>
          </a:p>
        </p:txBody>
      </p:sp>
      <p:sp>
        <p:nvSpPr>
          <p:cNvPr id="36" name="Google Shape;284;p19">
            <a:extLst>
              <a:ext uri="{FF2B5EF4-FFF2-40B4-BE49-F238E27FC236}">
                <a16:creationId xmlns:a16="http://schemas.microsoft.com/office/drawing/2014/main" id="{F8F1BA20-8C26-4BE5-97F2-89CE961208AB}"/>
              </a:ext>
            </a:extLst>
          </p:cNvPr>
          <p:cNvSpPr txBox="1">
            <a:spLocks/>
          </p:cNvSpPr>
          <p:nvPr/>
        </p:nvSpPr>
        <p:spPr>
          <a:xfrm>
            <a:off x="3108812" y="3014417"/>
            <a:ext cx="2725060" cy="185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US" b="1" dirty="0" err="1"/>
              <a:t>Kesehatan</a:t>
            </a:r>
            <a:endParaRPr lang="en-US"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BPJS</a:t>
            </a:r>
          </a:p>
        </p:txBody>
      </p:sp>
    </p:spTree>
    <p:extLst>
      <p:ext uri="{BB962C8B-B14F-4D97-AF65-F5344CB8AC3E}">
        <p14:creationId xmlns:p14="http://schemas.microsoft.com/office/powerpoint/2010/main" val="168541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3F5378"/>
                </a:solidFill>
              </a:rPr>
              <a:t>Dampak</a:t>
            </a:r>
            <a:r>
              <a:rPr lang="en-US" sz="7200" dirty="0">
                <a:solidFill>
                  <a:srgbClr val="3F5378"/>
                </a:solidFill>
              </a:rPr>
              <a:t> TI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55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484059" y="1537988"/>
            <a:ext cx="7531052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Media </a:t>
            </a:r>
            <a:r>
              <a:rPr lang="en-US" dirty="0" err="1"/>
              <a:t>komunikasi</a:t>
            </a:r>
            <a:endParaRPr lang="en-US" dirty="0"/>
          </a:p>
          <a:p>
            <a:r>
              <a:rPr lang="en-US" dirty="0"/>
              <a:t>Media </a:t>
            </a:r>
            <a:r>
              <a:rPr lang="en-US" dirty="0" err="1"/>
              <a:t>pertukaran</a:t>
            </a:r>
            <a:r>
              <a:rPr lang="en-US" dirty="0"/>
              <a:t> data</a:t>
            </a:r>
          </a:p>
          <a:p>
            <a:r>
              <a:rPr lang="en-US" dirty="0"/>
              <a:t>Media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</a:t>
            </a:r>
          </a:p>
          <a:p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</a:p>
          <a:p>
            <a:r>
              <a:rPr lang="en-US" dirty="0"/>
              <a:t>Media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sv-SE" dirty="0"/>
              <a:t>Kemudahan bertransaksi dan berbisnis</a:t>
            </a:r>
          </a:p>
          <a:p>
            <a:r>
              <a:rPr lang="sv-SE" dirty="0">
                <a:effectLst/>
              </a:rPr>
              <a:t>Dll.</a:t>
            </a:r>
            <a:endParaRPr lang="en-US" dirty="0">
              <a:effectLst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43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484059" y="1537988"/>
            <a:ext cx="7531052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Pornografi</a:t>
            </a:r>
            <a:endParaRPr lang="en-US" dirty="0"/>
          </a:p>
          <a:p>
            <a:r>
              <a:rPr lang="en-US" dirty="0" err="1"/>
              <a:t>Penipuan</a:t>
            </a:r>
            <a:endParaRPr lang="en-US" dirty="0"/>
          </a:p>
          <a:p>
            <a:r>
              <a:rPr lang="en-US" dirty="0" err="1"/>
              <a:t>Perjudian</a:t>
            </a:r>
            <a:endParaRPr lang="en-US" dirty="0"/>
          </a:p>
          <a:p>
            <a:r>
              <a:rPr lang="en-US" dirty="0" err="1"/>
              <a:t>Pemalsuan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Profokasi</a:t>
            </a:r>
            <a:endParaRPr lang="en-US" dirty="0"/>
          </a:p>
          <a:p>
            <a:r>
              <a:rPr lang="sv-SE" dirty="0">
                <a:effectLst/>
              </a:rPr>
              <a:t>Dll.</a:t>
            </a:r>
            <a:endParaRPr lang="en-US" dirty="0">
              <a:effectLst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11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Teknologi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5259942" cy="287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</a:t>
            </a:r>
            <a:r>
              <a:rPr lang="en" sz="4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4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3F5378"/>
                </a:solidFill>
              </a:rPr>
              <a:t>Pertanyaan</a:t>
            </a:r>
            <a:r>
              <a:rPr lang="en-US" sz="7200" dirty="0">
                <a:solidFill>
                  <a:srgbClr val="3F5378"/>
                </a:solidFill>
              </a:rPr>
              <a:t>?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2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484058" y="1537987"/>
            <a:ext cx="7635813" cy="3212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Tugas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berkelompok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dengan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anggota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maks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. 3 orang</a:t>
            </a:r>
          </a:p>
          <a:p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Buat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artikel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membahas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tentang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1016000" lvl="1" indent="-457200">
              <a:buFont typeface="+mj-lt"/>
              <a:buAutoNum type="alphaLcPeriod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Pengelompokan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Teknologi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1016000" lvl="1" indent="-457200">
              <a:buFont typeface="+mj-lt"/>
              <a:buAutoNum type="alphaLcPeriod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Manfaat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Teknologi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(min. 5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Bidang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)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beserta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penjelasan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digunakan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1016000" lvl="1" indent="-457200">
              <a:buFont typeface="+mj-lt"/>
              <a:buAutoNum type="alphaLcPeriod"/>
            </a:pP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Sebutkan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dan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jelaskan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3 trend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saat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ini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File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tugas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berupa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pdf dan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dikirm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ke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LMS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mata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kuliah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(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pengirim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diwakilkan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oleh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ketua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kelompok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)</a:t>
            </a:r>
          </a:p>
          <a:p>
            <a:pPr marL="558800" lvl="1" indent="0">
              <a:buNone/>
            </a:pP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04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“The purpose of technology is not to confuse the brain but to serve the body.” — William S. Burroughs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703522" y="2829312"/>
            <a:ext cx="6589627" cy="1733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FF9800"/>
                </a:solidFill>
              </a:rPr>
              <a:t>Teknologi </a:t>
            </a:r>
            <a:r>
              <a:rPr lang="en-US" sz="5400" dirty="0" err="1">
                <a:solidFill>
                  <a:srgbClr val="FF9800"/>
                </a:solidFill>
              </a:rPr>
              <a:t>Informasi</a:t>
            </a:r>
            <a:r>
              <a:rPr lang="en-US" sz="5400" dirty="0">
                <a:solidFill>
                  <a:srgbClr val="FF9800"/>
                </a:solidFill>
              </a:rPr>
              <a:t> ?</a:t>
            </a:r>
            <a:endParaRPr sz="54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735024" y="2699477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endParaRPr b="1"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Teknologi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6915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dirty="0"/>
              <a:t>Penerapan </a:t>
            </a:r>
            <a:r>
              <a:rPr lang="en-US" altLang="en-US" dirty="0" err="1"/>
              <a:t>keilmuan</a:t>
            </a:r>
            <a:r>
              <a:rPr lang="en-US" altLang="en-US" dirty="0"/>
              <a:t> yang </a:t>
            </a:r>
            <a:r>
              <a:rPr lang="en-US" altLang="en-US" dirty="0" err="1"/>
              <a:t>mempelajari</a:t>
            </a:r>
            <a:r>
              <a:rPr lang="en-US" altLang="en-US" dirty="0"/>
              <a:t> dan </a:t>
            </a:r>
            <a:r>
              <a:rPr lang="en-US" altLang="en-US" dirty="0" err="1"/>
              <a:t>mengembangkan</a:t>
            </a:r>
            <a:r>
              <a:rPr lang="en-US" altLang="en-US" dirty="0"/>
              <a:t> </a:t>
            </a:r>
            <a:r>
              <a:rPr lang="en-US" altLang="en-US" dirty="0" err="1"/>
              <a:t>kemampuan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 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rekayasa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langkah</a:t>
            </a:r>
            <a:r>
              <a:rPr lang="en-US" altLang="en-US" dirty="0"/>
              <a:t> dan </a:t>
            </a:r>
            <a:r>
              <a:rPr lang="en-US" altLang="en-US" dirty="0" err="1"/>
              <a:t>teknik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. 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342900" indent="-342900" algn="just"/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ilmu</a:t>
            </a:r>
            <a:r>
              <a:rPr lang="en-US" altLang="en-US" dirty="0"/>
              <a:t> dan </a:t>
            </a:r>
            <a:r>
              <a:rPr lang="en-US" altLang="en-US" i="1" dirty="0"/>
              <a:t>engineering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mengembangkan</a:t>
            </a:r>
            <a:r>
              <a:rPr lang="en-US" altLang="en-US" dirty="0"/>
              <a:t> </a:t>
            </a:r>
            <a:r>
              <a:rPr lang="en-US" altLang="en-US" dirty="0" err="1"/>
              <a:t>mesin</a:t>
            </a:r>
            <a:r>
              <a:rPr lang="en-US" altLang="en-US" dirty="0"/>
              <a:t> dan </a:t>
            </a:r>
            <a:r>
              <a:rPr lang="en-US" altLang="en-US" dirty="0" err="1"/>
              <a:t>prosedur</a:t>
            </a:r>
            <a:r>
              <a:rPr lang="en-US" altLang="en-US" dirty="0"/>
              <a:t> agar </a:t>
            </a:r>
            <a:r>
              <a:rPr lang="en-US" altLang="en-US" dirty="0" err="1"/>
              <a:t>memperluas</a:t>
            </a:r>
            <a:r>
              <a:rPr lang="en-US" altLang="en-US" dirty="0"/>
              <a:t> dan </a:t>
            </a:r>
            <a:r>
              <a:rPr lang="en-US" altLang="en-US" dirty="0" err="1"/>
              <a:t>memperbaiki</a:t>
            </a:r>
            <a:r>
              <a:rPr lang="en-US" altLang="en-US" dirty="0"/>
              <a:t> </a:t>
            </a:r>
            <a:r>
              <a:rPr lang="en-US" altLang="en-US" dirty="0" err="1"/>
              <a:t>kondisi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paling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memperbaiki</a:t>
            </a:r>
            <a:r>
              <a:rPr lang="en-US" altLang="en-US" dirty="0"/>
              <a:t> </a:t>
            </a:r>
            <a:r>
              <a:rPr lang="en-US" altLang="en-US" dirty="0" err="1"/>
              <a:t>efisiensi</a:t>
            </a:r>
            <a:r>
              <a:rPr lang="en-US" altLang="en-US" dirty="0"/>
              <a:t> </a:t>
            </a:r>
            <a:r>
              <a:rPr lang="en-US" altLang="en-US" dirty="0" err="1"/>
              <a:t>manusia</a:t>
            </a:r>
            <a:r>
              <a:rPr lang="en-US" altLang="en-US" dirty="0"/>
              <a:t> pada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aspek</a:t>
            </a:r>
            <a:r>
              <a:rPr lang="en-US" altLang="en-US" dirty="0"/>
              <a:t>.  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Informasi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en-US" dirty="0"/>
              <a:t>Data yang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diproses</a:t>
            </a:r>
            <a:r>
              <a:rPr lang="en-US" altLang="en-US" dirty="0"/>
              <a:t> dan </a:t>
            </a:r>
            <a:r>
              <a:rPr lang="en-US" altLang="en-US" dirty="0" err="1"/>
              <a:t>disimpan</a:t>
            </a:r>
            <a:r>
              <a:rPr lang="en-US" altLang="en-US" dirty="0"/>
              <a:t> </a:t>
            </a:r>
          </a:p>
          <a:p>
            <a:pPr marL="342900" indent="-342900" algn="just">
              <a:spcBef>
                <a:spcPts val="1200"/>
              </a:spcBef>
            </a:pPr>
            <a:r>
              <a:rPr lang="sv-SE" altLang="en-US" dirty="0"/>
              <a:t>Pengetahuan yang didapatkan dari pembelajaran, pengalaman, atau instruksi</a:t>
            </a:r>
          </a:p>
          <a:p>
            <a:pPr marL="342900" indent="-342900" algn="just">
              <a:spcBef>
                <a:spcPts val="1200"/>
              </a:spcBef>
            </a:pPr>
            <a:r>
              <a:rPr lang="en-US" altLang="en-US" dirty="0"/>
              <a:t>Data yang </a:t>
            </a:r>
            <a:r>
              <a:rPr lang="en-US" altLang="en-US" dirty="0" err="1"/>
              <a:t>sudah</a:t>
            </a:r>
            <a:r>
              <a:rPr lang="en-US" altLang="en-US" dirty="0"/>
              <a:t> </a:t>
            </a:r>
            <a:r>
              <a:rPr lang="en-US" altLang="en-US" dirty="0" err="1"/>
              <a:t>diolah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lain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berguna</a:t>
            </a:r>
            <a:r>
              <a:rPr lang="en-US" altLang="en-US" dirty="0"/>
              <a:t> </a:t>
            </a:r>
            <a:r>
              <a:rPr lang="en-US" altLang="en-US" dirty="0" err="1"/>
              <a:t>yaitu</a:t>
            </a:r>
            <a:r>
              <a:rPr lang="en-US" altLang="en-US" dirty="0"/>
              <a:t> </a:t>
            </a:r>
            <a:r>
              <a:rPr lang="en-US" altLang="en-US" dirty="0" err="1"/>
              <a:t>pengetahuan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keterangan</a:t>
            </a:r>
            <a:r>
              <a:rPr lang="en-US" altLang="en-US" dirty="0"/>
              <a:t> yang </a:t>
            </a:r>
            <a:r>
              <a:rPr lang="en-US" altLang="en-US" dirty="0" err="1"/>
              <a:t>ditujukan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penerima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, </a:t>
            </a:r>
            <a:r>
              <a:rPr lang="en-US" altLang="en-US" dirty="0" err="1"/>
              <a:t>baik</a:t>
            </a:r>
            <a:r>
              <a:rPr lang="en-US" altLang="en-US" dirty="0"/>
              <a:t> masa </a:t>
            </a:r>
            <a:r>
              <a:rPr lang="en-US" altLang="en-US" dirty="0" err="1"/>
              <a:t>sekarang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datang</a:t>
            </a:r>
            <a:r>
              <a:rPr lang="en-US" altLang="en-US" dirty="0"/>
              <a:t>. 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555424" y="464062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6271B86-93B7-4A53-9DE6-4D58999F716E}"/>
              </a:ext>
            </a:extLst>
          </p:cNvPr>
          <p:cNvSpPr txBox="1">
            <a:spLocks noChangeArrowheads="1"/>
          </p:cNvSpPr>
          <p:nvPr/>
        </p:nvSpPr>
        <p:spPr>
          <a:xfrm>
            <a:off x="2533333" y="147952"/>
            <a:ext cx="6279258" cy="4841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2100" b="1" dirty="0">
                <a:latin typeface="Roboto Condensed" panose="020B0604020202020204" charset="0"/>
                <a:ea typeface="Roboto Condensed" panose="020B0604020202020204" charset="0"/>
              </a:rPr>
              <a:t>DATA, INFORMASI, PENGETAHUAN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548B8D8E-A76F-4A3D-9F5C-5F278F11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09" y="894588"/>
            <a:ext cx="79406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Tahoma" panose="020B0604030504040204" pitchFamily="34" charset="0"/>
              </a:rPr>
              <a:t>DATA </a:t>
            </a:r>
            <a:r>
              <a:rPr lang="en-US" altLang="en-US" sz="1400" b="1" dirty="0" err="1">
                <a:latin typeface="Tahoma" panose="020B0604030504040204" pitchFamily="34" charset="0"/>
              </a:rPr>
              <a:t>adalah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deskripsi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tentang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benda</a:t>
            </a:r>
            <a:r>
              <a:rPr lang="en-US" altLang="en-US" sz="1400" b="1" dirty="0">
                <a:latin typeface="Tahoma" panose="020B0604030504040204" pitchFamily="34" charset="0"/>
              </a:rPr>
              <a:t>, </a:t>
            </a:r>
            <a:r>
              <a:rPr lang="en-US" altLang="en-US" sz="1400" b="1" dirty="0" err="1">
                <a:latin typeface="Tahoma" panose="020B0604030504040204" pitchFamily="34" charset="0"/>
              </a:rPr>
              <a:t>kejadian</a:t>
            </a:r>
            <a:r>
              <a:rPr lang="en-US" altLang="en-US" sz="1400" b="1" dirty="0">
                <a:latin typeface="Tahoma" panose="020B0604030504040204" pitchFamily="34" charset="0"/>
              </a:rPr>
              <a:t>, </a:t>
            </a:r>
            <a:r>
              <a:rPr lang="en-US" altLang="en-US" sz="1400" b="1" dirty="0" err="1">
                <a:latin typeface="Tahoma" panose="020B0604030504040204" pitchFamily="34" charset="0"/>
              </a:rPr>
              <a:t>aktivitas</a:t>
            </a:r>
            <a:r>
              <a:rPr lang="en-US" altLang="en-US" sz="1400" b="1" dirty="0">
                <a:latin typeface="Tahoma" panose="020B0604030504040204" pitchFamily="34" charset="0"/>
              </a:rPr>
              <a:t>, dan </a:t>
            </a:r>
            <a:r>
              <a:rPr lang="en-US" altLang="en-US" sz="1400" b="1" dirty="0" err="1">
                <a:latin typeface="Tahoma" panose="020B0604030504040204" pitchFamily="34" charset="0"/>
              </a:rPr>
              <a:t>transaksi</a:t>
            </a:r>
            <a:r>
              <a:rPr lang="en-US" altLang="en-US" sz="1400" b="1" dirty="0">
                <a:latin typeface="Tahoma" panose="020B0604030504040204" pitchFamily="34" charset="0"/>
              </a:rPr>
              <a:t> yang </a:t>
            </a:r>
            <a:r>
              <a:rPr lang="en-US" altLang="en-US" sz="1400" b="1" i="1" dirty="0" err="1">
                <a:latin typeface="Tahoma" panose="020B0604030504040204" pitchFamily="34" charset="0"/>
              </a:rPr>
              <a:t>tidak</a:t>
            </a:r>
            <a:r>
              <a:rPr lang="en-US" altLang="en-US" sz="1400" b="1" i="1" dirty="0">
                <a:latin typeface="Tahoma" panose="020B0604030504040204" pitchFamily="34" charset="0"/>
              </a:rPr>
              <a:t> </a:t>
            </a:r>
            <a:r>
              <a:rPr lang="en-US" altLang="en-US" sz="1400" b="1" i="1" dirty="0" err="1">
                <a:latin typeface="Tahoma" panose="020B0604030504040204" pitchFamily="34" charset="0"/>
              </a:rPr>
              <a:t>mempunyai</a:t>
            </a:r>
            <a:r>
              <a:rPr lang="en-US" altLang="en-US" sz="1400" b="1" i="1" dirty="0">
                <a:latin typeface="Tahoma" panose="020B0604030504040204" pitchFamily="34" charset="0"/>
              </a:rPr>
              <a:t> </a:t>
            </a:r>
            <a:r>
              <a:rPr lang="en-US" altLang="en-US" sz="1400" b="1" i="1" dirty="0" err="1">
                <a:latin typeface="Tahoma" panose="020B0604030504040204" pitchFamily="34" charset="0"/>
              </a:rPr>
              <a:t>makna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atau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tidak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berpengaruh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secara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langsung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kepada</a:t>
            </a:r>
            <a:r>
              <a:rPr lang="en-US" altLang="en-US" sz="1400" b="1" dirty="0">
                <a:latin typeface="Tahoma" panose="020B0604030504040204" pitchFamily="34" charset="0"/>
              </a:rPr>
              <a:t> </a:t>
            </a:r>
            <a:r>
              <a:rPr lang="en-US" altLang="en-US" sz="1400" b="1" dirty="0" err="1">
                <a:latin typeface="Tahoma" panose="020B0604030504040204" pitchFamily="34" charset="0"/>
              </a:rPr>
              <a:t>pemakai</a:t>
            </a:r>
            <a:r>
              <a:rPr lang="en-US" altLang="en-US" sz="1400" b="1" dirty="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1EBAFFA3-0B18-4A13-ABE4-CED4ACAFA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973" y="1788541"/>
            <a:ext cx="157638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Data </a:t>
            </a:r>
            <a:r>
              <a:rPr lang="en-US" altLang="en-US" b="1" dirty="0" err="1">
                <a:latin typeface="Tahoma" panose="020B0604030504040204" pitchFamily="34" charset="0"/>
              </a:rPr>
              <a:t>terformat</a:t>
            </a:r>
            <a:endParaRPr lang="en-US" altLang="en-US" b="1" dirty="0">
              <a:latin typeface="Tahoma" panose="020B0604030504040204" pitchFamily="34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D5A2114C-5A21-41D6-A05C-F207B444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321" y="2375825"/>
            <a:ext cx="84703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Teks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B27C8A78-7470-414D-8259-B6C4A504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99" y="2938245"/>
            <a:ext cx="86546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Citra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5E5B0EFF-4237-46A4-8566-A6E1FA73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99" y="3499996"/>
            <a:ext cx="8509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Audio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37F0F21A-95C5-4BA1-8DAC-E74E0A74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321" y="415268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Video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EF49B972-3297-402B-9EC8-C329ED91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2122" y="1669923"/>
            <a:ext cx="627926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600" dirty="0">
                <a:latin typeface="Tahoma" panose="020B0604030504040204" pitchFamily="34" charset="0"/>
              </a:rPr>
              <a:t>Data yang </a:t>
            </a:r>
            <a:r>
              <a:rPr lang="en-US" altLang="en-US" sz="1600" dirty="0" err="1">
                <a:latin typeface="Tahoma" panose="020B0604030504040204" pitchFamily="34" charset="0"/>
              </a:rPr>
              <a:t>terformat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adalah</a:t>
            </a:r>
            <a:r>
              <a:rPr lang="en-US" altLang="en-US" sz="1600" dirty="0">
                <a:latin typeface="Tahoma" panose="020B0604030504040204" pitchFamily="34" charset="0"/>
              </a:rPr>
              <a:t> data </a:t>
            </a:r>
            <a:r>
              <a:rPr lang="en-US" altLang="en-US" sz="1600" dirty="0" err="1">
                <a:latin typeface="Tahoma" panose="020B0604030504040204" pitchFamily="34" charset="0"/>
              </a:rPr>
              <a:t>dengan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suatu</a:t>
            </a:r>
            <a:r>
              <a:rPr lang="en-US" altLang="en-US" sz="1600" dirty="0">
                <a:latin typeface="Tahoma" panose="020B0604030504040204" pitchFamily="34" charset="0"/>
              </a:rPr>
              <a:t> format </a:t>
            </a:r>
            <a:r>
              <a:rPr lang="en-US" altLang="en-US" sz="1600" dirty="0" err="1">
                <a:latin typeface="Tahoma" panose="020B0604030504040204" pitchFamily="34" charset="0"/>
              </a:rPr>
              <a:t>tertentu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seperti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tanggal</a:t>
            </a:r>
            <a:r>
              <a:rPr lang="en-US" altLang="en-US" sz="1600" dirty="0">
                <a:latin typeface="Tahoma" panose="020B0604030504040204" pitchFamily="34" charset="0"/>
              </a:rPr>
              <a:t>, jam, </a:t>
            </a:r>
            <a:r>
              <a:rPr lang="en-US" altLang="en-US" sz="1600" dirty="0" err="1">
                <a:latin typeface="Tahoma" panose="020B0604030504040204" pitchFamily="34" charset="0"/>
              </a:rPr>
              <a:t>mata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uang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68525B9E-3F49-4CB8-9E97-C59C1B1B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360" y="2271132"/>
            <a:ext cx="6279264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err="1">
                <a:latin typeface="Tahoma" panose="020B0604030504040204" pitchFamily="34" charset="0"/>
              </a:rPr>
              <a:t>Teks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adalah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sederetan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huruf</a:t>
            </a:r>
            <a:r>
              <a:rPr lang="en-US" altLang="en-US" sz="1600" dirty="0">
                <a:latin typeface="Tahoma" panose="020B0604030504040204" pitchFamily="34" charset="0"/>
              </a:rPr>
              <a:t>, </a:t>
            </a:r>
            <a:r>
              <a:rPr lang="en-US" altLang="en-US" sz="1600" dirty="0" err="1">
                <a:latin typeface="Tahoma" panose="020B0604030504040204" pitchFamily="34" charset="0"/>
              </a:rPr>
              <a:t>angka</a:t>
            </a:r>
            <a:r>
              <a:rPr lang="en-US" altLang="en-US" sz="1600" dirty="0">
                <a:latin typeface="Tahoma" panose="020B0604030504040204" pitchFamily="34" charset="0"/>
              </a:rPr>
              <a:t>, </a:t>
            </a:r>
            <a:r>
              <a:rPr lang="en-US" altLang="en-US" sz="1600" dirty="0" err="1">
                <a:latin typeface="Tahoma" panose="020B0604030504040204" pitchFamily="34" charset="0"/>
              </a:rPr>
              <a:t>simbol-simbol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seperti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artikel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koran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7670E215-1D17-4B02-937E-4F6B66FED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937" y="2835746"/>
            <a:ext cx="6279261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Citra </a:t>
            </a:r>
            <a:r>
              <a:rPr lang="en-US" altLang="en-US" sz="1600" dirty="0" err="1">
                <a:latin typeface="Tahoma" panose="020B0604030504040204" pitchFamily="34" charset="0"/>
              </a:rPr>
              <a:t>adalah</a:t>
            </a:r>
            <a:r>
              <a:rPr lang="en-US" altLang="en-US" sz="1600" dirty="0">
                <a:latin typeface="Tahoma" panose="020B0604030504040204" pitchFamily="34" charset="0"/>
              </a:rPr>
              <a:t> data </a:t>
            </a:r>
            <a:r>
              <a:rPr lang="en-US" altLang="en-US" sz="1600" dirty="0" err="1">
                <a:latin typeface="Tahoma" panose="020B0604030504040204" pitchFamily="34" charset="0"/>
              </a:rPr>
              <a:t>dalam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bentuk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gambar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seperti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foto</a:t>
            </a:r>
            <a:r>
              <a:rPr lang="en-US" altLang="en-US" sz="1600" dirty="0">
                <a:latin typeface="Tahoma" panose="020B0604030504040204" pitchFamily="34" charset="0"/>
              </a:rPr>
              <a:t>, X-ray, </a:t>
            </a:r>
            <a:r>
              <a:rPr lang="en-US" altLang="en-US" sz="1600" dirty="0" err="1">
                <a:latin typeface="Tahoma" panose="020B0604030504040204" pitchFamily="34" charset="0"/>
              </a:rPr>
              <a:t>tandatangan</a:t>
            </a:r>
            <a:endParaRPr lang="en-US" altLang="en-US" sz="1600" dirty="0">
              <a:latin typeface="Tahoma" panose="020B0604030504040204" pitchFamily="34" charset="0"/>
            </a:endParaRP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0124C8ED-1C7B-4F63-9011-862D72BB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359" y="3435059"/>
            <a:ext cx="627926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Audio </a:t>
            </a:r>
            <a:r>
              <a:rPr lang="en-US" altLang="en-US" sz="1600" dirty="0" err="1">
                <a:latin typeface="Tahoma" panose="020B0604030504040204" pitchFamily="34" charset="0"/>
              </a:rPr>
              <a:t>adalah</a:t>
            </a:r>
            <a:r>
              <a:rPr lang="en-US" altLang="en-US" sz="1600" dirty="0">
                <a:latin typeface="Tahoma" panose="020B0604030504040204" pitchFamily="34" charset="0"/>
              </a:rPr>
              <a:t> data </a:t>
            </a:r>
            <a:r>
              <a:rPr lang="en-US" altLang="en-US" sz="1600" dirty="0" err="1">
                <a:latin typeface="Tahoma" panose="020B0604030504040204" pitchFamily="34" charset="0"/>
              </a:rPr>
              <a:t>dalam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bentuk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suara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seperti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detak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jantung</a:t>
            </a:r>
            <a:r>
              <a:rPr lang="en-US" altLang="en-US" sz="1600" dirty="0">
                <a:latin typeface="Tahoma" panose="020B0604030504040204" pitchFamily="34" charset="0"/>
              </a:rPr>
              <a:t>, </a:t>
            </a:r>
            <a:r>
              <a:rPr lang="en-US" altLang="en-US" sz="1600" dirty="0" err="1">
                <a:latin typeface="Tahoma" panose="020B0604030504040204" pitchFamily="34" charset="0"/>
              </a:rPr>
              <a:t>suara</a:t>
            </a:r>
            <a:r>
              <a:rPr lang="en-US" altLang="en-US" sz="1600" dirty="0">
                <a:latin typeface="Tahoma" panose="020B0604030504040204" pitchFamily="34" charset="0"/>
              </a:rPr>
              <a:t> orang, </a:t>
            </a:r>
            <a:r>
              <a:rPr lang="en-US" altLang="en-US" sz="1600" dirty="0" err="1">
                <a:latin typeface="Tahoma" panose="020B0604030504040204" pitchFamily="34" charset="0"/>
              </a:rPr>
              <a:t>suara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binatang</a:t>
            </a:r>
            <a:endParaRPr lang="en-US" altLang="en-US" sz="1600" dirty="0">
              <a:latin typeface="Tahoma" panose="020B0604030504040204" pitchFamily="34" charset="0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65C81677-B22F-4C85-86B5-57299A45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332" y="4160016"/>
            <a:ext cx="6279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Video data </a:t>
            </a:r>
            <a:r>
              <a:rPr lang="en-US" altLang="en-US" sz="1600" dirty="0" err="1">
                <a:latin typeface="Tahoma" panose="020B0604030504040204" pitchFamily="34" charset="0"/>
              </a:rPr>
              <a:t>dalam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bentuk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gambar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bergerak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seperti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animasi</a:t>
            </a:r>
            <a:r>
              <a:rPr lang="en-US" altLang="en-US" sz="1600" dirty="0">
                <a:latin typeface="Tahoma" panose="020B0604030504040204" pitchFamily="34" charset="0"/>
              </a:rPr>
              <a:t>, film</a:t>
            </a: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B7BEB32B-85EC-4271-9FC8-42CBA4ED2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09" y="3653028"/>
            <a:ext cx="1148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68029FAF-ED54-4361-BDB9-FA860FD58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56" y="3143129"/>
            <a:ext cx="11065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D10ED5A8-7594-4803-92C4-29E4659D8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10" y="2583180"/>
            <a:ext cx="11300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5C19DD6E-7622-4D84-B514-DD359E1E4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09" y="1961388"/>
            <a:ext cx="419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id="{E87CA351-B04B-4BEA-BE48-9F1B334EB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09" y="4349115"/>
            <a:ext cx="11300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id="{5749955A-2A84-4C09-856F-5F39418A2D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809" y="1427988"/>
            <a:ext cx="0" cy="29211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5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Informasi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AutoShape 3">
            <a:extLst>
              <a:ext uri="{FF2B5EF4-FFF2-40B4-BE49-F238E27FC236}">
                <a16:creationId xmlns:a16="http://schemas.microsoft.com/office/drawing/2014/main" id="{C2AEF63E-6069-4D42-AB05-E9E93E077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25" y="2901046"/>
            <a:ext cx="1676400" cy="1143000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8F20D8E-F3CF-4AFD-B350-AEBB5F2A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642" y="3273331"/>
            <a:ext cx="1412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Tahoma" panose="020B0604030504040204" pitchFamily="34" charset="0"/>
              </a:rPr>
              <a:t>Media </a:t>
            </a:r>
          </a:p>
          <a:p>
            <a:pPr algn="ctr" eaLnBrk="1" hangingPunct="1"/>
            <a:r>
              <a:rPr lang="en-US" altLang="en-US" sz="1400" b="1" dirty="0" err="1">
                <a:latin typeface="Tahoma" panose="020B0604030504040204" pitchFamily="34" charset="0"/>
              </a:rPr>
              <a:t>Penyimpanan</a:t>
            </a:r>
            <a:endParaRPr lang="en-US" altLang="en-US" sz="1400" b="1" dirty="0">
              <a:latin typeface="Tahoma" panose="020B0604030504040204" pitchFamily="34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D6CFBCB-1392-4DB7-BC23-AC5AAF31F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525" y="1466156"/>
            <a:ext cx="990600" cy="63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PROSES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(model)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2FC6ED3D-3B84-443B-B5F6-DEDC15DD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444" y="1466156"/>
            <a:ext cx="1295400" cy="63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KELUARAN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(</a:t>
            </a:r>
            <a:r>
              <a:rPr lang="en-US" altLang="en-US" sz="1400" b="1" dirty="0" err="1">
                <a:latin typeface="Tahoma" panose="020B0604030504040204" pitchFamily="34" charset="0"/>
              </a:rPr>
              <a:t>informasi</a:t>
            </a:r>
            <a:r>
              <a:rPr lang="en-US" altLang="en-US" sz="14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0EFE3C4-73CB-4A1D-9C1A-EAD10AE6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18" y="1466156"/>
            <a:ext cx="1143000" cy="63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MASUKAN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(data)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24E42470-4EC9-43C0-AD8B-84C0279F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725" y="3070738"/>
            <a:ext cx="1219200" cy="314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PENERIMA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030F594F-CA8D-4014-B325-D3EDF980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244" y="4342777"/>
            <a:ext cx="1371600" cy="63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TINDAKAN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>
                <a:latin typeface="Tahoma" panose="020B0604030504040204" pitchFamily="34" charset="0"/>
              </a:rPr>
              <a:t>KEPUTUSAN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79468A9C-C800-4655-A9A4-7BE09C98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18" y="4342778"/>
            <a:ext cx="1219200" cy="63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Tahoma" panose="020B0604030504040204" pitchFamily="34" charset="0"/>
              </a:rPr>
              <a:t>HASIL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Tahoma" panose="020B0604030504040204" pitchFamily="34" charset="0"/>
              </a:rPr>
              <a:t>TINDAKAN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41D9A4BE-8FE5-483A-ABC4-9509D4E62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75" y="2969503"/>
            <a:ext cx="1371600" cy="63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Tahoma" panose="020B0604030504040204" pitchFamily="34" charset="0"/>
              </a:rPr>
              <a:t>DATA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Tahoma" panose="020B0604030504040204" pitchFamily="34" charset="0"/>
              </a:rPr>
              <a:t>(ditangkap)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D6C2E239-CE49-47DE-8951-E1AD224B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533" y="16383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AutoShape 13">
            <a:extLst>
              <a:ext uri="{FF2B5EF4-FFF2-40B4-BE49-F238E27FC236}">
                <a16:creationId xmlns:a16="http://schemas.microsoft.com/office/drawing/2014/main" id="{397DF1EE-C5AC-46E3-99EC-C488C9F3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717" y="1630462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1E7BC548-F696-4034-A55D-7F1F10A02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325" y="2337884"/>
            <a:ext cx="457200" cy="343594"/>
          </a:xfrm>
          <a:prstGeom prst="upDown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AutoShape 15">
            <a:extLst>
              <a:ext uri="{FF2B5EF4-FFF2-40B4-BE49-F238E27FC236}">
                <a16:creationId xmlns:a16="http://schemas.microsoft.com/office/drawing/2014/main" id="{C650451B-BCF0-47AB-8D75-3392FAAF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544" y="2228156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E76C5E4B-70A0-48E9-A9B3-ECB445417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544" y="3542225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B9330189-6959-44A8-8CED-F970E483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121" y="4479660"/>
            <a:ext cx="2819400" cy="381000"/>
          </a:xfrm>
          <a:prstGeom prst="leftArrow">
            <a:avLst>
              <a:gd name="adj1" fmla="val 50000"/>
              <a:gd name="adj2" fmla="val 18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AutoShape 18">
            <a:extLst>
              <a:ext uri="{FF2B5EF4-FFF2-40B4-BE49-F238E27FC236}">
                <a16:creationId xmlns:a16="http://schemas.microsoft.com/office/drawing/2014/main" id="{57D8AC64-9978-4668-93AC-2A54D916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75" y="2238375"/>
            <a:ext cx="381000" cy="633413"/>
          </a:xfrm>
          <a:prstGeom prst="up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AutoShape 19">
            <a:extLst>
              <a:ext uri="{FF2B5EF4-FFF2-40B4-BE49-F238E27FC236}">
                <a16:creationId xmlns:a16="http://schemas.microsoft.com/office/drawing/2014/main" id="{9DC46738-D72C-4342-9AB0-C9F1C210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75" y="3668570"/>
            <a:ext cx="381000" cy="606967"/>
          </a:xfrm>
          <a:prstGeom prst="up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74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Teknologi </a:t>
            </a:r>
            <a:r>
              <a:rPr lang="en-US" dirty="0" err="1"/>
              <a:t>Informasi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692444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i="1" dirty="0" err="1"/>
              <a:t>S</a:t>
            </a:r>
            <a:r>
              <a:rPr lang="en-US" altLang="en-US" dirty="0" err="1"/>
              <a:t>tudi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peralatan</a:t>
            </a:r>
            <a:r>
              <a:rPr lang="en-US" altLang="en-US" dirty="0"/>
              <a:t> </a:t>
            </a:r>
            <a:r>
              <a:rPr lang="en-US" altLang="en-US" dirty="0" err="1"/>
              <a:t>elektronika</a:t>
            </a:r>
            <a:r>
              <a:rPr lang="en-US" altLang="en-US" dirty="0"/>
              <a:t>, </a:t>
            </a:r>
            <a:r>
              <a:rPr lang="en-US" altLang="en-US" dirty="0" err="1"/>
              <a:t>terutama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,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menyimpan</a:t>
            </a:r>
            <a:r>
              <a:rPr lang="en-US" altLang="en-US" dirty="0"/>
              <a:t>, </a:t>
            </a:r>
            <a:r>
              <a:rPr lang="en-US" altLang="en-US" dirty="0" err="1"/>
              <a:t>menganalisa</a:t>
            </a:r>
            <a:r>
              <a:rPr lang="en-US" altLang="en-US" dirty="0"/>
              <a:t>, dan </a:t>
            </a:r>
            <a:r>
              <a:rPr lang="en-US" altLang="en-US" dirty="0" err="1"/>
              <a:t>mendistribusikan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apa</a:t>
            </a:r>
            <a:r>
              <a:rPr lang="en-US" altLang="en-US" dirty="0"/>
              <a:t> </a:t>
            </a:r>
            <a:r>
              <a:rPr lang="en-US" altLang="en-US" dirty="0" err="1"/>
              <a:t>saja</a:t>
            </a:r>
            <a:r>
              <a:rPr lang="en-US" altLang="en-US" dirty="0"/>
              <a:t>, </a:t>
            </a:r>
            <a:r>
              <a:rPr lang="en-US" altLang="en-US" dirty="0" err="1"/>
              <a:t>termasuk</a:t>
            </a:r>
            <a:r>
              <a:rPr lang="en-US" altLang="en-US" dirty="0"/>
              <a:t> kata-kata, </a:t>
            </a:r>
            <a:r>
              <a:rPr lang="en-US" altLang="en-US" dirty="0" err="1"/>
              <a:t>bilangan</a:t>
            </a:r>
            <a:r>
              <a:rPr lang="en-US" altLang="en-US" dirty="0"/>
              <a:t>, dan </a:t>
            </a:r>
            <a:r>
              <a:rPr lang="en-US" altLang="en-US" dirty="0" err="1"/>
              <a:t>gambar</a:t>
            </a:r>
            <a:r>
              <a:rPr lang="en-US" altLang="en-US" dirty="0"/>
              <a:t> </a:t>
            </a:r>
            <a:r>
              <a:rPr lang="en-US" altLang="en-US" i="1" dirty="0"/>
              <a:t>(</a:t>
            </a:r>
            <a:r>
              <a:rPr lang="en-US" altLang="en-US" i="1" dirty="0" err="1"/>
              <a:t>kamus</a:t>
            </a:r>
            <a:r>
              <a:rPr lang="en-US" altLang="en-US" i="1" dirty="0"/>
              <a:t> Oxford, 1995)</a:t>
            </a:r>
            <a:r>
              <a:rPr lang="en-US" altLang="en-US" b="1" i="1" dirty="0"/>
              <a:t> </a:t>
            </a:r>
          </a:p>
          <a:p>
            <a:pPr marL="0" indent="0" algn="just">
              <a:buNone/>
            </a:pPr>
            <a:r>
              <a:rPr lang="en-US" altLang="en-US" i="1" dirty="0"/>
              <a:t> </a:t>
            </a:r>
            <a:endParaRPr lang="en-US" altLang="en-US" dirty="0"/>
          </a:p>
          <a:p>
            <a:pPr marL="342900" indent="-342900" algn="just"/>
            <a:r>
              <a:rPr lang="en-US" altLang="en-US" dirty="0" err="1"/>
              <a:t>Seperangkat</a:t>
            </a:r>
            <a:r>
              <a:rPr lang="en-US" altLang="en-US" dirty="0"/>
              <a:t> </a:t>
            </a:r>
            <a:r>
              <a:rPr lang="en-US" altLang="en-US" dirty="0" err="1"/>
              <a:t>alat</a:t>
            </a:r>
            <a:r>
              <a:rPr lang="en-US" altLang="en-US" dirty="0"/>
              <a:t> yang </a:t>
            </a:r>
            <a:r>
              <a:rPr lang="en-US" altLang="en-US" dirty="0" err="1"/>
              <a:t>membantu</a:t>
            </a:r>
            <a:r>
              <a:rPr lang="en-US" altLang="en-US" dirty="0"/>
              <a:t> </a:t>
            </a:r>
            <a:r>
              <a:rPr lang="en-US" altLang="en-US" dirty="0" err="1"/>
              <a:t>anda</a:t>
            </a:r>
            <a:r>
              <a:rPr lang="en-US" altLang="en-US" dirty="0"/>
              <a:t> </a:t>
            </a:r>
            <a:r>
              <a:rPr lang="en-US" altLang="en-US" dirty="0" err="1"/>
              <a:t>bekerja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dan </a:t>
            </a:r>
            <a:r>
              <a:rPr lang="en-US" altLang="en-US" dirty="0" err="1"/>
              <a:t>melaksanakan</a:t>
            </a:r>
            <a:r>
              <a:rPr lang="en-US" altLang="en-US" dirty="0"/>
              <a:t> </a:t>
            </a:r>
            <a:r>
              <a:rPr lang="en-US" altLang="en-US" dirty="0" err="1"/>
              <a:t>tugas-tugas</a:t>
            </a:r>
            <a:r>
              <a:rPr lang="en-US" altLang="en-US" dirty="0"/>
              <a:t> yang </a:t>
            </a:r>
            <a:r>
              <a:rPr lang="en-US" altLang="en-US" dirty="0" err="1"/>
              <a:t>berhubungan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pemrosesan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 </a:t>
            </a:r>
            <a:r>
              <a:rPr lang="en-US" altLang="en-US" i="1" dirty="0"/>
              <a:t>(Haag &amp; Keen, 1996)   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88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735</Words>
  <Application>Microsoft Office PowerPoint</Application>
  <PresentationFormat>Peragaan Layar (16:9)</PresentationFormat>
  <Paragraphs>140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21</vt:i4>
      </vt:variant>
    </vt:vector>
  </HeadingPairs>
  <TitlesOfParts>
    <vt:vector size="22" baseType="lpstr">
      <vt:lpstr>Salerio template</vt:lpstr>
      <vt:lpstr>Konsep  Teknologi Informasi</vt:lpstr>
      <vt:lpstr>Konsep Teknologi</vt:lpstr>
      <vt:lpstr>Presentasi PowerPoint</vt:lpstr>
      <vt:lpstr>Teknologi Informasi ?</vt:lpstr>
      <vt:lpstr>Teknologi</vt:lpstr>
      <vt:lpstr>Informasi</vt:lpstr>
      <vt:lpstr>Presentasi PowerPoint</vt:lpstr>
      <vt:lpstr>Informasi (Cont.)</vt:lpstr>
      <vt:lpstr>Teknologi Informasi</vt:lpstr>
      <vt:lpstr>Teknologi Informasi (cont.)</vt:lpstr>
      <vt:lpstr>Teknologi Informasi (cont.)</vt:lpstr>
      <vt:lpstr>Presentasi PowerPoint</vt:lpstr>
      <vt:lpstr>Komponen-Komponen Teknologi Informasi</vt:lpstr>
      <vt:lpstr>Fungsi Teknologi Informasi</vt:lpstr>
      <vt:lpstr>Peran Teknologi Informasi</vt:lpstr>
      <vt:lpstr>Manfaat Teknologi Informasi</vt:lpstr>
      <vt:lpstr>Dampak TI</vt:lpstr>
      <vt:lpstr>Dampak Positif Teknologi Informasi</vt:lpstr>
      <vt:lpstr>Dampak Negatif Teknologi Informasi</vt:lpstr>
      <vt:lpstr>Pertanyaan?</vt:lpstr>
      <vt:lpstr>Tugas</vt:lpstr>
    </vt:vector>
  </TitlesOfParts>
  <Company>Jurusan Teknologi Informasi - Politeknik Negeri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Konsep Teknologi Informasi</dc:title>
  <dc:creator>Moch Zawaruddin Abdullah</dc:creator>
  <cp:lastModifiedBy>chandrasena setiadi</cp:lastModifiedBy>
  <cp:revision>34</cp:revision>
  <dcterms:modified xsi:type="dcterms:W3CDTF">2023-08-30T00:17:56Z</dcterms:modified>
  <cp:category>Konsep Teknologi Informasi</cp:category>
</cp:coreProperties>
</file>