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9" r:id="rId3"/>
    <p:sldId id="262" r:id="rId4"/>
    <p:sldId id="261" r:id="rId5"/>
    <p:sldId id="284" r:id="rId6"/>
    <p:sldId id="299" r:id="rId7"/>
    <p:sldId id="300" r:id="rId8"/>
    <p:sldId id="298" r:id="rId9"/>
    <p:sldId id="285" r:id="rId10"/>
    <p:sldId id="270" r:id="rId11"/>
    <p:sldId id="286" r:id="rId12"/>
    <p:sldId id="288" r:id="rId13"/>
    <p:sldId id="307" r:id="rId14"/>
    <p:sldId id="302" r:id="rId15"/>
    <p:sldId id="263" r:id="rId16"/>
    <p:sldId id="310" r:id="rId17"/>
    <p:sldId id="301" r:id="rId18"/>
    <p:sldId id="304" r:id="rId19"/>
    <p:sldId id="305" r:id="rId20"/>
    <p:sldId id="303" r:id="rId21"/>
    <p:sldId id="306" r:id="rId22"/>
    <p:sldId id="311" r:id="rId23"/>
    <p:sldId id="309" r:id="rId24"/>
    <p:sldId id="313" r:id="rId25"/>
    <p:sldId id="312" r:id="rId26"/>
    <p:sldId id="294" r:id="rId27"/>
    <p:sldId id="314" r:id="rId28"/>
    <p:sldId id="297" r:id="rId29"/>
  </p:sldIdLst>
  <p:sldSz cx="9144000" cy="5143500" type="screen16x9"/>
  <p:notesSz cx="6858000" cy="9144000"/>
  <p:embeddedFontLst>
    <p:embeddedFont>
      <p:font typeface="Arvo" panose="02000000000000000000" pitchFamily="2" charset="0"/>
      <p:regular r:id="rId31"/>
      <p:bold r:id="rId32"/>
      <p:italic r:id="rId33"/>
      <p:boldItalic r:id="rId34"/>
    </p:embeddedFont>
    <p:embeddedFont>
      <p:font typeface="Lucida Fax" panose="02000000000000000000" pitchFamily="2" charset="0"/>
      <p:regular r:id="rId35"/>
      <p:bold r:id="rId36"/>
      <p:italic r:id="rId37"/>
      <p:boldItalic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  <p:embeddedFont>
      <p:font typeface="Roboto Condensed Light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8280B-188E-4297-8C0D-4CFB83D71784}">
  <a:tblStyle styleId="{7AA8280B-188E-4297-8C0D-4CFB83D717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font" Target="fonts/font9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4.fntdata" /><Relationship Id="rId42" Type="http://schemas.openxmlformats.org/officeDocument/2006/relationships/font" Target="fonts/font12.fntdata" /><Relationship Id="rId47" Type="http://schemas.openxmlformats.org/officeDocument/2006/relationships/presProps" Target="presProps.xml" /><Relationship Id="rId50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3.fntdata" /><Relationship Id="rId38" Type="http://schemas.openxmlformats.org/officeDocument/2006/relationships/font" Target="fonts/font8.fntdata" /><Relationship Id="rId46" Type="http://schemas.openxmlformats.org/officeDocument/2006/relationships/font" Target="fonts/font16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11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2.fntdata" /><Relationship Id="rId37" Type="http://schemas.openxmlformats.org/officeDocument/2006/relationships/font" Target="fonts/font7.fntdata" /><Relationship Id="rId40" Type="http://schemas.openxmlformats.org/officeDocument/2006/relationships/font" Target="fonts/font10.fntdata" /><Relationship Id="rId45" Type="http://schemas.openxmlformats.org/officeDocument/2006/relationships/font" Target="fonts/font15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6.fntdata" /><Relationship Id="rId49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1.fntdata" /><Relationship Id="rId44" Type="http://schemas.openxmlformats.org/officeDocument/2006/relationships/font" Target="fonts/font14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Relationship Id="rId35" Type="http://schemas.openxmlformats.org/officeDocument/2006/relationships/font" Target="fonts/font5.fntdata" /><Relationship Id="rId43" Type="http://schemas.openxmlformats.org/officeDocument/2006/relationships/font" Target="fonts/font13.fntdata" /><Relationship Id="rId48" Type="http://schemas.openxmlformats.org/officeDocument/2006/relationships/viewProps" Target="viewProps.xml" /><Relationship Id="rId8" Type="http://schemas.openxmlformats.org/officeDocument/2006/relationships/slide" Target="slides/slide7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32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070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9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4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712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467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29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006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78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878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30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04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519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57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79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09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290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77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37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21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 /><Relationship Id="rId2" Type="http://schemas.openxmlformats.org/officeDocument/2006/relationships/slideLayout" Target="../slideLayouts/slideLayout5.xml" /><Relationship Id="rId1" Type="http://schemas.openxmlformats.org/officeDocument/2006/relationships/video" Target="https://www.youtube.com/embed/aC2CmTTZTVU?feature=oembed" TargetMode="External" /><Relationship Id="rId4" Type="http://schemas.openxmlformats.org/officeDocument/2006/relationships/image" Target="../media/image3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9.jpg" /><Relationship Id="rId5" Type="http://schemas.openxmlformats.org/officeDocument/2006/relationships/image" Target="../media/image8.jpg" /><Relationship Id="rId4" Type="http://schemas.openxmlformats.org/officeDocument/2006/relationships/image" Target="../media/image7.jp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2.jpg" /><Relationship Id="rId4" Type="http://schemas.openxmlformats.org/officeDocument/2006/relationships/image" Target="../media/image11.jpg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driveninvestor/the-6-emerging-technologies-that-will-change-the-world-d9d9d1196b1" TargetMode="External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787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11AE7-00F1-489D-A74B-758CB576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44" y="2560461"/>
            <a:ext cx="1487278" cy="14997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267;p18">
            <a:extLst>
              <a:ext uri="{FF2B5EF4-FFF2-40B4-BE49-F238E27FC236}">
                <a16:creationId xmlns:a16="http://schemas.microsoft.com/office/drawing/2014/main" id="{04873014-6089-47EE-9495-25D176625907}"/>
              </a:ext>
            </a:extLst>
          </p:cNvPr>
          <p:cNvSpPr txBox="1">
            <a:spLocks/>
          </p:cNvSpPr>
          <p:nvPr/>
        </p:nvSpPr>
        <p:spPr>
          <a:xfrm>
            <a:off x="3036711" y="0"/>
            <a:ext cx="5915830" cy="604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Roboto Condensed" panose="020B0604020202020204" charset="0"/>
                <a:ea typeface="Roboto Condensed" panose="020B0604020202020204" charset="0"/>
              </a:rPr>
              <a:t>Big Data</a:t>
            </a:r>
          </a:p>
        </p:txBody>
      </p:sp>
      <p:pic>
        <p:nvPicPr>
          <p:cNvPr id="2" name="Online Media 1" title="APA ITU BIG DATA?">
            <a:hlinkClick r:id="" action="ppaction://media"/>
            <a:extLst>
              <a:ext uri="{FF2B5EF4-FFF2-40B4-BE49-F238E27FC236}">
                <a16:creationId xmlns:a16="http://schemas.microsoft.com/office/drawing/2014/main" id="{38942203-9478-4686-9B66-1E5B850F8C7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600" y="604444"/>
            <a:ext cx="9066800" cy="45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5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 Data (Cont.)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35289"/>
            <a:ext cx="8692444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dirty="0" err="1"/>
              <a:t>Tahun</a:t>
            </a:r>
            <a:r>
              <a:rPr lang="en-US" dirty="0"/>
              <a:t> 2000 </a:t>
            </a:r>
            <a:r>
              <a:rPr lang="en-US" dirty="0" err="1"/>
              <a:t>sekitar</a:t>
            </a:r>
            <a:r>
              <a:rPr lang="en-US" dirty="0"/>
              <a:t> 20%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data digital dan pada </a:t>
            </a:r>
            <a:r>
              <a:rPr lang="en-US" dirty="0" err="1"/>
              <a:t>tahun</a:t>
            </a:r>
            <a:r>
              <a:rPr lang="en-US" dirty="0"/>
              <a:t> 2015, 98%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data digital.</a:t>
            </a:r>
          </a:p>
          <a:p>
            <a:pPr marL="342900" indent="-342900" algn="just"/>
            <a:r>
              <a:rPr lang="en-US" altLang="en-US" dirty="0" err="1"/>
              <a:t>Pemanfaatan</a:t>
            </a:r>
            <a:r>
              <a:rPr lang="en-US" altLang="en-US" dirty="0"/>
              <a:t> big data</a:t>
            </a:r>
          </a:p>
          <a:p>
            <a:pPr marL="800100" lvl="1" indent="-342900" algn="just"/>
            <a:r>
              <a:rPr lang="en-US" altLang="en-US" dirty="0"/>
              <a:t>Advertisement</a:t>
            </a:r>
          </a:p>
          <a:p>
            <a:pPr marL="800100" lvl="1" indent="-342900" algn="just"/>
            <a:r>
              <a:rPr lang="en-US" altLang="en-US" dirty="0" err="1"/>
              <a:t>Prediksi</a:t>
            </a:r>
            <a:r>
              <a:rPr lang="en-US" altLang="en-US" dirty="0"/>
              <a:t> </a:t>
            </a:r>
            <a:r>
              <a:rPr lang="en-US" altLang="en-US" dirty="0" err="1"/>
              <a:t>bencana</a:t>
            </a:r>
            <a:endParaRPr lang="en-US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45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C14E7-F2DD-4CDE-8A51-68DFE6A43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464" y="1024128"/>
            <a:ext cx="1719072" cy="1719072"/>
          </a:xfrm>
          <a:prstGeom prst="rect">
            <a:avLst/>
          </a:prstGeom>
        </p:spPr>
      </p:pic>
      <p:sp>
        <p:nvSpPr>
          <p:cNvPr id="10" name="Google Shape;267;p18">
            <a:extLst>
              <a:ext uri="{FF2B5EF4-FFF2-40B4-BE49-F238E27FC236}">
                <a16:creationId xmlns:a16="http://schemas.microsoft.com/office/drawing/2014/main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717582" y="2900868"/>
            <a:ext cx="7708836" cy="571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0000"/>
                </a:solidFill>
                <a:latin typeface="Roboto Condensed" panose="020B0604020202020204" charset="0"/>
                <a:ea typeface="Roboto Condensed" panose="020B0604020202020204" charset="0"/>
              </a:rPr>
              <a:t>STOP</a:t>
            </a:r>
          </a:p>
          <a:p>
            <a:pPr algn="ctr" eaLnBrk="1" hangingPunct="1"/>
            <a:endParaRPr lang="en-US" altLang="en-US" sz="2800" b="1" dirty="0">
              <a:solidFill>
                <a:srgbClr val="FF0000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algn="ctr" eaLnBrk="1" hangingPunct="1"/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Apa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saja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berperan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dalam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inovasi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</a:p>
          <a:p>
            <a:pPr algn="ctr" eaLnBrk="1" hangingPunct="1"/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saat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ini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946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267;p18">
            <a:extLst>
              <a:ext uri="{FF2B5EF4-FFF2-40B4-BE49-F238E27FC236}">
                <a16:creationId xmlns:a16="http://schemas.microsoft.com/office/drawing/2014/main" id="{F3FCF881-5ADD-49FD-BFAB-8F6C01E73DDB}"/>
              </a:ext>
            </a:extLst>
          </p:cNvPr>
          <p:cNvSpPr txBox="1">
            <a:spLocks/>
          </p:cNvSpPr>
          <p:nvPr/>
        </p:nvSpPr>
        <p:spPr>
          <a:xfrm>
            <a:off x="814275" y="1537988"/>
            <a:ext cx="7708836" cy="1905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dirty="0" err="1">
                <a:latin typeface="Roboto Condensed" panose="020B0604020202020204" charset="0"/>
                <a:ea typeface="Roboto Condensed" panose="020B0604020202020204" charset="0"/>
              </a:rPr>
              <a:t>Sistem</a:t>
            </a:r>
            <a:r>
              <a:rPr lang="en-US" altLang="en-US" sz="2800" b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endParaRPr lang="en-US" altLang="en-US" sz="28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algn="ctr" eaLnBrk="1" hangingPunct="1"/>
            <a:r>
              <a:rPr lang="en-US" altLang="en-US" sz="4800" b="1" dirty="0">
                <a:solidFill>
                  <a:srgbClr val="FFC000"/>
                </a:solidFill>
                <a:latin typeface="Roboto Condensed" panose="020B0604020202020204" charset="0"/>
                <a:ea typeface="Roboto Condensed" panose="020B0604020202020204" charset="0"/>
              </a:rPr>
              <a:t>&amp;</a:t>
            </a:r>
          </a:p>
          <a:p>
            <a:pPr algn="ctr" eaLnBrk="1" hangingPunct="1"/>
            <a:r>
              <a:rPr lang="en-US" altLang="en-US" sz="2800" b="1" dirty="0" err="1"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altLang="en-US" sz="2800" b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endParaRPr lang="en-US" altLang="en-US" sz="2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8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65936" y="1537988"/>
            <a:ext cx="8539832" cy="33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keperluan</a:t>
            </a:r>
            <a:r>
              <a:rPr lang="en-US" sz="2400" dirty="0"/>
              <a:t> yang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menyatukan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. 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705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65936" y="1537988"/>
            <a:ext cx="8539832" cy="33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, </a:t>
            </a:r>
            <a:r>
              <a:rPr lang="en-US" sz="2400" dirty="0" err="1"/>
              <a:t>tingkah</a:t>
            </a:r>
            <a:r>
              <a:rPr lang="en-US" sz="2400" dirty="0"/>
              <a:t> </a:t>
            </a:r>
            <a:r>
              <a:rPr lang="en-US" sz="2400" dirty="0" err="1"/>
              <a:t>laku</a:t>
            </a:r>
            <a:r>
              <a:rPr lang="en-US" sz="2400" dirty="0"/>
              <a:t>, dan </a:t>
            </a:r>
            <a:r>
              <a:rPr lang="en-US" sz="2400" dirty="0" err="1"/>
              <a:t>interaksi</a:t>
            </a:r>
            <a:r>
              <a:rPr lang="en-US" sz="2400" dirty="0"/>
              <a:t> yang </a:t>
            </a:r>
            <a:r>
              <a:rPr lang="en-US" sz="2400" dirty="0" err="1"/>
              <a:t>menggabungkan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, </a:t>
            </a:r>
            <a:r>
              <a:rPr lang="en-US" sz="2400" dirty="0" err="1"/>
              <a:t>menerima</a:t>
            </a:r>
            <a:r>
              <a:rPr lang="en-US" sz="2400" dirty="0"/>
              <a:t>, dan </a:t>
            </a:r>
            <a:r>
              <a:rPr lang="en-US" sz="2400" dirty="0" err="1"/>
              <a:t>memanipulasikan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data</a:t>
            </a:r>
          </a:p>
          <a:p>
            <a:pPr algn="just"/>
            <a:endParaRPr lang="en-US" sz="2400"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Modern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65936" y="1537988"/>
            <a:ext cx="8539832" cy="33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(input technology). </a:t>
            </a:r>
          </a:p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(output technology) </a:t>
            </a:r>
          </a:p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(software technology) </a:t>
            </a:r>
          </a:p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penyimpan</a:t>
            </a:r>
            <a:r>
              <a:rPr lang="en-US" sz="2400" dirty="0"/>
              <a:t> (</a:t>
            </a:r>
            <a:r>
              <a:rPr lang="en-US" sz="2400" dirty="0" err="1"/>
              <a:t>strorage</a:t>
            </a:r>
            <a:r>
              <a:rPr lang="en-US" sz="2400" dirty="0"/>
              <a:t> technology) </a:t>
            </a:r>
          </a:p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telekomunikasi</a:t>
            </a:r>
            <a:r>
              <a:rPr lang="en-US" sz="2400" dirty="0"/>
              <a:t> (telecommunication technology) </a:t>
            </a:r>
          </a:p>
          <a:p>
            <a:pPr algn="just"/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pemroses</a:t>
            </a:r>
            <a:r>
              <a:rPr lang="en-US" sz="2400" dirty="0"/>
              <a:t> (processing machine)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istilah</a:t>
            </a:r>
            <a:r>
              <a:rPr lang="en-US" sz="2400" dirty="0"/>
              <a:t> CPU. 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67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65936" y="1537988"/>
            <a:ext cx="8566924" cy="33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yang </a:t>
            </a:r>
            <a:r>
              <a:rPr lang="en-US" sz="2400" dirty="0" err="1"/>
              <a:t>kegiatannya</a:t>
            </a:r>
            <a:r>
              <a:rPr lang="en-US" sz="2400" dirty="0"/>
              <a:t> </a:t>
            </a:r>
            <a:r>
              <a:rPr lang="en-US" sz="2400" dirty="0" err="1"/>
              <a:t>ditujukan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 (</a:t>
            </a:r>
            <a:r>
              <a:rPr lang="en-US" sz="2400" dirty="0" err="1"/>
              <a:t>menangkap</a:t>
            </a:r>
            <a:r>
              <a:rPr lang="en-US" sz="2400" dirty="0"/>
              <a:t>, </a:t>
            </a:r>
            <a:r>
              <a:rPr lang="en-US" sz="2400" dirty="0" err="1"/>
              <a:t>transmisi</a:t>
            </a:r>
            <a:r>
              <a:rPr lang="en-US" sz="2400" dirty="0"/>
              <a:t>, </a:t>
            </a:r>
            <a:r>
              <a:rPr lang="en-US" sz="2400" dirty="0" err="1"/>
              <a:t>menyimpan</a:t>
            </a:r>
            <a:r>
              <a:rPr lang="en-US" sz="2400" dirty="0"/>
              <a:t>, </a:t>
            </a:r>
            <a:r>
              <a:rPr lang="en-US" sz="2400" dirty="0" err="1"/>
              <a:t>mengambil</a:t>
            </a:r>
            <a:r>
              <a:rPr lang="en-US" sz="2400" dirty="0"/>
              <a:t>, </a:t>
            </a:r>
            <a:r>
              <a:rPr lang="en-US" sz="2400" dirty="0" err="1"/>
              <a:t>memanipulasi</a:t>
            </a:r>
            <a:r>
              <a:rPr lang="en-US" sz="2400" dirty="0"/>
              <a:t> dan </a:t>
            </a:r>
            <a:r>
              <a:rPr lang="en-US" sz="2400" dirty="0" err="1"/>
              <a:t>menampilkan</a:t>
            </a:r>
            <a:r>
              <a:rPr lang="en-US" sz="2400" dirty="0"/>
              <a:t>) </a:t>
            </a:r>
            <a:r>
              <a:rPr lang="en-US" sz="2400" dirty="0" err="1"/>
              <a:t>informasi</a:t>
            </a:r>
            <a:r>
              <a:rPr lang="en-US" sz="2400" dirty="0"/>
              <a:t>. (Alter S., 2006)</a:t>
            </a:r>
          </a:p>
          <a:p>
            <a:pPr algn="just"/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gabungan</a:t>
            </a:r>
            <a:r>
              <a:rPr lang="en-US" sz="2400" dirty="0"/>
              <a:t> yang </a:t>
            </a:r>
            <a:r>
              <a:rPr lang="en-US" sz="2400" dirty="0" err="1"/>
              <a:t>terorganisasi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,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,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dan </a:t>
            </a:r>
            <a:r>
              <a:rPr lang="en-US" sz="2400" dirty="0" err="1"/>
              <a:t>sumber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mengumpulkan</a:t>
            </a:r>
            <a:r>
              <a:rPr lang="en-US" sz="2400" dirty="0"/>
              <a:t>, </a:t>
            </a:r>
            <a:r>
              <a:rPr lang="en-US" sz="2400" dirty="0" err="1"/>
              <a:t>mengubah</a:t>
            </a:r>
            <a:r>
              <a:rPr lang="en-US" sz="2400" dirty="0"/>
              <a:t>, dan </a:t>
            </a:r>
            <a:r>
              <a:rPr lang="en-US" sz="2400" dirty="0" err="1"/>
              <a:t>menyebarkan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. (James A., 2007)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913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65936" y="1537988"/>
            <a:ext cx="8539832" cy="33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yang </a:t>
            </a:r>
            <a:r>
              <a:rPr lang="en-US" sz="2400" dirty="0" err="1"/>
              <a:t>mempertemukan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harian</a:t>
            </a:r>
            <a:r>
              <a:rPr lang="en-US" sz="2400" dirty="0"/>
              <a:t>,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,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manajerial</a:t>
            </a:r>
            <a:r>
              <a:rPr lang="en-US" sz="2400" dirty="0"/>
              <a:t> dan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strategi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dan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laporan-laporan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. (Laudon, 2007)</a:t>
            </a:r>
          </a:p>
          <a:p>
            <a:pPr algn="just"/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mengumpulkan</a:t>
            </a:r>
            <a:r>
              <a:rPr lang="en-US" sz="2400" dirty="0"/>
              <a:t>, </a:t>
            </a:r>
            <a:r>
              <a:rPr lang="en-US" sz="2400" dirty="0" err="1"/>
              <a:t>memproses</a:t>
            </a:r>
            <a:r>
              <a:rPr lang="en-US" sz="2400" dirty="0"/>
              <a:t>, </a:t>
            </a:r>
            <a:r>
              <a:rPr lang="en-US" sz="2400" dirty="0" err="1"/>
              <a:t>menyimpan</a:t>
            </a:r>
            <a:r>
              <a:rPr lang="en-US" sz="2400" dirty="0"/>
              <a:t>, </a:t>
            </a:r>
            <a:r>
              <a:rPr lang="en-US" sz="2400" dirty="0" err="1"/>
              <a:t>menganalisis</a:t>
            </a:r>
            <a:r>
              <a:rPr lang="en-US" sz="2400" dirty="0"/>
              <a:t> dan </a:t>
            </a:r>
            <a:r>
              <a:rPr lang="en-US" sz="2400" dirty="0" err="1"/>
              <a:t>menyebarkan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yang </a:t>
            </a:r>
            <a:r>
              <a:rPr lang="en-US" sz="2400" dirty="0" err="1"/>
              <a:t>spesifik</a:t>
            </a:r>
            <a:r>
              <a:rPr lang="en-US" sz="2400" dirty="0"/>
              <a:t>. (</a:t>
            </a:r>
            <a:r>
              <a:rPr lang="en-US" sz="2400" dirty="0" err="1"/>
              <a:t>Turban,McLean</a:t>
            </a:r>
            <a:r>
              <a:rPr lang="en-US" sz="2400" dirty="0"/>
              <a:t> dan </a:t>
            </a:r>
            <a:r>
              <a:rPr lang="en-US" sz="2400" dirty="0" err="1"/>
              <a:t>Wetherbe</a:t>
            </a:r>
            <a:r>
              <a:rPr lang="en-US" sz="2400" dirty="0"/>
              <a:t>, 1999 ).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887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8" name="Google Shape;267;p18">
            <a:extLst>
              <a:ext uri="{FF2B5EF4-FFF2-40B4-BE49-F238E27FC236}">
                <a16:creationId xmlns:a16="http://schemas.microsoft.com/office/drawing/2014/main" id="{F3FCF881-5ADD-49FD-BFAB-8F6C01E73DDB}"/>
              </a:ext>
            </a:extLst>
          </p:cNvPr>
          <p:cNvSpPr txBox="1">
            <a:spLocks/>
          </p:cNvSpPr>
          <p:nvPr/>
        </p:nvSpPr>
        <p:spPr>
          <a:xfrm>
            <a:off x="475488" y="1537988"/>
            <a:ext cx="8047623" cy="1905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sistem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mencakup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sejumlah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komponen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baik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berupa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manusia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komputer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metode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, dan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prosedur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kerja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memproses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data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menjadi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dimaksudkan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untuk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mencapai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suatu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sasaran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atau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tujuan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00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5259942" cy="287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</a:t>
            </a:r>
            <a:r>
              <a:rPr lang="en" sz="4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4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1407C42-7264-450B-BBF5-2E1E4A534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58" y="1403542"/>
            <a:ext cx="6513363" cy="35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9C4F-7BB4-4280-8900-01EED2B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Kemampuan</a:t>
            </a:r>
            <a:r>
              <a:rPr lang="en-US" dirty="0"/>
              <a:t> Utama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3977-6441-48D3-8E8E-58A3AB23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" y="1666004"/>
            <a:ext cx="4252300" cy="2724300"/>
          </a:xfrm>
        </p:spPr>
        <p:txBody>
          <a:bodyPr/>
          <a:lstStyle/>
          <a:p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, </a:t>
            </a:r>
            <a:r>
              <a:rPr lang="en-US" dirty="0" err="1"/>
              <a:t>bervolume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akurat</a:t>
            </a:r>
            <a:r>
              <a:rPr lang="en-US" dirty="0"/>
              <a:t> dan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endParaRPr lang="en-US" dirty="0"/>
          </a:p>
          <a:p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diseluruh</a:t>
            </a:r>
            <a:r>
              <a:rPr lang="en-US" dirty="0"/>
              <a:t> dunia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murah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2D284-09C2-4238-8EB3-05D34DBEF2F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5309" y="1611140"/>
            <a:ext cx="4252300" cy="2724300"/>
          </a:xfrm>
        </p:spPr>
        <p:txBody>
          <a:bodyPr/>
          <a:lstStyle/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dan </a:t>
            </a:r>
            <a:r>
              <a:rPr lang="en-US" dirty="0" err="1"/>
              <a:t>efisiensi</a:t>
            </a:r>
            <a:endParaRPr lang="en-US" dirty="0"/>
          </a:p>
          <a:p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  <a:p>
            <a:r>
              <a:rPr lang="en-US" dirty="0" err="1"/>
              <a:t>Mengotomasikan</a:t>
            </a:r>
            <a:r>
              <a:rPr lang="en-US" dirty="0"/>
              <a:t> proses-proses </a:t>
            </a:r>
            <a:r>
              <a:rPr lang="en-US" dirty="0" err="1"/>
              <a:t>bisnis</a:t>
            </a:r>
            <a:endParaRPr lang="en-US" dirty="0"/>
          </a:p>
          <a:p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pengetikan</a:t>
            </a:r>
            <a:r>
              <a:rPr lang="en-US" dirty="0"/>
              <a:t> dan </a:t>
            </a:r>
            <a:r>
              <a:rPr lang="en-US" dirty="0" err="1"/>
              <a:t>penyuntingan</a:t>
            </a:r>
            <a:endParaRPr lang="en-US" dirty="0"/>
          </a:p>
          <a:p>
            <a:r>
              <a:rPr lang="en-US" dirty="0" err="1"/>
              <a:t>Pembiayaanyang</a:t>
            </a:r>
            <a:r>
              <a:rPr lang="en-US" dirty="0"/>
              <a:t> </a:t>
            </a:r>
            <a:r>
              <a:rPr lang="en-US" dirty="0" err="1"/>
              <a:t>jauhlebihmurah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CE316-934A-4FF8-9F7C-6485FC3F5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pSp>
        <p:nvGrpSpPr>
          <p:cNvPr id="6" name="Google Shape;271;p18">
            <a:extLst>
              <a:ext uri="{FF2B5EF4-FFF2-40B4-BE49-F238E27FC236}">
                <a16:creationId xmlns:a16="http://schemas.microsoft.com/office/drawing/2014/main" id="{49F79306-0EB5-4010-8861-E7166BD2FAD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7" name="Google Shape;272;p18">
              <a:extLst>
                <a:ext uri="{FF2B5EF4-FFF2-40B4-BE49-F238E27FC236}">
                  <a16:creationId xmlns:a16="http://schemas.microsoft.com/office/drawing/2014/main" id="{58F4DA30-60C8-4E2E-9269-41F70762F4D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3;p18">
              <a:extLst>
                <a:ext uri="{FF2B5EF4-FFF2-40B4-BE49-F238E27FC236}">
                  <a16:creationId xmlns:a16="http://schemas.microsoft.com/office/drawing/2014/main" id="{D52A5E8C-5161-4CFF-BC24-7D30420B60C9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;p18">
              <a:extLst>
                <a:ext uri="{FF2B5EF4-FFF2-40B4-BE49-F238E27FC236}">
                  <a16:creationId xmlns:a16="http://schemas.microsoft.com/office/drawing/2014/main" id="{C51BF390-1189-4488-9E13-BA8C3E971A2D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5;p18">
              <a:extLst>
                <a:ext uri="{FF2B5EF4-FFF2-40B4-BE49-F238E27FC236}">
                  <a16:creationId xmlns:a16="http://schemas.microsoft.com/office/drawing/2014/main" id="{D4755DBA-CA10-4422-B231-603D1CF6BC5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6;p18">
              <a:extLst>
                <a:ext uri="{FF2B5EF4-FFF2-40B4-BE49-F238E27FC236}">
                  <a16:creationId xmlns:a16="http://schemas.microsoft.com/office/drawing/2014/main" id="{53ED5835-6D5D-4CC8-85FB-59B8707F91E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7;p18">
              <a:extLst>
                <a:ext uri="{FF2B5EF4-FFF2-40B4-BE49-F238E27FC236}">
                  <a16:creationId xmlns:a16="http://schemas.microsoft.com/office/drawing/2014/main" id="{38069B43-556E-4473-B742-343833F51BF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8;p18">
              <a:extLst>
                <a:ext uri="{FF2B5EF4-FFF2-40B4-BE49-F238E27FC236}">
                  <a16:creationId xmlns:a16="http://schemas.microsoft.com/office/drawing/2014/main" id="{E7E7FBEF-CC82-4C28-BE04-8FA0D87F4C9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670A1D-76B3-488A-88F5-E20E29B8EE6A}"/>
              </a:ext>
            </a:extLst>
          </p:cNvPr>
          <p:cNvSpPr txBox="1"/>
          <p:nvPr/>
        </p:nvSpPr>
        <p:spPr>
          <a:xfrm>
            <a:off x="109728" y="1407967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Fax" panose="02060602050505020204" pitchFamily="18" charset="0"/>
              </a:rPr>
              <a:t>(Turban, McLean, </a:t>
            </a:r>
            <a:r>
              <a:rPr lang="en-US" sz="1800" dirty="0" err="1">
                <a:latin typeface="Lucida Fax" panose="02060602050505020204" pitchFamily="18" charset="0"/>
              </a:rPr>
              <a:t>Wetherbe</a:t>
            </a:r>
            <a:r>
              <a:rPr lang="en-US" sz="1800" dirty="0">
                <a:latin typeface="Lucida Fax" panose="02060602050505020204" pitchFamily="18" charset="0"/>
              </a:rPr>
              <a:t>, 1999) :</a:t>
            </a:r>
          </a:p>
        </p:txBody>
      </p:sp>
    </p:spTree>
    <p:extLst>
      <p:ext uri="{BB962C8B-B14F-4D97-AF65-F5344CB8AC3E}">
        <p14:creationId xmlns:p14="http://schemas.microsoft.com/office/powerpoint/2010/main" val="68653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8" name="Google Shape;267;p18">
            <a:extLst>
              <a:ext uri="{FF2B5EF4-FFF2-40B4-BE49-F238E27FC236}">
                <a16:creationId xmlns:a16="http://schemas.microsoft.com/office/drawing/2014/main" id="{F3FCF881-5ADD-49FD-BFAB-8F6C01E73DDB}"/>
              </a:ext>
            </a:extLst>
          </p:cNvPr>
          <p:cNvSpPr txBox="1">
            <a:spLocks/>
          </p:cNvSpPr>
          <p:nvPr/>
        </p:nvSpPr>
        <p:spPr>
          <a:xfrm>
            <a:off x="814275" y="1537988"/>
            <a:ext cx="7708836" cy="1905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2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Apa</a:t>
            </a:r>
            <a:r>
              <a:rPr kumimoji="0" lang="en-US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perbedaan</a:t>
            </a:r>
            <a:endParaRPr kumimoji="0" lang="en-US" altLang="en-US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Sistem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Informasi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&amp;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Teknologi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Informasi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59851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9C4F-7BB4-4280-8900-01EED2B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SI &amp; TI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3977-6441-48D3-8E8E-58A3AB23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" y="1537988"/>
            <a:ext cx="4016358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  <a:p>
            <a:r>
              <a:rPr lang="en-US" dirty="0"/>
              <a:t>Alur,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proses, data, dan </a:t>
            </a:r>
            <a:r>
              <a:rPr lang="en-US" dirty="0" err="1"/>
              <a:t>teknologi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2D284-09C2-4238-8EB3-05D34DBEF2F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11251" y="1537988"/>
            <a:ext cx="4016358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  <a:p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Pendukung</a:t>
            </a:r>
            <a:r>
              <a:rPr lang="en-US" dirty="0"/>
              <a:t>, </a:t>
            </a:r>
            <a:r>
              <a:rPr lang="en-US" dirty="0" err="1"/>
              <a:t>perantara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CE316-934A-4FF8-9F7C-6485FC3F5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74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9C4F-7BB4-4280-8900-01EED2B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SI &amp; TI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3977-6441-48D3-8E8E-58A3AB23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" y="1537988"/>
            <a:ext cx="4016358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Point of Sales (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2D284-09C2-4238-8EB3-05D34DBEF2F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11251" y="1537988"/>
            <a:ext cx="4016358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  <a:p>
            <a:r>
              <a:rPr lang="en-US" dirty="0"/>
              <a:t>Smartphone</a:t>
            </a:r>
          </a:p>
          <a:p>
            <a:r>
              <a:rPr lang="en-US" dirty="0" err="1"/>
              <a:t>Jaringan</a:t>
            </a:r>
            <a:r>
              <a:rPr lang="en-US" dirty="0"/>
              <a:t> 5G</a:t>
            </a:r>
          </a:p>
          <a:p>
            <a:r>
              <a:rPr lang="en-US" dirty="0"/>
              <a:t>Super-computer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CE316-934A-4FF8-9F7C-6485FC3F5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9043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8" name="Google Shape;267;p18">
            <a:extLst>
              <a:ext uri="{FF2B5EF4-FFF2-40B4-BE49-F238E27FC236}">
                <a16:creationId xmlns:a16="http://schemas.microsoft.com/office/drawing/2014/main" id="{F3FCF881-5ADD-49FD-BFAB-8F6C01E73DDB}"/>
              </a:ext>
            </a:extLst>
          </p:cNvPr>
          <p:cNvSpPr txBox="1">
            <a:spLocks/>
          </p:cNvSpPr>
          <p:nvPr/>
        </p:nvSpPr>
        <p:spPr>
          <a:xfrm>
            <a:off x="814275" y="1537988"/>
            <a:ext cx="7708836" cy="1905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2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Apa</a:t>
            </a:r>
            <a:endParaRPr kumimoji="0" lang="en-US" altLang="en-US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Inovasi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Sistem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Informasi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&amp;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Teknologi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Informasi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482826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265FD5-5415-4194-847C-9EF2B89A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5" y="1932119"/>
            <a:ext cx="932918" cy="794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E5ACE-0365-4613-A40A-AA3A7CA170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11" t="4858" r="22080"/>
          <a:stretch/>
        </p:blipFill>
        <p:spPr>
          <a:xfrm>
            <a:off x="557820" y="4027214"/>
            <a:ext cx="859704" cy="916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E1580F-F770-4432-9AA5-C86E77C68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09" y="2871189"/>
            <a:ext cx="918895" cy="918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369C84-C4DA-4EB7-AD40-7374FF3D4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013" y="1813554"/>
            <a:ext cx="1235534" cy="1235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CB96C4-8E1A-491A-B453-0920FBA0FF82}"/>
              </a:ext>
            </a:extLst>
          </p:cNvPr>
          <p:cNvSpPr txBox="1"/>
          <p:nvPr/>
        </p:nvSpPr>
        <p:spPr>
          <a:xfrm>
            <a:off x="621488" y="15057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Dulu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0C14D9-623E-44B2-8D2E-CB2D357A21CB}"/>
              </a:ext>
            </a:extLst>
          </p:cNvPr>
          <p:cNvSpPr/>
          <p:nvPr/>
        </p:nvSpPr>
        <p:spPr>
          <a:xfrm>
            <a:off x="2144889" y="2178757"/>
            <a:ext cx="1422400" cy="263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05E7DD4-83EC-436F-9607-507251AFEC6C}"/>
              </a:ext>
            </a:extLst>
          </p:cNvPr>
          <p:cNvSpPr/>
          <p:nvPr/>
        </p:nvSpPr>
        <p:spPr>
          <a:xfrm>
            <a:off x="2144889" y="4353733"/>
            <a:ext cx="1422400" cy="263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580D948-A5AC-4ABA-BABD-C6EDDD2E4DD5}"/>
              </a:ext>
            </a:extLst>
          </p:cNvPr>
          <p:cNvSpPr/>
          <p:nvPr/>
        </p:nvSpPr>
        <p:spPr>
          <a:xfrm>
            <a:off x="2144889" y="3277759"/>
            <a:ext cx="1422400" cy="263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27D8B8E-959B-4C7A-839D-DACFF298F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4233" y="2902939"/>
            <a:ext cx="1235534" cy="12355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EC3E59-CD65-4C26-8EF5-B28BBA2A4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013" y="3867769"/>
            <a:ext cx="1235534" cy="12355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AA56A4-96F8-4981-A8D0-3C4DBF76CFE0}"/>
              </a:ext>
            </a:extLst>
          </p:cNvPr>
          <p:cNvSpPr txBox="1"/>
          <p:nvPr/>
        </p:nvSpPr>
        <p:spPr>
          <a:xfrm>
            <a:off x="4070291" y="1472109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Sekarang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9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FCB96C4-8E1A-491A-B453-0920FBA0FF82}"/>
              </a:ext>
            </a:extLst>
          </p:cNvPr>
          <p:cNvSpPr txBox="1"/>
          <p:nvPr/>
        </p:nvSpPr>
        <p:spPr>
          <a:xfrm>
            <a:off x="621488" y="15057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Dulu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580D948-A5AC-4ABA-BABD-C6EDDD2E4DD5}"/>
              </a:ext>
            </a:extLst>
          </p:cNvPr>
          <p:cNvSpPr/>
          <p:nvPr/>
        </p:nvSpPr>
        <p:spPr>
          <a:xfrm rot="2026673">
            <a:off x="1256524" y="3211723"/>
            <a:ext cx="732352" cy="351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AA56A4-96F8-4981-A8D0-3C4DBF76CFE0}"/>
              </a:ext>
            </a:extLst>
          </p:cNvPr>
          <p:cNvSpPr txBox="1"/>
          <p:nvPr/>
        </p:nvSpPr>
        <p:spPr>
          <a:xfrm>
            <a:off x="2804751" y="150577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Sekarang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49C42-4B9F-4335-A9C7-3021CCCE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89" y="3144697"/>
            <a:ext cx="1270677" cy="1270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0D2F3-722E-4247-8B77-00D5A62C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33" y="1833026"/>
            <a:ext cx="1271920" cy="1179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DCFAA1-B29A-46A7-95D7-3A4DAFA98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545" y="1397108"/>
            <a:ext cx="4096455" cy="3068387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B27EC4-239F-4B74-A804-FFAAB3A55202}"/>
              </a:ext>
            </a:extLst>
          </p:cNvPr>
          <p:cNvSpPr/>
          <p:nvPr/>
        </p:nvSpPr>
        <p:spPr>
          <a:xfrm rot="20499976">
            <a:off x="3759929" y="3156231"/>
            <a:ext cx="732352" cy="351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9985D-61CB-4961-83BA-824D2C4201B1}"/>
              </a:ext>
            </a:extLst>
          </p:cNvPr>
          <p:cNvSpPr txBox="1"/>
          <p:nvPr/>
        </p:nvSpPr>
        <p:spPr>
          <a:xfrm>
            <a:off x="209318" y="3332165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Scan &amp; </a:t>
            </a:r>
            <a:r>
              <a:rPr lang="en-US" sz="1200" dirty="0" err="1"/>
              <a:t>simpan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di PC/Laptop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331A7-A16F-4108-A551-5D55E4B57A32}"/>
              </a:ext>
            </a:extLst>
          </p:cNvPr>
          <p:cNvSpPr txBox="1"/>
          <p:nvPr/>
        </p:nvSpPr>
        <p:spPr>
          <a:xfrm>
            <a:off x="3198614" y="2600594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Inovasi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document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6098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rgbClr val="3F5378"/>
                </a:solidFill>
              </a:rPr>
              <a:t>Pertanyaan</a:t>
            </a:r>
            <a:r>
              <a:rPr lang="en-US" sz="7200" dirty="0">
                <a:solidFill>
                  <a:srgbClr val="3F5378"/>
                </a:solidFill>
              </a:rPr>
              <a:t>?</a:t>
            </a:r>
            <a:endParaRPr sz="7200" dirty="0">
              <a:solidFill>
                <a:srgbClr val="3F5378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703522" y="2829312"/>
            <a:ext cx="6589627" cy="1733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FF9800"/>
                </a:solidFill>
              </a:rPr>
              <a:t>Inovasi</a:t>
            </a:r>
            <a:r>
              <a:rPr lang="en-US" sz="5400" dirty="0">
                <a:solidFill>
                  <a:srgbClr val="FF9800"/>
                </a:solidFill>
              </a:rPr>
              <a:t> ?</a:t>
            </a:r>
            <a:endParaRPr sz="54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735024" y="2699477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endParaRPr b="1"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6915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altLang="en-US" dirty="0" err="1"/>
              <a:t>Suatu</a:t>
            </a:r>
            <a:r>
              <a:rPr lang="en-US" altLang="en-US" dirty="0"/>
              <a:t> ide, </a:t>
            </a:r>
            <a:r>
              <a:rPr lang="en-US" altLang="en-US" dirty="0" err="1"/>
              <a:t>gagasan</a:t>
            </a:r>
            <a:r>
              <a:rPr lang="en-US" altLang="en-US" dirty="0"/>
              <a:t>, </a:t>
            </a:r>
            <a:r>
              <a:rPr lang="en-US" altLang="en-US" dirty="0" err="1"/>
              <a:t>praktek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/</a:t>
            </a:r>
            <a:r>
              <a:rPr lang="en-US" altLang="en-US" dirty="0" err="1"/>
              <a:t>benda</a:t>
            </a:r>
            <a:r>
              <a:rPr lang="en-US" altLang="en-US" dirty="0"/>
              <a:t> yang </a:t>
            </a:r>
            <a:r>
              <a:rPr lang="en-US" altLang="en-US" dirty="0" err="1"/>
              <a:t>disadari</a:t>
            </a:r>
            <a:r>
              <a:rPr lang="en-US" altLang="en-US" dirty="0"/>
              <a:t> dan </a:t>
            </a:r>
            <a:r>
              <a:rPr lang="en-US" altLang="en-US" dirty="0" err="1"/>
              <a:t>diterima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yang </a:t>
            </a:r>
            <a:r>
              <a:rPr lang="en-US" altLang="en-US" dirty="0" err="1"/>
              <a:t>baru</a:t>
            </a:r>
            <a:r>
              <a:rPr lang="en-US" altLang="en-US" dirty="0"/>
              <a:t> oleh </a:t>
            </a:r>
            <a:r>
              <a:rPr lang="en-US" altLang="en-US" dirty="0" err="1"/>
              <a:t>seseorang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diadopsi</a:t>
            </a:r>
            <a:r>
              <a:rPr lang="en-US" altLang="en-US" dirty="0"/>
              <a:t>. (Everett M. Rogers, 1983)</a:t>
            </a:r>
          </a:p>
          <a:p>
            <a:pPr marL="0" indent="0" algn="just">
              <a:buNone/>
            </a:pPr>
            <a:endParaRPr lang="en-US" altLang="en-US" dirty="0"/>
          </a:p>
          <a:p>
            <a:pPr marL="342900" indent="-342900" algn="just"/>
            <a:r>
              <a:rPr lang="en-US" altLang="en-US" dirty="0" err="1"/>
              <a:t>Inovasi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gagasan</a:t>
            </a:r>
            <a:r>
              <a:rPr lang="en-US" altLang="en-US" dirty="0"/>
              <a:t> </a:t>
            </a:r>
            <a:r>
              <a:rPr lang="en-US" altLang="en-US" dirty="0" err="1"/>
              <a:t>baru</a:t>
            </a:r>
            <a:r>
              <a:rPr lang="en-US" altLang="en-US" dirty="0"/>
              <a:t> yang </a:t>
            </a:r>
            <a:r>
              <a:rPr lang="en-US" altLang="en-US" dirty="0" err="1"/>
              <a:t>diterapkan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memprakarsai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memperbaiki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proses dan </a:t>
            </a:r>
            <a:r>
              <a:rPr lang="en-US" altLang="en-US" dirty="0" err="1"/>
              <a:t>jasa</a:t>
            </a:r>
            <a:r>
              <a:rPr lang="en-US" altLang="en-US" dirty="0"/>
              <a:t>. (Stephen Robbins, 1994)</a:t>
            </a:r>
          </a:p>
          <a:p>
            <a:pPr marL="342900" indent="-342900" algn="just"/>
            <a:endParaRPr lang="en-US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253063"/>
            <a:ext cx="8805332" cy="3608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1200"/>
              </a:spcBef>
            </a:pPr>
            <a:r>
              <a:rPr lang="en-US" altLang="en-US" dirty="0"/>
              <a:t>Schumpeter (1947), </a:t>
            </a:r>
            <a:r>
              <a:rPr lang="en-US" altLang="en-US" dirty="0" err="1"/>
              <a:t>Inovasi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sumber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perubahan</a:t>
            </a:r>
            <a:r>
              <a:rPr lang="en-US" altLang="en-US" dirty="0"/>
              <a:t> </a:t>
            </a:r>
            <a:r>
              <a:rPr lang="en-US" altLang="en-US" dirty="0" err="1"/>
              <a:t>ekonomi</a:t>
            </a:r>
            <a:r>
              <a:rPr lang="en-US" altLang="en-US" dirty="0"/>
              <a:t> </a:t>
            </a:r>
            <a:r>
              <a:rPr lang="en-US" altLang="en-US" dirty="0" err="1"/>
              <a:t>sedangkan</a:t>
            </a:r>
            <a:r>
              <a:rPr lang="en-US" altLang="en-US" dirty="0"/>
              <a:t> </a:t>
            </a:r>
            <a:r>
              <a:rPr lang="en-US" altLang="en-US" dirty="0" err="1"/>
              <a:t>inovasi</a:t>
            </a:r>
            <a:r>
              <a:rPr lang="en-US" altLang="en-US" dirty="0"/>
              <a:t> </a:t>
            </a:r>
            <a:r>
              <a:rPr lang="en-US" altLang="en-US" dirty="0" err="1"/>
              <a:t>teknologi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sumber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siklus</a:t>
            </a:r>
            <a:r>
              <a:rPr lang="en-US" altLang="en-US" dirty="0"/>
              <a:t> </a:t>
            </a:r>
            <a:r>
              <a:rPr lang="en-US" altLang="en-US" dirty="0" err="1"/>
              <a:t>bisnis</a:t>
            </a:r>
            <a:r>
              <a:rPr lang="en-US" altLang="en-US" dirty="0"/>
              <a:t>. Oleh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, </a:t>
            </a:r>
            <a:r>
              <a:rPr lang="en-US" altLang="en-US" dirty="0" err="1"/>
              <a:t>inovasi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fenomena</a:t>
            </a:r>
            <a:r>
              <a:rPr lang="en-US" altLang="en-US" dirty="0"/>
              <a:t> yang </a:t>
            </a:r>
            <a:r>
              <a:rPr lang="en-US" altLang="en-US" dirty="0" err="1"/>
              <a:t>terjadi</a:t>
            </a:r>
            <a:r>
              <a:rPr lang="en-US" altLang="en-US" dirty="0"/>
              <a:t> pada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lima </a:t>
            </a:r>
            <a:r>
              <a:rPr lang="en-US" altLang="en-US" dirty="0" err="1"/>
              <a:t>hal</a:t>
            </a:r>
            <a:r>
              <a:rPr lang="en-US" altLang="en-US" dirty="0"/>
              <a:t> di </a:t>
            </a:r>
            <a:r>
              <a:rPr lang="en-US" altLang="en-US" dirty="0" err="1"/>
              <a:t>bawah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: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altLang="en-US" sz="2000" dirty="0" err="1"/>
              <a:t>Pengenalan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Produk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Baru</a:t>
            </a:r>
            <a:endParaRPr lang="en-US" altLang="en-US" sz="2000" dirty="0"/>
          </a:p>
          <a:p>
            <a:pPr marL="800100" lvl="1" indent="-342900">
              <a:spcBef>
                <a:spcPts val="600"/>
              </a:spcBef>
            </a:pPr>
            <a:r>
              <a:rPr lang="en-US" altLang="en-US" sz="2000" dirty="0" err="1"/>
              <a:t>Pengenalan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Metode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Produksi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Baru</a:t>
            </a:r>
            <a:endParaRPr lang="en-US" altLang="en-US" sz="2000" dirty="0"/>
          </a:p>
          <a:p>
            <a:pPr marL="800100" lvl="1" indent="-342900">
              <a:spcBef>
                <a:spcPts val="600"/>
              </a:spcBef>
            </a:pPr>
            <a:r>
              <a:rPr lang="en-US" altLang="en-US" sz="2000" dirty="0" err="1"/>
              <a:t>Penetrasi</a:t>
            </a:r>
            <a:r>
              <a:rPr lang="en-US" altLang="en-US" sz="2000" dirty="0"/>
              <a:t> Pasar yang </a:t>
            </a:r>
            <a:r>
              <a:rPr lang="en-US" altLang="en-US" sz="2000" dirty="0" err="1"/>
              <a:t>Baru</a:t>
            </a:r>
            <a:endParaRPr lang="en-US" altLang="en-US" sz="2000" dirty="0"/>
          </a:p>
          <a:p>
            <a:pPr marL="800100" lvl="1" indent="-342900">
              <a:spcBef>
                <a:spcPts val="600"/>
              </a:spcBef>
            </a:pPr>
            <a:r>
              <a:rPr lang="en-US" altLang="en-US" sz="2000" dirty="0" err="1"/>
              <a:t>Menemukan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Suplai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Bahan</a:t>
            </a:r>
            <a:r>
              <a:rPr lang="en-US" altLang="en-US" sz="2000" dirty="0"/>
              <a:t> Baku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Produk</a:t>
            </a:r>
            <a:r>
              <a:rPr lang="en-US" altLang="en-US" sz="2000" dirty="0"/>
              <a:t> Antara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altLang="en-US" sz="2000" dirty="0" err="1"/>
              <a:t>Implementasi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Organisasi</a:t>
            </a:r>
            <a:endParaRPr lang="en-US" altLang="en-US"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253063"/>
            <a:ext cx="8805332" cy="3608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1200"/>
              </a:spcBef>
            </a:pPr>
            <a:endParaRPr lang="en-US" altLang="en-US" sz="2000" dirty="0"/>
          </a:p>
          <a:p>
            <a:pPr marL="342900" indent="-342900" algn="just">
              <a:spcBef>
                <a:spcPts val="1200"/>
              </a:spcBef>
            </a:pPr>
            <a:r>
              <a:rPr lang="en-US" altLang="en-US" sz="2800" dirty="0" err="1"/>
              <a:t>Menurut</a:t>
            </a:r>
            <a:r>
              <a:rPr lang="en-US" altLang="en-US" sz="2800" dirty="0"/>
              <a:t> UU No. 19 </a:t>
            </a:r>
            <a:r>
              <a:rPr lang="en-US" altLang="en-US" sz="2800" dirty="0" err="1"/>
              <a:t>Tahun</a:t>
            </a:r>
            <a:r>
              <a:rPr lang="en-US" altLang="en-US" sz="2800" dirty="0"/>
              <a:t> 2002, </a:t>
            </a:r>
            <a:r>
              <a:rPr lang="en-US" altLang="en-US" sz="2800" dirty="0" err="1"/>
              <a:t>pengertian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inovasi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kegiatan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penelitian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pengembangan</a:t>
            </a:r>
            <a:r>
              <a:rPr lang="en-US" altLang="en-US" sz="2800" dirty="0"/>
              <a:t>, dan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pun </a:t>
            </a:r>
            <a:r>
              <a:rPr lang="en-US" altLang="en-US" sz="2800" dirty="0" err="1"/>
              <a:t>perekayasaan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dilakukan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tujuan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melakukan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pengembangan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penerapan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praktis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nilai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konteks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ilmu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pengetahuan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baru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pun </a:t>
            </a:r>
            <a:r>
              <a:rPr lang="en-US" altLang="en-US" sz="2800" dirty="0" err="1"/>
              <a:t>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menerapkan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ilmu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pengetahuan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teknologi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sudah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produk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pun proses </a:t>
            </a:r>
            <a:r>
              <a:rPr lang="en-US" altLang="en-US" sz="2800" dirty="0" err="1"/>
              <a:t>produksinya</a:t>
            </a:r>
            <a:r>
              <a:rPr lang="en-US" altLang="en-US" sz="2800" dirty="0"/>
              <a:t>.</a:t>
            </a:r>
          </a:p>
          <a:p>
            <a:pPr marL="342900" indent="-342900" algn="just">
              <a:spcBef>
                <a:spcPts val="1200"/>
              </a:spcBef>
            </a:pPr>
            <a:endParaRPr lang="en-US" altLang="en-US"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912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267;p18">
            <a:extLst>
              <a:ext uri="{FF2B5EF4-FFF2-40B4-BE49-F238E27FC236}">
                <a16:creationId xmlns:a16="http://schemas.microsoft.com/office/drawing/2014/main" id="{F3FCF881-5ADD-49FD-BFAB-8F6C01E73DDB}"/>
              </a:ext>
            </a:extLst>
          </p:cNvPr>
          <p:cNvSpPr txBox="1">
            <a:spLocks/>
          </p:cNvSpPr>
          <p:nvPr/>
        </p:nvSpPr>
        <p:spPr>
          <a:xfrm>
            <a:off x="3091890" y="185544"/>
            <a:ext cx="2715309" cy="510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dirty="0" err="1">
                <a:latin typeface="Roboto Condensed" panose="020B0604020202020204" charset="0"/>
                <a:ea typeface="Roboto Condensed" panose="020B0604020202020204" charset="0"/>
              </a:rPr>
              <a:t>Inovasi</a:t>
            </a:r>
            <a:endParaRPr lang="en-US" altLang="en-US" sz="2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F4477-9EE0-4F16-A064-C41D6799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13" y="1143987"/>
            <a:ext cx="6192464" cy="35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 </a:t>
            </a:r>
            <a:r>
              <a:rPr lang="en-US" dirty="0" err="1"/>
              <a:t>Inovasi</a:t>
            </a:r>
            <a:r>
              <a:rPr lang="en-US" dirty="0"/>
              <a:t> yang </a:t>
            </a:r>
            <a:r>
              <a:rPr lang="en-US" dirty="0" err="1"/>
              <a:t>mengubah</a:t>
            </a:r>
            <a:r>
              <a:rPr lang="en-US" dirty="0"/>
              <a:t> dunia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65968" y="189060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Big Data</a:t>
            </a:r>
            <a:endParaRPr lang="en-US" dirty="0"/>
          </a:p>
          <a:p>
            <a:r>
              <a:rPr lang="en-US" b="1" dirty="0"/>
              <a:t>Artificial Intelligence</a:t>
            </a:r>
            <a:endParaRPr lang="en-US" dirty="0"/>
          </a:p>
          <a:p>
            <a:r>
              <a:rPr lang="en-US" b="1" dirty="0"/>
              <a:t>Self-Driving Cars</a:t>
            </a:r>
            <a:endParaRPr lang="en-US" dirty="0"/>
          </a:p>
          <a:p>
            <a:r>
              <a:rPr lang="en-US" b="1" dirty="0"/>
              <a:t>Blockchain</a:t>
            </a:r>
            <a:endParaRPr lang="en-US" dirty="0"/>
          </a:p>
          <a:p>
            <a:r>
              <a:rPr lang="en-US" b="1" dirty="0"/>
              <a:t>Virtual Reality and Augmented Reality</a:t>
            </a:r>
            <a:endParaRPr lang="en-US" dirty="0"/>
          </a:p>
          <a:p>
            <a:r>
              <a:rPr lang="en-US" b="1" dirty="0"/>
              <a:t>3D Printer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37;p16">
            <a:extLst>
              <a:ext uri="{FF2B5EF4-FFF2-40B4-BE49-F238E27FC236}">
                <a16:creationId xmlns:a16="http://schemas.microsoft.com/office/drawing/2014/main" id="{D85923E8-2027-4BC8-966E-A28DB6FFD976}"/>
              </a:ext>
            </a:extLst>
          </p:cNvPr>
          <p:cNvSpPr txBox="1">
            <a:spLocks/>
          </p:cNvSpPr>
          <p:nvPr/>
        </p:nvSpPr>
        <p:spPr>
          <a:xfrm>
            <a:off x="814275" y="1300752"/>
            <a:ext cx="8195732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None/>
            </a:pPr>
            <a:r>
              <a:rPr lang="en-US" altLang="en-US" sz="2000" dirty="0">
                <a:hlinkClick r:id="rId3"/>
              </a:rPr>
              <a:t>medium.com</a:t>
            </a:r>
            <a:r>
              <a:rPr lang="en-US" altLang="en-US" sz="200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719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 Data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35289"/>
            <a:ext cx="8692444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Istilah</a:t>
            </a:r>
            <a:r>
              <a:rPr lang="en-US" altLang="en-US" dirty="0"/>
              <a:t> yang </a:t>
            </a:r>
            <a:r>
              <a:rPr lang="en-US" altLang="en-US" dirty="0" err="1"/>
              <a:t>menggambarkan</a:t>
            </a:r>
            <a:r>
              <a:rPr lang="en-US" altLang="en-US" dirty="0"/>
              <a:t> volume data yang </a:t>
            </a:r>
            <a:r>
              <a:rPr lang="en-US" altLang="en-US" dirty="0" err="1"/>
              <a:t>besar</a:t>
            </a:r>
            <a:r>
              <a:rPr lang="en-US" altLang="en-US" dirty="0"/>
              <a:t>, </a:t>
            </a:r>
            <a:r>
              <a:rPr lang="en-US" altLang="en-US" dirty="0" err="1"/>
              <a:t>baik</a:t>
            </a:r>
            <a:r>
              <a:rPr lang="en-US" altLang="en-US" dirty="0"/>
              <a:t> data yang </a:t>
            </a:r>
            <a:r>
              <a:rPr lang="en-US" altLang="en-US" dirty="0" err="1"/>
              <a:t>terstruktur</a:t>
            </a:r>
            <a:r>
              <a:rPr lang="en-US" altLang="en-US" dirty="0"/>
              <a:t> </a:t>
            </a:r>
            <a:r>
              <a:rPr lang="en-US" altLang="en-US" dirty="0" err="1"/>
              <a:t>maupun</a:t>
            </a:r>
            <a:r>
              <a:rPr lang="en-US" altLang="en-US" dirty="0"/>
              <a:t> data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terstruktur</a:t>
            </a:r>
            <a:r>
              <a:rPr lang="en-US" altLang="en-US" dirty="0"/>
              <a:t>. </a:t>
            </a:r>
          </a:p>
          <a:p>
            <a:pPr marL="342900" indent="-342900" algn="just"/>
            <a:endParaRPr lang="en-US" altLang="en-US" dirty="0"/>
          </a:p>
          <a:p>
            <a:pPr marL="342900" indent="-342900" algn="just"/>
            <a:r>
              <a:rPr lang="en-US" altLang="en-US" dirty="0"/>
              <a:t>Big Data </a:t>
            </a:r>
            <a:r>
              <a:rPr lang="en-US" altLang="en-US" dirty="0" err="1"/>
              <a:t>dianalisis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wawasan</a:t>
            </a:r>
            <a:r>
              <a:rPr lang="en-US" altLang="en-US" dirty="0"/>
              <a:t> yang </a:t>
            </a:r>
            <a:r>
              <a:rPr lang="en-US" altLang="en-US" dirty="0" err="1"/>
              <a:t>mengarah</a:t>
            </a:r>
            <a:r>
              <a:rPr lang="en-US" altLang="en-US" dirty="0"/>
              <a:t> pada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 dan </a:t>
            </a:r>
            <a:r>
              <a:rPr lang="en-US" altLang="en-US" dirty="0" err="1"/>
              <a:t>strategi</a:t>
            </a:r>
            <a:r>
              <a:rPr lang="en-US" altLang="en-US" dirty="0"/>
              <a:t> </a:t>
            </a:r>
            <a:r>
              <a:rPr lang="en-US" altLang="en-US" dirty="0" err="1"/>
              <a:t>bisnis</a:t>
            </a:r>
            <a:r>
              <a:rPr lang="en-US" altLang="en-US" dirty="0"/>
              <a:t>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r>
              <a:rPr lang="en-US" altLang="en-US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886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800</Words>
  <Application>Microsoft Office PowerPoint</Application>
  <PresentationFormat>Peragaan Layar (16:9)</PresentationFormat>
  <Paragraphs>137</Paragraphs>
  <Slides>28</Slides>
  <Notes>25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28</vt:i4>
      </vt:variant>
    </vt:vector>
  </HeadingPairs>
  <TitlesOfParts>
    <vt:vector size="29" baseType="lpstr">
      <vt:lpstr>Salerio template</vt:lpstr>
      <vt:lpstr>Konsep  Teknologi Informasi</vt:lpstr>
      <vt:lpstr>Inovasi Teknologi</vt:lpstr>
      <vt:lpstr>Inovasi ?</vt:lpstr>
      <vt:lpstr>Inovasi</vt:lpstr>
      <vt:lpstr>Inovasi</vt:lpstr>
      <vt:lpstr>Inovasi</vt:lpstr>
      <vt:lpstr>Presentasi PowerPoint</vt:lpstr>
      <vt:lpstr>6 Inovasi yang mengubah dunia</vt:lpstr>
      <vt:lpstr>Big Data</vt:lpstr>
      <vt:lpstr>Presentasi PowerPoint</vt:lpstr>
      <vt:lpstr>Big Data (Cont.)</vt:lpstr>
      <vt:lpstr>Presentasi PowerPoint</vt:lpstr>
      <vt:lpstr>Presentasi PowerPoint</vt:lpstr>
      <vt:lpstr>Teknologi Informasi</vt:lpstr>
      <vt:lpstr>Teknologi Informasi Modern</vt:lpstr>
      <vt:lpstr>Contoh Teknologi Informasi</vt:lpstr>
      <vt:lpstr>Sistem Informasi</vt:lpstr>
      <vt:lpstr>Sistem Informasi</vt:lpstr>
      <vt:lpstr>Presentasi PowerPoint</vt:lpstr>
      <vt:lpstr>Sistem Informasi</vt:lpstr>
      <vt:lpstr>Kemampuan Utama Sistem Informasi</vt:lpstr>
      <vt:lpstr>Presentasi PowerPoint</vt:lpstr>
      <vt:lpstr>Perbedaan SI &amp; TI</vt:lpstr>
      <vt:lpstr>Contoh SI &amp; TI</vt:lpstr>
      <vt:lpstr>Presentasi PowerPoint</vt:lpstr>
      <vt:lpstr>Inovasi Teknologi Informasi</vt:lpstr>
      <vt:lpstr>Inovasi Sistem Informasi dan Teknologi Informasi</vt:lpstr>
      <vt:lpstr>Pertanyaan?</vt:lpstr>
    </vt:vector>
  </TitlesOfParts>
  <Company>Jurusan Teknologi Informasi - Politeknik Negeri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Inovasi Teknologi</dc:title>
  <dc:creator>Moch Zawaruddin Abdullah</dc:creator>
  <cp:lastModifiedBy>chandrasena setiadi</cp:lastModifiedBy>
  <cp:revision>49</cp:revision>
  <dcterms:modified xsi:type="dcterms:W3CDTF">2023-09-06T00:13:19Z</dcterms:modified>
  <cp:category>Konsep Teknologi Informasi</cp:category>
</cp:coreProperties>
</file>