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906000" cy="6858000" type="A4"/>
  <p:notesSz cx="6888163" cy="100218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194" y="13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1D91F-71DD-484E-A9A0-7F782A966A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51ADF31-BE7C-4E79-AD7F-6D2AA00823DF}">
      <dgm:prSet phldrT="[テキスト]"/>
      <dgm:spPr/>
      <dgm:t>
        <a:bodyPr/>
        <a:lstStyle/>
        <a:p>
          <a:r>
            <a:rPr kumimoji="1" lang="ja-JP" altLang="en-US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リクエスト</a:t>
          </a:r>
          <a:endParaRPr kumimoji="1" lang="ja-JP" altLang="en-US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gm:t>
    </dgm:pt>
    <dgm:pt modelId="{B9237F3C-14D3-4AED-82BF-7232CDB4ABB7}" type="parTrans" cxnId="{FA96C758-8E1F-4340-8A19-2AFE09A4D24E}">
      <dgm:prSet/>
      <dgm:spPr/>
      <dgm:t>
        <a:bodyPr/>
        <a:lstStyle/>
        <a:p>
          <a:endParaRPr kumimoji="1" lang="ja-JP" altLang="en-US"/>
        </a:p>
      </dgm:t>
    </dgm:pt>
    <dgm:pt modelId="{0BE73869-2E93-47FC-B430-5B005502BAEE}" type="sibTrans" cxnId="{FA96C758-8E1F-4340-8A19-2AFE09A4D24E}">
      <dgm:prSet/>
      <dgm:spPr/>
      <dgm:t>
        <a:bodyPr/>
        <a:lstStyle/>
        <a:p>
          <a:endParaRPr kumimoji="1" lang="ja-JP" altLang="en-US"/>
        </a:p>
      </dgm:t>
    </dgm:pt>
    <dgm:pt modelId="{324AF213-50CD-443C-B152-0C8F17096D0B}">
      <dgm:prSet phldrT="[テキスト]"/>
      <dgm:spPr/>
      <dgm:t>
        <a:bodyPr/>
        <a:lstStyle/>
        <a:p>
          <a:r>
            <a:rPr kumimoji="1" lang="ja-JP" altLang="en-US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リーダーが位置情報を取得したいメンバーに</a:t>
          </a:r>
          <a:r>
            <a:rPr kumimoji="1" lang="en-US" altLang="ja-JP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/>
          </a:r>
          <a:br>
            <a:rPr kumimoji="1" lang="en-US" altLang="ja-JP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</a:br>
          <a:r>
            <a:rPr kumimoji="1" lang="ja-JP" altLang="en-US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位置情報共有リクエストを送信します。</a:t>
          </a:r>
          <a:endParaRPr kumimoji="1" lang="ja-JP" altLang="en-US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gm:t>
    </dgm:pt>
    <dgm:pt modelId="{1088A283-B047-4444-9063-14A2FC7D4BA1}" type="parTrans" cxnId="{787B9D62-7A4F-4357-B6ED-5BC72995CBBE}">
      <dgm:prSet/>
      <dgm:spPr/>
      <dgm:t>
        <a:bodyPr/>
        <a:lstStyle/>
        <a:p>
          <a:endParaRPr kumimoji="1" lang="ja-JP" altLang="en-US"/>
        </a:p>
      </dgm:t>
    </dgm:pt>
    <dgm:pt modelId="{6A4401D3-4E60-453F-8D78-6C739A457435}" type="sibTrans" cxnId="{787B9D62-7A4F-4357-B6ED-5BC72995CBBE}">
      <dgm:prSet/>
      <dgm:spPr/>
      <dgm:t>
        <a:bodyPr/>
        <a:lstStyle/>
        <a:p>
          <a:endParaRPr kumimoji="1" lang="ja-JP" altLang="en-US"/>
        </a:p>
      </dgm:t>
    </dgm:pt>
    <dgm:pt modelId="{D8B59AF3-D9E2-4766-BEAB-24605B77C973}">
      <dgm:prSet phldrT="[テキスト]"/>
      <dgm:spPr/>
      <dgm:t>
        <a:bodyPr/>
        <a:lstStyle/>
        <a:p>
          <a:r>
            <a:rPr kumimoji="1" lang="ja-JP" altLang="en-US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承認</a:t>
          </a:r>
          <a:endParaRPr kumimoji="1" lang="ja-JP" altLang="en-US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gm:t>
    </dgm:pt>
    <dgm:pt modelId="{DC9D2922-D477-4E63-A4DF-A9FC5ABE3D91}" type="parTrans" cxnId="{39E26029-DCFE-4AC4-A4FE-A92EF75BE941}">
      <dgm:prSet/>
      <dgm:spPr/>
      <dgm:t>
        <a:bodyPr/>
        <a:lstStyle/>
        <a:p>
          <a:endParaRPr kumimoji="1" lang="ja-JP" altLang="en-US"/>
        </a:p>
      </dgm:t>
    </dgm:pt>
    <dgm:pt modelId="{314B4955-FB09-4EB5-8346-AFEC7A3ADA5C}" type="sibTrans" cxnId="{39E26029-DCFE-4AC4-A4FE-A92EF75BE941}">
      <dgm:prSet/>
      <dgm:spPr/>
      <dgm:t>
        <a:bodyPr/>
        <a:lstStyle/>
        <a:p>
          <a:endParaRPr kumimoji="1" lang="ja-JP" altLang="en-US"/>
        </a:p>
      </dgm:t>
    </dgm:pt>
    <dgm:pt modelId="{5B228EF9-5D95-4914-8D49-13232029690A}">
      <dgm:prSet phldrT="[テキスト]"/>
      <dgm:spPr/>
      <dgm:t>
        <a:bodyPr/>
        <a:lstStyle/>
        <a:p>
          <a:r>
            <a:rPr kumimoji="1" lang="ja-JP" altLang="en-US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共有リクエストを受け取ったメンバーが</a:t>
          </a:r>
          <a:r>
            <a:rPr kumimoji="1" lang="en-US" altLang="ja-JP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/>
          </a:r>
          <a:br>
            <a:rPr kumimoji="1" lang="en-US" altLang="ja-JP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</a:br>
          <a:r>
            <a:rPr kumimoji="1" lang="ja-JP" altLang="en-US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承認もしくは拒否をします。</a:t>
          </a:r>
          <a:endParaRPr kumimoji="1" lang="ja-JP" altLang="en-US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gm:t>
    </dgm:pt>
    <dgm:pt modelId="{B1168F8B-FD41-4171-85D1-6A094C539989}" type="parTrans" cxnId="{5F795691-AF81-4E54-A72D-FABE711F0EC6}">
      <dgm:prSet/>
      <dgm:spPr/>
      <dgm:t>
        <a:bodyPr/>
        <a:lstStyle/>
        <a:p>
          <a:endParaRPr kumimoji="1" lang="ja-JP" altLang="en-US"/>
        </a:p>
      </dgm:t>
    </dgm:pt>
    <dgm:pt modelId="{62E29E7A-CEE1-45D4-8425-79DF7046B390}" type="sibTrans" cxnId="{5F795691-AF81-4E54-A72D-FABE711F0EC6}">
      <dgm:prSet/>
      <dgm:spPr/>
      <dgm:t>
        <a:bodyPr/>
        <a:lstStyle/>
        <a:p>
          <a:endParaRPr kumimoji="1" lang="ja-JP" altLang="en-US"/>
        </a:p>
      </dgm:t>
    </dgm:pt>
    <dgm:pt modelId="{C7E0BF07-73A7-43EA-8015-A2D51E415A4D}">
      <dgm:prSet phldrT="[テキスト]"/>
      <dgm:spPr/>
      <dgm:t>
        <a:bodyPr/>
        <a:lstStyle/>
        <a:p>
          <a:r>
            <a:rPr kumimoji="1" lang="ja-JP" altLang="en-US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送信</a:t>
          </a:r>
          <a:endParaRPr kumimoji="1" lang="ja-JP" altLang="en-US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gm:t>
    </dgm:pt>
    <dgm:pt modelId="{57A36A61-76DF-45DB-A12A-27EA584C5472}" type="parTrans" cxnId="{F6DF464F-A21F-449B-A454-D72A645899B4}">
      <dgm:prSet/>
      <dgm:spPr/>
      <dgm:t>
        <a:bodyPr/>
        <a:lstStyle/>
        <a:p>
          <a:endParaRPr kumimoji="1" lang="ja-JP" altLang="en-US"/>
        </a:p>
      </dgm:t>
    </dgm:pt>
    <dgm:pt modelId="{47BE263C-FEF9-4EBC-9DD9-2E41F54DEAAA}" type="sibTrans" cxnId="{F6DF464F-A21F-449B-A454-D72A645899B4}">
      <dgm:prSet/>
      <dgm:spPr/>
      <dgm:t>
        <a:bodyPr/>
        <a:lstStyle/>
        <a:p>
          <a:endParaRPr kumimoji="1" lang="ja-JP" altLang="en-US"/>
        </a:p>
      </dgm:t>
    </dgm:pt>
    <dgm:pt modelId="{9648A5B3-45DB-4CBF-8788-179CB1464451}">
      <dgm:prSet phldrT="[テキスト]"/>
      <dgm:spPr/>
      <dgm:t>
        <a:bodyPr/>
        <a:lstStyle/>
        <a:p>
          <a:r>
            <a:rPr kumimoji="1" lang="ja-JP" altLang="en-US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承認された場合は</a:t>
          </a:r>
          <a:r>
            <a:rPr kumimoji="1" lang="en-US" altLang="ja-JP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GPS</a:t>
          </a:r>
          <a:r>
            <a:rPr kumimoji="1" lang="ja-JP" altLang="en-US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で位置情報を測位，</a:t>
          </a:r>
          <a:r>
            <a:rPr kumimoji="1" lang="en-US" altLang="ja-JP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/>
          </a:r>
          <a:br>
            <a:rPr kumimoji="1" lang="en-US" altLang="ja-JP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</a:br>
          <a:r>
            <a:rPr kumimoji="1" lang="ja-JP" altLang="en-US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リーダーに送信されます。</a:t>
          </a:r>
          <a:endParaRPr kumimoji="1" lang="ja-JP" altLang="en-US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gm:t>
    </dgm:pt>
    <dgm:pt modelId="{10C49778-7B56-479D-9748-315C327D6C35}" type="parTrans" cxnId="{5DC8F553-AD06-4118-9A61-1595A6A14677}">
      <dgm:prSet/>
      <dgm:spPr/>
      <dgm:t>
        <a:bodyPr/>
        <a:lstStyle/>
        <a:p>
          <a:endParaRPr kumimoji="1" lang="ja-JP" altLang="en-US"/>
        </a:p>
      </dgm:t>
    </dgm:pt>
    <dgm:pt modelId="{3CD40B61-FD49-40EE-9C1E-6DB9D4A5C094}" type="sibTrans" cxnId="{5DC8F553-AD06-4118-9A61-1595A6A14677}">
      <dgm:prSet/>
      <dgm:spPr/>
      <dgm:t>
        <a:bodyPr/>
        <a:lstStyle/>
        <a:p>
          <a:endParaRPr kumimoji="1" lang="ja-JP" altLang="en-US"/>
        </a:p>
      </dgm:t>
    </dgm:pt>
    <dgm:pt modelId="{EB098985-FAA7-4375-80FB-2425AB02FE96}" type="pres">
      <dgm:prSet presAssocID="{4C41D91F-71DD-484E-A9A0-7F782A966A4D}" presName="linearFlow" presStyleCnt="0">
        <dgm:presLayoutVars>
          <dgm:dir/>
          <dgm:animLvl val="lvl"/>
          <dgm:resizeHandles val="exact"/>
        </dgm:presLayoutVars>
      </dgm:prSet>
      <dgm:spPr/>
    </dgm:pt>
    <dgm:pt modelId="{D86D722D-6070-4A6E-BFE4-276D8D35AF07}" type="pres">
      <dgm:prSet presAssocID="{F51ADF31-BE7C-4E79-AD7F-6D2AA00823DF}" presName="composite" presStyleCnt="0"/>
      <dgm:spPr/>
    </dgm:pt>
    <dgm:pt modelId="{E153564B-848C-4038-AD27-DDA6E482755F}" type="pres">
      <dgm:prSet presAssocID="{F51ADF31-BE7C-4E79-AD7F-6D2AA00823D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534F159-0C20-4E5F-AA1E-E1B595C30157}" type="pres">
      <dgm:prSet presAssocID="{F51ADF31-BE7C-4E79-AD7F-6D2AA00823DF}" presName="descendantText" presStyleLbl="alignAcc1" presStyleIdx="0" presStyleCnt="3" custLinFactNeighborX="15259" custLinFactNeighborY="-145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EE7867E-AD33-4626-99CC-180B79C84290}" type="pres">
      <dgm:prSet presAssocID="{0BE73869-2E93-47FC-B430-5B005502BAEE}" presName="sp" presStyleCnt="0"/>
      <dgm:spPr/>
    </dgm:pt>
    <dgm:pt modelId="{22531285-2A4F-4D4B-B40C-8C32A8FCD24C}" type="pres">
      <dgm:prSet presAssocID="{D8B59AF3-D9E2-4766-BEAB-24605B77C973}" presName="composite" presStyleCnt="0"/>
      <dgm:spPr/>
    </dgm:pt>
    <dgm:pt modelId="{AF0A7451-4032-4D66-809B-74DD26E82B4D}" type="pres">
      <dgm:prSet presAssocID="{D8B59AF3-D9E2-4766-BEAB-24605B77C97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2C3E0DE-8664-4F2B-8BF1-7A0F26EA5125}" type="pres">
      <dgm:prSet presAssocID="{D8B59AF3-D9E2-4766-BEAB-24605B77C97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75CCEB-E8A5-4122-8F71-4F3B8A9D1433}" type="pres">
      <dgm:prSet presAssocID="{314B4955-FB09-4EB5-8346-AFEC7A3ADA5C}" presName="sp" presStyleCnt="0"/>
      <dgm:spPr/>
    </dgm:pt>
    <dgm:pt modelId="{56F55A96-763E-46BB-BBC7-964DF22D1BD2}" type="pres">
      <dgm:prSet presAssocID="{C7E0BF07-73A7-43EA-8015-A2D51E415A4D}" presName="composite" presStyleCnt="0"/>
      <dgm:spPr/>
    </dgm:pt>
    <dgm:pt modelId="{6C0AF8EB-72C2-41D8-AC7E-B27DE0975E96}" type="pres">
      <dgm:prSet presAssocID="{C7E0BF07-73A7-43EA-8015-A2D51E415A4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177ED6-788A-43B3-90A3-B5F2194C3DB3}" type="pres">
      <dgm:prSet presAssocID="{C7E0BF07-73A7-43EA-8015-A2D51E415A4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47B0E4B-652D-46A4-AB9A-C9317EA4898F}" type="presOf" srcId="{5B228EF9-5D95-4914-8D49-13232029690A}" destId="{B2C3E0DE-8664-4F2B-8BF1-7A0F26EA5125}" srcOrd="0" destOrd="0" presId="urn:microsoft.com/office/officeart/2005/8/layout/chevron2"/>
    <dgm:cxn modelId="{787B9D62-7A4F-4357-B6ED-5BC72995CBBE}" srcId="{F51ADF31-BE7C-4E79-AD7F-6D2AA00823DF}" destId="{324AF213-50CD-443C-B152-0C8F17096D0B}" srcOrd="0" destOrd="0" parTransId="{1088A283-B047-4444-9063-14A2FC7D4BA1}" sibTransId="{6A4401D3-4E60-453F-8D78-6C739A457435}"/>
    <dgm:cxn modelId="{3F29E9A7-77C3-464D-9E85-0295019CBA00}" type="presOf" srcId="{F51ADF31-BE7C-4E79-AD7F-6D2AA00823DF}" destId="{E153564B-848C-4038-AD27-DDA6E482755F}" srcOrd="0" destOrd="0" presId="urn:microsoft.com/office/officeart/2005/8/layout/chevron2"/>
    <dgm:cxn modelId="{FA96C758-8E1F-4340-8A19-2AFE09A4D24E}" srcId="{4C41D91F-71DD-484E-A9A0-7F782A966A4D}" destId="{F51ADF31-BE7C-4E79-AD7F-6D2AA00823DF}" srcOrd="0" destOrd="0" parTransId="{B9237F3C-14D3-4AED-82BF-7232CDB4ABB7}" sibTransId="{0BE73869-2E93-47FC-B430-5B005502BAEE}"/>
    <dgm:cxn modelId="{0FE57568-4D80-4DDC-A442-FC3824A55CEE}" type="presOf" srcId="{9648A5B3-45DB-4CBF-8788-179CB1464451}" destId="{FC177ED6-788A-43B3-90A3-B5F2194C3DB3}" srcOrd="0" destOrd="0" presId="urn:microsoft.com/office/officeart/2005/8/layout/chevron2"/>
    <dgm:cxn modelId="{3AE074FC-B9ED-4222-801F-2A83D450C228}" type="presOf" srcId="{C7E0BF07-73A7-43EA-8015-A2D51E415A4D}" destId="{6C0AF8EB-72C2-41D8-AC7E-B27DE0975E96}" srcOrd="0" destOrd="0" presId="urn:microsoft.com/office/officeart/2005/8/layout/chevron2"/>
    <dgm:cxn modelId="{F6DF464F-A21F-449B-A454-D72A645899B4}" srcId="{4C41D91F-71DD-484E-A9A0-7F782A966A4D}" destId="{C7E0BF07-73A7-43EA-8015-A2D51E415A4D}" srcOrd="2" destOrd="0" parTransId="{57A36A61-76DF-45DB-A12A-27EA584C5472}" sibTransId="{47BE263C-FEF9-4EBC-9DD9-2E41F54DEAAA}"/>
    <dgm:cxn modelId="{8EAA6300-6F26-484A-B06C-0DFE7508C345}" type="presOf" srcId="{D8B59AF3-D9E2-4766-BEAB-24605B77C973}" destId="{AF0A7451-4032-4D66-809B-74DD26E82B4D}" srcOrd="0" destOrd="0" presId="urn:microsoft.com/office/officeart/2005/8/layout/chevron2"/>
    <dgm:cxn modelId="{5DC8F553-AD06-4118-9A61-1595A6A14677}" srcId="{C7E0BF07-73A7-43EA-8015-A2D51E415A4D}" destId="{9648A5B3-45DB-4CBF-8788-179CB1464451}" srcOrd="0" destOrd="0" parTransId="{10C49778-7B56-479D-9748-315C327D6C35}" sibTransId="{3CD40B61-FD49-40EE-9C1E-6DB9D4A5C094}"/>
    <dgm:cxn modelId="{39E26029-DCFE-4AC4-A4FE-A92EF75BE941}" srcId="{4C41D91F-71DD-484E-A9A0-7F782A966A4D}" destId="{D8B59AF3-D9E2-4766-BEAB-24605B77C973}" srcOrd="1" destOrd="0" parTransId="{DC9D2922-D477-4E63-A4DF-A9FC5ABE3D91}" sibTransId="{314B4955-FB09-4EB5-8346-AFEC7A3ADA5C}"/>
    <dgm:cxn modelId="{C125EFEC-E4C3-4726-855B-48381BB5DE90}" type="presOf" srcId="{4C41D91F-71DD-484E-A9A0-7F782A966A4D}" destId="{EB098985-FAA7-4375-80FB-2425AB02FE96}" srcOrd="0" destOrd="0" presId="urn:microsoft.com/office/officeart/2005/8/layout/chevron2"/>
    <dgm:cxn modelId="{94DC09BE-9E69-4703-B07C-E87E51D1C2C4}" type="presOf" srcId="{324AF213-50CD-443C-B152-0C8F17096D0B}" destId="{3534F159-0C20-4E5F-AA1E-E1B595C30157}" srcOrd="0" destOrd="0" presId="urn:microsoft.com/office/officeart/2005/8/layout/chevron2"/>
    <dgm:cxn modelId="{5F795691-AF81-4E54-A72D-FABE711F0EC6}" srcId="{D8B59AF3-D9E2-4766-BEAB-24605B77C973}" destId="{5B228EF9-5D95-4914-8D49-13232029690A}" srcOrd="0" destOrd="0" parTransId="{B1168F8B-FD41-4171-85D1-6A094C539989}" sibTransId="{62E29E7A-CEE1-45D4-8425-79DF7046B390}"/>
    <dgm:cxn modelId="{594CAB6F-AC23-4094-BF13-AC203B9307FD}" type="presParOf" srcId="{EB098985-FAA7-4375-80FB-2425AB02FE96}" destId="{D86D722D-6070-4A6E-BFE4-276D8D35AF07}" srcOrd="0" destOrd="0" presId="urn:microsoft.com/office/officeart/2005/8/layout/chevron2"/>
    <dgm:cxn modelId="{0AA855EF-A8D6-4F09-859C-FC674FE6209D}" type="presParOf" srcId="{D86D722D-6070-4A6E-BFE4-276D8D35AF07}" destId="{E153564B-848C-4038-AD27-DDA6E482755F}" srcOrd="0" destOrd="0" presId="urn:microsoft.com/office/officeart/2005/8/layout/chevron2"/>
    <dgm:cxn modelId="{AEDC8095-66B5-40EA-A80D-F6E59B32E375}" type="presParOf" srcId="{D86D722D-6070-4A6E-BFE4-276D8D35AF07}" destId="{3534F159-0C20-4E5F-AA1E-E1B595C30157}" srcOrd="1" destOrd="0" presId="urn:microsoft.com/office/officeart/2005/8/layout/chevron2"/>
    <dgm:cxn modelId="{3CF53DF6-656D-46F6-ACBF-D0185715ED89}" type="presParOf" srcId="{EB098985-FAA7-4375-80FB-2425AB02FE96}" destId="{9EE7867E-AD33-4626-99CC-180B79C84290}" srcOrd="1" destOrd="0" presId="urn:microsoft.com/office/officeart/2005/8/layout/chevron2"/>
    <dgm:cxn modelId="{86E7F7EC-929C-408A-983A-F54544BA35EB}" type="presParOf" srcId="{EB098985-FAA7-4375-80FB-2425AB02FE96}" destId="{22531285-2A4F-4D4B-B40C-8C32A8FCD24C}" srcOrd="2" destOrd="0" presId="urn:microsoft.com/office/officeart/2005/8/layout/chevron2"/>
    <dgm:cxn modelId="{FBAE7615-0538-436C-A4D8-398AA982A98E}" type="presParOf" srcId="{22531285-2A4F-4D4B-B40C-8C32A8FCD24C}" destId="{AF0A7451-4032-4D66-809B-74DD26E82B4D}" srcOrd="0" destOrd="0" presId="urn:microsoft.com/office/officeart/2005/8/layout/chevron2"/>
    <dgm:cxn modelId="{4344242F-6932-4554-948B-300DA9682E97}" type="presParOf" srcId="{22531285-2A4F-4D4B-B40C-8C32A8FCD24C}" destId="{B2C3E0DE-8664-4F2B-8BF1-7A0F26EA5125}" srcOrd="1" destOrd="0" presId="urn:microsoft.com/office/officeart/2005/8/layout/chevron2"/>
    <dgm:cxn modelId="{03891AE8-FDCD-45D6-88B5-9CAE1B63E8AB}" type="presParOf" srcId="{EB098985-FAA7-4375-80FB-2425AB02FE96}" destId="{3475CCEB-E8A5-4122-8F71-4F3B8A9D1433}" srcOrd="3" destOrd="0" presId="urn:microsoft.com/office/officeart/2005/8/layout/chevron2"/>
    <dgm:cxn modelId="{CDF64163-8F5E-41FB-9ABE-4D3189CE5C00}" type="presParOf" srcId="{EB098985-FAA7-4375-80FB-2425AB02FE96}" destId="{56F55A96-763E-46BB-BBC7-964DF22D1BD2}" srcOrd="4" destOrd="0" presId="urn:microsoft.com/office/officeart/2005/8/layout/chevron2"/>
    <dgm:cxn modelId="{17D98DD3-DF74-431D-B42E-900E8296C800}" type="presParOf" srcId="{56F55A96-763E-46BB-BBC7-964DF22D1BD2}" destId="{6C0AF8EB-72C2-41D8-AC7E-B27DE0975E96}" srcOrd="0" destOrd="0" presId="urn:microsoft.com/office/officeart/2005/8/layout/chevron2"/>
    <dgm:cxn modelId="{5F1C0EAB-EB66-4CE7-B4CC-1FA140BAD799}" type="presParOf" srcId="{56F55A96-763E-46BB-BBC7-964DF22D1BD2}" destId="{FC177ED6-788A-43B3-90A3-B5F2194C3D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3564B-848C-4038-AD27-DDA6E482755F}">
      <dsp:nvSpPr>
        <dsp:cNvPr id="0" name=""/>
        <dsp:cNvSpPr/>
      </dsp:nvSpPr>
      <dsp:spPr>
        <a:xfrm rot="5400000">
          <a:off x="-184070" y="184176"/>
          <a:ext cx="1227137" cy="8589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リクエスト</a:t>
          </a:r>
          <a:endParaRPr kumimoji="1" lang="ja-JP" altLang="en-US" sz="1300" kern="1200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sp:txBody>
      <dsp:txXfrm rot="-5400000">
        <a:off x="1" y="429603"/>
        <a:ext cx="858996" cy="368141"/>
      </dsp:txXfrm>
    </dsp:sp>
    <dsp:sp modelId="{3534F159-0C20-4E5F-AA1E-E1B595C30157}">
      <dsp:nvSpPr>
        <dsp:cNvPr id="0" name=""/>
        <dsp:cNvSpPr/>
      </dsp:nvSpPr>
      <dsp:spPr>
        <a:xfrm rot="5400000">
          <a:off x="2759261" y="-1900264"/>
          <a:ext cx="797639" cy="4598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リーダーが位置情報を取得したいメンバーに</a:t>
          </a:r>
          <a:r>
            <a:rPr kumimoji="1" lang="en-US" altLang="ja-JP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/>
          </a:r>
          <a:br>
            <a:rPr kumimoji="1" lang="en-US" altLang="ja-JP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</a:br>
          <a:r>
            <a:rPr kumimoji="1" lang="ja-JP" altLang="en-US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位置情報共有リクエストを送信します。</a:t>
          </a:r>
          <a:endParaRPr kumimoji="1" lang="ja-JP" altLang="en-US" sz="1500" kern="1200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sp:txBody>
      <dsp:txXfrm rot="-5400000">
        <a:off x="858996" y="38939"/>
        <a:ext cx="4559231" cy="719763"/>
      </dsp:txXfrm>
    </dsp:sp>
    <dsp:sp modelId="{AF0A7451-4032-4D66-809B-74DD26E82B4D}">
      <dsp:nvSpPr>
        <dsp:cNvPr id="0" name=""/>
        <dsp:cNvSpPr/>
      </dsp:nvSpPr>
      <dsp:spPr>
        <a:xfrm rot="5400000">
          <a:off x="-184070" y="1210957"/>
          <a:ext cx="1227137" cy="8589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承認</a:t>
          </a:r>
          <a:endParaRPr kumimoji="1" lang="ja-JP" altLang="en-US" sz="1300" kern="1200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sp:txBody>
      <dsp:txXfrm rot="-5400000">
        <a:off x="1" y="1456384"/>
        <a:ext cx="858996" cy="368141"/>
      </dsp:txXfrm>
    </dsp:sp>
    <dsp:sp modelId="{B2C3E0DE-8664-4F2B-8BF1-7A0F26EA5125}">
      <dsp:nvSpPr>
        <dsp:cNvPr id="0" name=""/>
        <dsp:cNvSpPr/>
      </dsp:nvSpPr>
      <dsp:spPr>
        <a:xfrm rot="5400000">
          <a:off x="2759261" y="-873377"/>
          <a:ext cx="797639" cy="4598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共有リクエストを受け取ったメンバーが</a:t>
          </a:r>
          <a:r>
            <a:rPr kumimoji="1" lang="en-US" altLang="ja-JP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/>
          </a:r>
          <a:br>
            <a:rPr kumimoji="1" lang="en-US" altLang="ja-JP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</a:br>
          <a:r>
            <a:rPr kumimoji="1" lang="ja-JP" altLang="en-US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承認もしくは拒否をします。</a:t>
          </a:r>
          <a:endParaRPr kumimoji="1" lang="ja-JP" altLang="en-US" sz="1500" kern="1200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sp:txBody>
      <dsp:txXfrm rot="-5400000">
        <a:off x="858996" y="1065826"/>
        <a:ext cx="4559231" cy="719763"/>
      </dsp:txXfrm>
    </dsp:sp>
    <dsp:sp modelId="{6C0AF8EB-72C2-41D8-AC7E-B27DE0975E96}">
      <dsp:nvSpPr>
        <dsp:cNvPr id="0" name=""/>
        <dsp:cNvSpPr/>
      </dsp:nvSpPr>
      <dsp:spPr>
        <a:xfrm rot="5400000">
          <a:off x="-184070" y="2237738"/>
          <a:ext cx="1227137" cy="8589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送信</a:t>
          </a:r>
          <a:endParaRPr kumimoji="1" lang="ja-JP" altLang="en-US" sz="1300" kern="1200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sp:txBody>
      <dsp:txXfrm rot="-5400000">
        <a:off x="1" y="2483165"/>
        <a:ext cx="858996" cy="368141"/>
      </dsp:txXfrm>
    </dsp:sp>
    <dsp:sp modelId="{FC177ED6-788A-43B3-90A3-B5F2194C3DB3}">
      <dsp:nvSpPr>
        <dsp:cNvPr id="0" name=""/>
        <dsp:cNvSpPr/>
      </dsp:nvSpPr>
      <dsp:spPr>
        <a:xfrm rot="5400000">
          <a:off x="2759261" y="153403"/>
          <a:ext cx="797639" cy="4598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承認された場合は</a:t>
          </a:r>
          <a:r>
            <a:rPr kumimoji="1" lang="en-US" altLang="ja-JP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GPS</a:t>
          </a:r>
          <a:r>
            <a:rPr kumimoji="1" lang="ja-JP" altLang="en-US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で位置情報を測位，</a:t>
          </a:r>
          <a:r>
            <a:rPr kumimoji="1" lang="en-US" altLang="ja-JP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/>
          </a:r>
          <a:br>
            <a:rPr kumimoji="1" lang="en-US" altLang="ja-JP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</a:br>
          <a:r>
            <a:rPr kumimoji="1" lang="ja-JP" altLang="en-US" sz="1500" kern="12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rPr>
            <a:t>リーダーに送信されます。</a:t>
          </a:r>
          <a:endParaRPr kumimoji="1" lang="ja-JP" altLang="en-US" sz="1500" kern="1200" dirty="0">
            <a:latin typeface="FOT-ニューロダン Pro M" panose="02020600000000000000" pitchFamily="18" charset="-128"/>
            <a:ea typeface="FOT-ニューロダン Pro M" panose="02020600000000000000" pitchFamily="18" charset="-128"/>
          </a:endParaRPr>
        </a:p>
      </dsp:txBody>
      <dsp:txXfrm rot="-5400000">
        <a:off x="858996" y="2092606"/>
        <a:ext cx="4559231" cy="719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9F314-E46B-4E38-AE1C-6F63E231E17B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2075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F60CA-99ED-4DE4-BFF3-2B95EB4BD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3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7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29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15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66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59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83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55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ED8F-0825-4B40-AA9D-A6F3D5C2106D}" type="datetimeFigureOut">
              <a:rPr kumimoji="1" lang="ja-JP" altLang="en-US" smtClean="0"/>
              <a:t>2014/5/18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C343-2322-453E-A3FC-376ADE5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22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366684" y="4300708"/>
            <a:ext cx="7266039" cy="646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0224" y="4439207"/>
            <a:ext cx="695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手軽・シンプル 便利なスマートフォン向けグループ管理用アプリ</a:t>
            </a:r>
            <a:endParaRPr kumimoji="1" lang="ja-JP" altLang="en-US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67244" y="5207198"/>
            <a:ext cx="75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第</a:t>
            </a:r>
            <a:r>
              <a:rPr kumimoji="1" lang="en-US" altLang="ja-JP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25</a:t>
            </a:r>
            <a:r>
              <a:rPr kumimoji="1" lang="ja-JP" altLang="en-US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回全国高等専門学校プログラミングコンテスト</a:t>
            </a:r>
            <a:r>
              <a:rPr kumimoji="1" lang="en-US" altLang="ja-JP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kumimoji="1" lang="en-US" altLang="ja-JP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kumimoji="1" lang="ja-JP" altLang="en-US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自由部門応募（予定）作品</a:t>
            </a:r>
            <a:endParaRPr kumimoji="1" lang="ja-JP" altLang="en-US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70" y="1302091"/>
            <a:ext cx="8025063" cy="27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922252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システム</a:t>
            </a:r>
            <a:r>
              <a:rPr kumimoji="1" lang="ja-JP" altLang="en-US" sz="4800" dirty="0" smtClean="0">
                <a:solidFill>
                  <a:srgbClr val="00B050"/>
                </a:solidFill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概略図</a:t>
            </a:r>
            <a:r>
              <a:rPr kumimoji="1" lang="en-US" altLang="ja-JP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(</a:t>
            </a:r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予定</a:t>
            </a:r>
            <a:r>
              <a:rPr kumimoji="1" lang="en-US" altLang="ja-JP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) </a:t>
            </a:r>
            <a:endParaRPr kumimoji="1" lang="ja-JP" altLang="en-US" sz="4800" dirty="0">
              <a:latin typeface="FOT-ロダンNTLG Pro M" panose="02020600000000000000" pitchFamily="18" charset="-128"/>
              <a:ea typeface="FOT-ロダンNTLG Pro M" panose="02020600000000000000" pitchFamily="18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1BD8-2450-4C83-8C91-6F5F1B21AE4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282603"/>
            <a:ext cx="8543925" cy="922252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動作フロー</a:t>
            </a:r>
            <a:endParaRPr kumimoji="1" lang="ja-JP" altLang="en-US" sz="4800" dirty="0">
              <a:latin typeface="FOT-ロダンNTLG Pro M" panose="02020600000000000000" pitchFamily="18" charset="-128"/>
              <a:ea typeface="FOT-ロダンNTLG Pro M" panose="02020600000000000000" pitchFamily="18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1BD8-2450-4C83-8C91-6F5F1B21AE4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7" name="下矢印吹き出し 16"/>
          <p:cNvSpPr/>
          <p:nvPr/>
        </p:nvSpPr>
        <p:spPr>
          <a:xfrm>
            <a:off x="524433" y="1139462"/>
            <a:ext cx="2675965" cy="1402032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グループ作成</a:t>
            </a:r>
            <a:endParaRPr kumimoji="1" lang="ja-JP" altLang="en-US" sz="2400" dirty="0">
              <a:solidFill>
                <a:schemeClr val="tx1"/>
              </a:solidFill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18" name="下矢印吹き出し 17"/>
          <p:cNvSpPr/>
          <p:nvPr/>
        </p:nvSpPr>
        <p:spPr>
          <a:xfrm>
            <a:off x="524432" y="2569520"/>
            <a:ext cx="2675965" cy="1402032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アラーム</a:t>
            </a:r>
            <a:endParaRPr kumimoji="1" lang="ja-JP" altLang="en-US" sz="2400" dirty="0">
              <a:solidFill>
                <a:schemeClr val="tx1"/>
              </a:solidFill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19" name="下矢印吹き出し 18"/>
          <p:cNvSpPr/>
          <p:nvPr/>
        </p:nvSpPr>
        <p:spPr>
          <a:xfrm>
            <a:off x="524431" y="3971552"/>
            <a:ext cx="2675965" cy="1402032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トーク</a:t>
            </a:r>
            <a:endParaRPr kumimoji="1" lang="ja-JP" altLang="en-US" sz="2400" dirty="0">
              <a:solidFill>
                <a:schemeClr val="tx1"/>
              </a:solidFill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20" name="下矢印吹き出し 19"/>
          <p:cNvSpPr/>
          <p:nvPr/>
        </p:nvSpPr>
        <p:spPr>
          <a:xfrm>
            <a:off x="524430" y="5373584"/>
            <a:ext cx="2675965" cy="1402032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位置情報の取得</a:t>
            </a:r>
            <a:endParaRPr kumimoji="1" lang="ja-JP" altLang="en-US" sz="2400" dirty="0">
              <a:solidFill>
                <a:schemeClr val="tx1"/>
              </a:solidFill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 flipH="1">
            <a:off x="3676424" y="1092192"/>
            <a:ext cx="5803751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リーダーが</a:t>
            </a:r>
            <a:r>
              <a:rPr kumimoji="1"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グループ</a:t>
            </a:r>
            <a:r>
              <a:rPr kumimoji="1"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作成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ID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自動発行</a:t>
            </a:r>
            <a:endParaRPr kumimoji="1" lang="en-US" altLang="ja-JP" sz="1600" dirty="0" smtClean="0">
              <a:solidFill>
                <a:schemeClr val="tx1"/>
              </a:solidFill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342900" indent="-342900">
              <a:buAutoNum type="arabicPeriod"/>
            </a:pPr>
            <a:r>
              <a:rPr kumimoji="1"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可聴音ノイズ</a:t>
            </a:r>
            <a:r>
              <a:rPr kumimoji="1"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を発生</a:t>
            </a:r>
            <a:endParaRPr kumimoji="1"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342900" indent="-342900">
              <a:buAutoNum type="arabicPeriod"/>
            </a:pP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Grouper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が起動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した状態でノイズを認識した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スマートフォン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の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ユーザが追加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される</a:t>
            </a:r>
            <a:endParaRPr kumimoji="1" lang="ja-JP" altLang="en-US" sz="16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3676423" y="2541494"/>
            <a:ext cx="5803751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メンバーがアラームを</a:t>
            </a:r>
            <a:r>
              <a:rPr kumimoji="1"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セット</a:t>
            </a:r>
            <a:endParaRPr kumimoji="1" lang="en-US" altLang="ja-JP" sz="1600" dirty="0" smtClean="0">
              <a:solidFill>
                <a:srgbClr val="00B050"/>
              </a:solidFill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342900" indent="-342900">
              <a:buAutoNum type="arabicPeriod"/>
            </a:pP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他のユーザ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がサーバ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と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アラーム時刻を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同期</a:t>
            </a:r>
            <a:r>
              <a:rPr lang="en-US" altLang="ja-JP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(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同時に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NTP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でキャリブレーション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)</a:t>
            </a:r>
          </a:p>
          <a:p>
            <a:pPr marL="342900" indent="-342900">
              <a:buAutoNum type="arabicPeriod"/>
            </a:pPr>
            <a:r>
              <a:rPr kumimoji="1"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指定時刻</a:t>
            </a:r>
            <a:r>
              <a:rPr kumimoji="1"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に</a:t>
            </a:r>
            <a:r>
              <a:rPr kumimoji="1"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アラーム</a:t>
            </a:r>
            <a:endParaRPr lang="en-US" altLang="ja-JP" sz="1600" dirty="0" smtClean="0">
              <a:solidFill>
                <a:srgbClr val="00B050"/>
              </a:solidFill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342900" indent="-342900">
              <a:buAutoNum type="arabicPeriod"/>
            </a:pPr>
            <a:r>
              <a:rPr kumimoji="1"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リーダー</a:t>
            </a:r>
            <a:r>
              <a:rPr kumimoji="1"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が</a:t>
            </a:r>
            <a:r>
              <a:rPr kumimoji="1"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状況確認</a:t>
            </a:r>
            <a:endParaRPr kumimoji="1" lang="en-US" altLang="ja-JP" sz="1600" dirty="0" smtClean="0">
              <a:solidFill>
                <a:srgbClr val="00B050"/>
              </a:solidFill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3676422" y="4203605"/>
            <a:ext cx="580375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アプリ内で内容（テキスト・画像）を入力</a:t>
            </a:r>
            <a:endParaRPr kumimoji="1"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342900" indent="-342900">
              <a:buAutoNum type="arabicPeriod"/>
            </a:pP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送信</a:t>
            </a:r>
            <a:endParaRPr kumimoji="1"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 flipH="1">
            <a:off x="3676422" y="5485307"/>
            <a:ext cx="580375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リーダーが</a:t>
            </a:r>
            <a:r>
              <a:rPr kumimoji="1"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位置情報取得リクエスト</a:t>
            </a:r>
            <a:r>
              <a:rPr kumimoji="1"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を送信</a:t>
            </a:r>
            <a:endParaRPr kumimoji="1"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342900" indent="-342900">
              <a:buAutoNum type="arabicPeriod"/>
            </a:pP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位置情報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を取得されるメンバーが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承認</a:t>
            </a:r>
            <a:endParaRPr lang="en-US" altLang="ja-JP" sz="1600" dirty="0" smtClean="0">
              <a:solidFill>
                <a:srgbClr val="00B050"/>
              </a:solidFill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342900" indent="-342900">
              <a:buAutoNum type="arabicPeriod"/>
            </a:pPr>
            <a:r>
              <a:rPr kumimoji="1"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位置</a:t>
            </a:r>
            <a:r>
              <a:rPr kumimoji="1"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情報が</a:t>
            </a:r>
            <a:r>
              <a:rPr kumimoji="1"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リーダ</a:t>
            </a:r>
            <a:r>
              <a:rPr kumimoji="1"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に</a:t>
            </a:r>
            <a:r>
              <a:rPr kumimoji="1"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送信</a:t>
            </a:r>
            <a:r>
              <a:rPr kumimoji="1"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される</a:t>
            </a:r>
            <a:endParaRPr kumimoji="1"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46926" y="6385025"/>
            <a:ext cx="576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FOT-ニューセザンヌ Pro M" panose="02020600000000000000" pitchFamily="18" charset="-128"/>
                <a:ea typeface="FOT-ニューセザンヌ Pro M" panose="02020600000000000000" pitchFamily="18" charset="-128"/>
              </a:rPr>
              <a:t>* </a:t>
            </a:r>
            <a:r>
              <a:rPr lang="ja-JP" altLang="en-US" sz="1400" dirty="0" smtClean="0">
                <a:latin typeface="FOT-ニューセザンヌ Pro M" panose="02020600000000000000" pitchFamily="18" charset="-128"/>
                <a:ea typeface="FOT-ニューセザンヌ Pro M" panose="02020600000000000000" pitchFamily="18" charset="-128"/>
              </a:rPr>
              <a:t>リーダー</a:t>
            </a:r>
            <a:r>
              <a:rPr lang="ja-JP" altLang="en-US" sz="1400" dirty="0" smtClean="0">
                <a:latin typeface="FOT-ニューセザンヌ Pro M" panose="02020600000000000000" pitchFamily="18" charset="-128"/>
                <a:ea typeface="FOT-ニューセザンヌ Pro M" panose="02020600000000000000" pitchFamily="18" charset="-128"/>
              </a:rPr>
              <a:t>はメンバーの整理，グループ</a:t>
            </a:r>
            <a:r>
              <a:rPr lang="ja-JP" altLang="en-US" sz="1400" dirty="0" smtClean="0">
                <a:latin typeface="FOT-ニューセザンヌ Pro M" panose="02020600000000000000" pitchFamily="18" charset="-128"/>
                <a:ea typeface="FOT-ニューセザンヌ Pro M" panose="02020600000000000000" pitchFamily="18" charset="-128"/>
              </a:rPr>
              <a:t>の削除をすることができる</a:t>
            </a:r>
            <a:endParaRPr kumimoji="1" lang="ja-JP" altLang="en-US" sz="1400" dirty="0">
              <a:latin typeface="FOT-ニューセザンヌ Pro M" panose="02020600000000000000" pitchFamily="18" charset="-128"/>
              <a:ea typeface="FOT-ニューセザンヌ Pro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0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5445" y="482301"/>
            <a:ext cx="8543925" cy="922252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開発・動作</a:t>
            </a:r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環境，開発予定</a:t>
            </a:r>
            <a:endParaRPr kumimoji="1" lang="ja-JP" altLang="en-US" sz="4800" dirty="0">
              <a:latin typeface="FOT-ロダンNTLG Pro M" panose="02020600000000000000" pitchFamily="18" charset="-128"/>
              <a:ea typeface="FOT-ロダンNTLG Pro M" panose="02020600000000000000" pitchFamily="18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1038" y="1442595"/>
            <a:ext cx="4210050" cy="491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開発環境</a:t>
            </a:r>
            <a:endParaRPr lang="en-US" altLang="ja-JP" sz="24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【OS】</a:t>
            </a:r>
          </a:p>
          <a:p>
            <a:pPr marL="0" indent="0"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Windows7 / 8 / 8.1</a:t>
            </a:r>
          </a:p>
          <a:p>
            <a:pPr marL="0" indent="0"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Android 4.1 / 4.3 / 4.4</a:t>
            </a:r>
            <a:endParaRPr lang="en-US" altLang="ja-JP" sz="18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</a:t>
            </a:r>
            <a:r>
              <a:rPr lang="en-US" altLang="ja-JP" sz="1800" dirty="0" err="1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CentOS</a:t>
            </a:r>
            <a:endParaRPr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【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使用言語</a:t>
            </a: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Processing</a:t>
            </a:r>
            <a:endParaRPr lang="en-US" altLang="ja-JP" sz="18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Python</a:t>
            </a:r>
          </a:p>
          <a:p>
            <a:pPr marL="0" indent="0"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Java</a:t>
            </a:r>
          </a:p>
          <a:p>
            <a:pPr marL="0" indent="0"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</a:t>
            </a:r>
            <a:endParaRPr lang="en-US" altLang="ja-JP" sz="18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4665654" y="1288924"/>
            <a:ext cx="446371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動作環境</a:t>
            </a:r>
            <a:endParaRPr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Android4.0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以上を搭載した</a:t>
            </a: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スマートフォン</a:t>
            </a:r>
            <a:endParaRPr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</a:t>
            </a:r>
            <a:r>
              <a:rPr lang="ja-JP" altLang="en-US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スピーカーとマイクを有する</a:t>
            </a:r>
            <a:r>
              <a:rPr lang="en-US" altLang="ja-JP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en-US" altLang="ja-JP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</a:t>
            </a:r>
            <a:r>
              <a:rPr lang="ja-JP" altLang="en-US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スマートフォン</a:t>
            </a:r>
            <a:r>
              <a:rPr lang="en-US" altLang="ja-JP" sz="24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</a:t>
            </a:r>
            <a:endParaRPr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	</a:t>
            </a:r>
            <a:r>
              <a:rPr lang="en-US" altLang="ja-JP" sz="1800" dirty="0" err="1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CentOS</a:t>
            </a: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(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サーバ</a:t>
            </a:r>
            <a:r>
              <a:rPr lang="en-US" altLang="ja-JP" sz="180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)</a:t>
            </a:r>
            <a:endParaRPr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1BD8-2450-4C83-8C91-6F5F1B21AE4B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3893904" y="3487343"/>
          <a:ext cx="5563103" cy="25186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7621"/>
                <a:gridCol w="749247"/>
                <a:gridCol w="749247"/>
                <a:gridCol w="749247"/>
                <a:gridCol w="749247"/>
                <a:gridCol w="749247"/>
                <a:gridCol w="749247"/>
              </a:tblGrid>
              <a:tr h="336584"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5</a:t>
                      </a:r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月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6</a:t>
                      </a:r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月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7</a:t>
                      </a:r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月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8</a:t>
                      </a:r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月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9</a:t>
                      </a:r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月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10</a:t>
                      </a:r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月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</a:tr>
              <a:tr h="3365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要求定義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</a:tr>
              <a:tr h="3547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設計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</a:tr>
              <a:tr h="3365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アプリ開発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</a:tr>
              <a:tr h="3365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サーバ開発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</a:tr>
              <a:tr h="4809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デバッグ</a:t>
                      </a:r>
                      <a:r>
                        <a:rPr kumimoji="1" lang="en-US" altLang="ja-JP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/>
                      </a:r>
                      <a:br>
                        <a:rPr kumimoji="1" lang="en-US" altLang="ja-JP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</a:br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改良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</a:tr>
              <a:tr h="3365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FOT-アニト Std M" panose="02020600000000000000" pitchFamily="18" charset="-128"/>
                          <a:ea typeface="FOT-アニト Std M" panose="02020600000000000000" pitchFamily="18" charset="-128"/>
                        </a:rPr>
                        <a:t>最終調整</a:t>
                      </a:r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300" dirty="0">
                        <a:latin typeface="FOT-アニト Std M" panose="02020600000000000000" pitchFamily="18" charset="-128"/>
                        <a:ea typeface="FOT-アニト Std M" panose="02020600000000000000" pitchFamily="18" charset="-128"/>
                      </a:endParaRPr>
                    </a:p>
                  </a:txBody>
                  <a:tcPr marL="82993" marR="82993" marT="41496" marB="41496"/>
                </a:tc>
              </a:tr>
            </a:tbl>
          </a:graphicData>
        </a:graphic>
      </p:graphicFrame>
      <p:sp>
        <p:nvSpPr>
          <p:cNvPr id="11" name="右矢印 10"/>
          <p:cNvSpPr/>
          <p:nvPr/>
        </p:nvSpPr>
        <p:spPr>
          <a:xfrm>
            <a:off x="4963160" y="3863286"/>
            <a:ext cx="751839" cy="256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5715000" y="4201424"/>
            <a:ext cx="442914" cy="256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6157914" y="4558611"/>
            <a:ext cx="1300161" cy="256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6157914" y="4920561"/>
            <a:ext cx="1042986" cy="256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7200900" y="5320611"/>
            <a:ext cx="976313" cy="256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8177213" y="5716347"/>
            <a:ext cx="1262062" cy="256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7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922252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はじめに</a:t>
            </a:r>
            <a:endParaRPr kumimoji="1" lang="ja-JP" altLang="en-US" sz="4800" dirty="0">
              <a:latin typeface="FOT-ロダンNTLG Pro M" panose="02020600000000000000" pitchFamily="18" charset="-128"/>
              <a:ea typeface="FOT-ロダンNTLG Pro M" panose="02020600000000000000" pitchFamily="18" charset="-128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540043"/>
            <a:ext cx="7668877" cy="393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複数人で待ち合わせをするとき</a:t>
            </a:r>
            <a:endParaRPr kumimoji="1"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・待ち合わせの場所，時間を変えたいけど</a:t>
            </a:r>
            <a:r>
              <a:rPr lang="ja-JP" altLang="en-US" sz="18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連絡が面倒</a:t>
            </a:r>
            <a:endParaRPr lang="en-US" altLang="ja-JP" sz="1800" dirty="0">
              <a:solidFill>
                <a:srgbClr val="00B050"/>
              </a:solidFill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・誰</a:t>
            </a:r>
            <a:r>
              <a:rPr lang="ja-JP" altLang="en-US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か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が</a:t>
            </a:r>
            <a:r>
              <a:rPr lang="ja-JP" altLang="en-US" sz="18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遅刻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をする</a:t>
            </a:r>
            <a:endParaRPr lang="en-US" altLang="ja-JP" sz="18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・道に</a:t>
            </a:r>
            <a:r>
              <a:rPr lang="ja-JP" altLang="en-US" sz="18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迷って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しまった</a:t>
            </a:r>
            <a:endParaRPr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などの問題に頭を抱えたことはありませんか？</a:t>
            </a:r>
            <a:endParaRPr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buNone/>
            </a:pPr>
            <a:endParaRPr lang="en-US" altLang="ja-JP" sz="18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これらの問題は</a:t>
            </a:r>
            <a:r>
              <a:rPr lang="en-US" altLang="ja-JP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, </a:t>
            </a:r>
            <a:r>
              <a:rPr lang="ja-JP" altLang="en-US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手間をかければ解決することはできますが，</a:t>
            </a:r>
            <a:r>
              <a:rPr lang="en-US" altLang="ja-JP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決して「簡単」とはいえません。</a:t>
            </a:r>
            <a:endParaRPr lang="en-US" altLang="ja-JP" sz="18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そこで私たちは，これらの問題を簡単に解決することができる</a:t>
            </a:r>
            <a:r>
              <a:rPr lang="en-US" altLang="ja-JP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スマートフォン向けアプリをつくろうと考えました。</a:t>
            </a:r>
            <a:endParaRPr lang="en-US" altLang="ja-JP" sz="18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80" y="1017513"/>
            <a:ext cx="3450354" cy="214276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91616" y="5211450"/>
            <a:ext cx="813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FOT-ロダン Pro L" panose="02020300000000000000" pitchFamily="18" charset="-128"/>
                <a:ea typeface="FOT-ロダン Pro L" panose="02020300000000000000" pitchFamily="18" charset="-128"/>
              </a:rPr>
              <a:t>Grouper</a:t>
            </a:r>
            <a:r>
              <a:rPr lang="ja-JP" altLang="en-US" sz="2800" dirty="0" smtClean="0">
                <a:latin typeface="FOT-ロダン Pro L" panose="02020300000000000000" pitchFamily="18" charset="-128"/>
                <a:ea typeface="FOT-ロダン Pro L" panose="02020300000000000000" pitchFamily="18" charset="-128"/>
              </a:rPr>
              <a:t>は「ちょっぴり面倒」な問題を</a:t>
            </a:r>
            <a:endParaRPr lang="en-US" altLang="ja-JP" sz="2800" dirty="0" smtClean="0">
              <a:latin typeface="FOT-ロダン Pro L" panose="02020300000000000000" pitchFamily="18" charset="-128"/>
              <a:ea typeface="FOT-ロダン Pro L" panose="02020300000000000000" pitchFamily="18" charset="-128"/>
            </a:endParaRPr>
          </a:p>
          <a:p>
            <a:pPr algn="ctr"/>
            <a:r>
              <a:rPr lang="ja-JP" altLang="en-US" sz="2800" b="1" dirty="0" smtClean="0">
                <a:solidFill>
                  <a:srgbClr val="CC33CC"/>
                </a:solidFill>
                <a:latin typeface="FOT-ロダン Pro L" panose="02020300000000000000" pitchFamily="18" charset="-128"/>
                <a:ea typeface="FOT-ロダン Pro L" panose="02020300000000000000" pitchFamily="18" charset="-128"/>
              </a:rPr>
              <a:t>スマートに解決</a:t>
            </a:r>
            <a:r>
              <a:rPr lang="ja-JP" altLang="en-US" sz="2800" dirty="0" smtClean="0">
                <a:latin typeface="FOT-ロダン Pro L" panose="02020300000000000000" pitchFamily="18" charset="-128"/>
                <a:ea typeface="FOT-ロダン Pro L" panose="02020300000000000000" pitchFamily="18" charset="-128"/>
              </a:rPr>
              <a:t>します！</a:t>
            </a:r>
            <a:endParaRPr lang="en-US" altLang="ja-JP" sz="2800" dirty="0" smtClean="0">
              <a:latin typeface="FOT-ロダン Pro L" panose="02020300000000000000" pitchFamily="18" charset="-128"/>
              <a:ea typeface="FOT-ロダン Pro L" panose="02020300000000000000" pitchFamily="18" charset="-128"/>
            </a:endParaRP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516" y="365127"/>
            <a:ext cx="8795084" cy="922252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>
                <a:solidFill>
                  <a:srgbClr val="00B050"/>
                </a:solidFill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手軽に</a:t>
            </a:r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グルーピング</a:t>
            </a:r>
            <a:endParaRPr kumimoji="1" lang="ja-JP" altLang="en-US" sz="4800" dirty="0">
              <a:latin typeface="FOT-ロダンNTLG Pro M" panose="02020600000000000000" pitchFamily="18" charset="-128"/>
              <a:ea typeface="FOT-ロダンNTLG Pro M" panose="020206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7" y="1229870"/>
            <a:ext cx="8808019" cy="5305925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スマートフォンを使って，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一斉に連絡をとろうとする時，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いままでは，メールで一斉送信したり，アプリ内で友達をグループに追加したり，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非常に面倒な手順を踏む必要がありました。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Grouper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では，面倒な手順を踏むことなく，わずか</a:t>
            </a:r>
            <a:r>
              <a:rPr lang="en-US" altLang="ja-JP" sz="16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3</a:t>
            </a:r>
            <a:r>
              <a:rPr lang="ja-JP" altLang="en-US" sz="16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ステップ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でメンバーを追加できます。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1.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グループ作成</a:t>
            </a:r>
            <a:r>
              <a:rPr lang="ja-JP" altLang="en-US" sz="1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（サーバ</a:t>
            </a:r>
            <a:r>
              <a:rPr lang="ja-JP" altLang="en-US" sz="14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はグループに対し</a:t>
            </a:r>
            <a:r>
              <a:rPr lang="ja-JP" altLang="en-US" sz="1400" dirty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固有の</a:t>
            </a:r>
            <a:r>
              <a:rPr lang="en-US" altLang="ja-JP" sz="1400" dirty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ID</a:t>
            </a:r>
            <a:r>
              <a:rPr lang="ja-JP" altLang="en-US" sz="14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</a:t>
            </a:r>
            <a:r>
              <a:rPr lang="ja-JP" altLang="en-US" sz="1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付与）</a:t>
            </a:r>
            <a:r>
              <a:rPr lang="en-US" altLang="ja-JP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2. 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内蔵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スピーカ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から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PIN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コード</a:t>
            </a:r>
            <a:r>
              <a:rPr lang="en-US" altLang="ja-JP" sz="12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※1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可聴音ノイズ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で発す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3. 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内蔵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マイク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でノイズを認識した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ユーザがグループに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追加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そして，もしも可聴音ノイズによる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メンバー追加に失敗した場合でも，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en-US" altLang="ja-JP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6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桁の</a:t>
            </a:r>
            <a:r>
              <a:rPr lang="en-US" altLang="ja-JP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PIN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コード</a:t>
            </a:r>
            <a:r>
              <a:rPr lang="en-US" altLang="ja-JP" sz="12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※1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による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メンバーの追加が可能です。</a:t>
            </a:r>
            <a:endParaRPr lang="en-US" altLang="ja-JP" sz="16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PIN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コードは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10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分間隔で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無効化・生成されます。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1BD8-2450-4C83-8C91-6F5F1B21AE4B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07" y="3819582"/>
            <a:ext cx="4696326" cy="243921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81037" y="6258796"/>
            <a:ext cx="1901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※1 </a:t>
            </a:r>
            <a:r>
              <a:rPr lang="ja-JP" altLang="en-US" sz="12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これらは同一のもの</a:t>
            </a:r>
            <a:endParaRPr kumimoji="1" lang="ja-JP" altLang="en-US" sz="12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68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922252"/>
          </a:xfrm>
        </p:spPr>
        <p:txBody>
          <a:bodyPr>
            <a:normAutofit/>
          </a:bodyPr>
          <a:lstStyle/>
          <a:p>
            <a:r>
              <a:rPr kumimoji="1" lang="en-US" altLang="ja-JP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Grouper</a:t>
            </a:r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の</a:t>
            </a:r>
            <a:r>
              <a:rPr kumimoji="1" lang="ja-JP" altLang="en-US" sz="4800" dirty="0" smtClean="0">
                <a:solidFill>
                  <a:srgbClr val="00B050"/>
                </a:solidFill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特徴</a:t>
            </a:r>
            <a:endParaRPr kumimoji="1" lang="ja-JP" altLang="en-US" sz="4800" dirty="0">
              <a:solidFill>
                <a:srgbClr val="00B050"/>
              </a:solidFill>
              <a:latin typeface="FOT-ロダンNTLG Pro M" panose="02020600000000000000" pitchFamily="18" charset="-128"/>
              <a:ea typeface="FOT-ロダンNTLG Pro M" panose="02020600000000000000" pitchFamily="18" charset="-128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7" y="1287379"/>
            <a:ext cx="8543925" cy="5245767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en-US" altLang="ja-JP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Grouper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では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メッセージ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・</a:t>
            </a:r>
            <a:r>
              <a:rPr lang="ja-JP" altLang="en-US" sz="1600" dirty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画像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のやり取り，</a:t>
            </a:r>
            <a:r>
              <a:rPr lang="ja-JP" altLang="en-US" sz="1600" dirty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位置情報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の確認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そして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「アラームの共有」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ができます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。</a:t>
            </a:r>
            <a:endParaRPr lang="en-US" altLang="ja-JP" sz="16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メッセージ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機能を使えば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，メンバー全員に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簡単に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必要なことを伝えることができます。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また，検索機能を使えば大事なことをすぐに見つけ出せます。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重要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なメッセージは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お気に入り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保存，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他のアプリへ転送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する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こともできます。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また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位置情報取得機能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を使うことで，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道に迷った人や，集合場所がわからない人に，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簡単に道案内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を行うことができます。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さらに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，アラーム共有機能をつかえば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</a:t>
            </a:r>
            <a:r>
              <a:rPr lang="en-US" altLang="ja-JP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朝起きる時間や，集合時間を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手軽に，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確実に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伝えることができます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ja-JP" altLang="en-US" sz="24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今まで以上</a:t>
            </a: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の</a:t>
            </a:r>
            <a:r>
              <a:rPr lang="ja-JP" altLang="en-US" sz="24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手軽さ</a:t>
            </a: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</a:t>
            </a:r>
            <a:r>
              <a:rPr lang="ja-JP" altLang="en-US" sz="24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便利さ</a:t>
            </a:r>
            <a:r>
              <a:rPr lang="en-US" altLang="ja-JP" sz="24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24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それこそが</a:t>
            </a:r>
            <a:r>
              <a:rPr lang="en-US" altLang="ja-JP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Grouper</a:t>
            </a: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の特徴です。</a:t>
            </a:r>
            <a:endParaRPr lang="en-US" altLang="ja-JP" sz="24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51" y="3202297"/>
            <a:ext cx="3454066" cy="30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516" y="365128"/>
            <a:ext cx="8795084" cy="922252"/>
          </a:xfrm>
        </p:spPr>
        <p:txBody>
          <a:bodyPr>
            <a:noAutofit/>
          </a:bodyPr>
          <a:lstStyle/>
          <a:p>
            <a:r>
              <a:rPr kumimoji="1" lang="en-US" altLang="ja-JP" sz="4800" dirty="0" smtClean="0">
                <a:solidFill>
                  <a:srgbClr val="00B050"/>
                </a:solidFill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Grouper</a:t>
            </a:r>
            <a:r>
              <a:rPr kumimoji="1" lang="ja-JP" altLang="en-US" sz="4800" dirty="0" smtClean="0">
                <a:solidFill>
                  <a:srgbClr val="00B050"/>
                </a:solidFill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だから</a:t>
            </a:r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でき</a:t>
            </a:r>
            <a:r>
              <a:rPr lang="ja-JP" altLang="en-US" sz="4800" dirty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る</a:t>
            </a:r>
            <a:endParaRPr kumimoji="1" lang="ja-JP" altLang="en-US" sz="4800" dirty="0">
              <a:latin typeface="FOT-ロダンNTLG Pro M" panose="02020600000000000000" pitchFamily="18" charset="-128"/>
              <a:ea typeface="FOT-ロダンNTLG Pro M" panose="020206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7515" y="1287379"/>
            <a:ext cx="8963299" cy="5305925"/>
          </a:xfrm>
        </p:spPr>
        <p:txBody>
          <a:bodyPr>
            <a:normAutofit/>
          </a:bodyPr>
          <a:lstStyle/>
          <a:p>
            <a:pPr marL="0" indent="0">
              <a:lnSpc>
                <a:spcPts val="2200"/>
              </a:lnSpc>
              <a:spcBef>
                <a:spcPts val="1200"/>
              </a:spcBef>
              <a:buNone/>
            </a:pPr>
            <a:r>
              <a:rPr lang="en-US" altLang="ja-JP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Grouper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の最も特徴的な機能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が，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「アラームの共有」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機能です。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200"/>
              </a:lnSpc>
              <a:spcBef>
                <a:spcPts val="1200"/>
              </a:spcBef>
              <a:buNone/>
            </a:pP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メンバー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の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1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人が，アプリ上で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アラームを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設定することで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，他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の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メンバーにも共有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されます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。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また定期的に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NTP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サーバとも時刻は同期されるので同時にアラームを鳴らすことが可能です。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200"/>
              </a:lnSpc>
              <a:spcBef>
                <a:spcPts val="1200"/>
              </a:spcBef>
              <a:buNone/>
            </a:pP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さらに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，アラームを鳴らしたあと，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メンバーの状況をリーダーが把握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することができます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。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例えば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，目覚ましの時刻を共有していた時，どのメンバーが起床していて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どのメンバーが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起床していないかなどです。</a:t>
            </a:r>
            <a:endParaRPr lang="en-US" altLang="ja-JP" sz="16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200"/>
              </a:lnSpc>
              <a:spcBef>
                <a:spcPts val="1200"/>
              </a:spcBef>
              <a:buNone/>
            </a:pP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必要に応じて任意のメンバー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へアラーム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配信を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する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こと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も可能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ts val="2200"/>
              </a:lnSpc>
              <a:spcBef>
                <a:spcPts val="1200"/>
              </a:spcBef>
              <a:buNone/>
            </a:pP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いま</a:t>
            </a: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まで</a:t>
            </a: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の</a:t>
            </a:r>
            <a:r>
              <a:rPr lang="ja-JP" altLang="en-US" sz="24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「</a:t>
            </a:r>
            <a:r>
              <a:rPr lang="ja-JP" altLang="en-US" sz="24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面倒くさい」</a:t>
            </a:r>
            <a:r>
              <a:rPr lang="ja-JP" altLang="en-US" sz="24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を解決</a:t>
            </a: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できる</a:t>
            </a: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の</a:t>
            </a: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は</a:t>
            </a:r>
            <a:r>
              <a:rPr lang="en-US" altLang="ja-JP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Grouper</a:t>
            </a:r>
            <a:r>
              <a:rPr lang="ja-JP" altLang="en-US" sz="24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だけです。</a:t>
            </a:r>
            <a:endParaRPr lang="en-US" altLang="ja-JP" sz="24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1BD8-2450-4C83-8C91-6F5F1B21AE4B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123" y="4303576"/>
            <a:ext cx="4419869" cy="192460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087553" y="6308994"/>
            <a:ext cx="5878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G-OTF 新丸ゴ Pro L" pitchFamily="34" charset="-128"/>
                <a:ea typeface="G-OTF 新丸ゴ Pro L" pitchFamily="34" charset="-128"/>
              </a:rPr>
              <a:t>図１　起床アラームをセット後、起床していないメンバーに再通知を行うイメージ</a:t>
            </a:r>
            <a:endParaRPr kumimoji="1" lang="ja-JP" altLang="en-US" sz="1200" dirty="0">
              <a:latin typeface="G-OTF 新丸ゴ Pro L" pitchFamily="34" charset="-128"/>
              <a:ea typeface="G-OTF 新丸ゴ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516" y="365127"/>
            <a:ext cx="8795084" cy="922252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>
                <a:solidFill>
                  <a:srgbClr val="00B050"/>
                </a:solidFill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位置情報</a:t>
            </a:r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の取得・送信</a:t>
            </a:r>
            <a:endParaRPr kumimoji="1" lang="ja-JP" altLang="en-US" sz="4800" dirty="0">
              <a:latin typeface="FOT-ロダンNTLG Pro M" panose="02020600000000000000" pitchFamily="18" charset="-128"/>
              <a:ea typeface="FOT-ロダンNTLG Pro M" panose="020206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7559" y="1287379"/>
            <a:ext cx="8691562" cy="53059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グループ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で行動する際，迷子になってしまったり，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集合場所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を文字で示すのが困難な場合があります。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そのようなとき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に，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Grouper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を使えば，リーダーに限り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メンバーの位置情報を取得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することができます。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また，だれでも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自分の位置情報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や，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集合場所の地図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をトーク画面で送信することができます。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リーダー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が位置情報を取得する時の流れを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以下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に示します。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1BD8-2450-4C83-8C91-6F5F1B21AE4B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10" name="図表 9"/>
          <p:cNvGraphicFramePr/>
          <p:nvPr>
            <p:extLst>
              <p:ext uri="{D42A27DB-BD31-4B8C-83A1-F6EECF244321}">
                <p14:modId xmlns:p14="http://schemas.microsoft.com/office/powerpoint/2010/main" val="917443814"/>
              </p:ext>
            </p:extLst>
          </p:nvPr>
        </p:nvGraphicFramePr>
        <p:xfrm>
          <a:off x="2224417" y="3376479"/>
          <a:ext cx="5457166" cy="328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3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922252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solidFill>
                  <a:srgbClr val="00B050"/>
                </a:solidFill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安心</a:t>
            </a:r>
            <a:r>
              <a:rPr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して使</a:t>
            </a:r>
            <a:r>
              <a:rPr lang="ja-JP" altLang="en-US" sz="4800" dirty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えるように</a:t>
            </a:r>
            <a:endParaRPr kumimoji="1" lang="ja-JP" altLang="en-US" sz="4800" dirty="0">
              <a:latin typeface="FOT-ロダンNTLG Pro M" panose="02020600000000000000" pitchFamily="18" charset="-128"/>
              <a:ea typeface="FOT-ロダンNTLG Pro M" panose="020206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28335"/>
            <a:ext cx="8963294" cy="53059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スマートフォンアプリのなかには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，個人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情報などを取得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するものがあります。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しかし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Grouper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では</a:t>
            </a: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個人を特定できる情報は最大限減らし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送信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された情報はサーバで暗号化して保管され，一定期間後自動的に削除されます。</a:t>
            </a:r>
            <a:endParaRPr lang="en-US" altLang="ja-JP" sz="16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Grouper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ではユーザ識別のために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，</a:t>
            </a:r>
            <a:r>
              <a:rPr lang="en-US" altLang="ja-JP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 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Grouper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アプリ初回起動時に，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en-US" altLang="ja-JP" sz="1600" dirty="0" err="1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Wifi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アダプタの</a:t>
            </a:r>
            <a:r>
              <a:rPr lang="en-US" altLang="ja-JP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MAC</a:t>
            </a: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アドレスを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取得</a:t>
            </a:r>
            <a:r>
              <a:rPr lang="en-US" altLang="ja-JP" sz="12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※1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し，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端末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に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ID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付与します。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電話番号やメールアドレスとの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紐付けが行われないので，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安心して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使うことができます。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6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端末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に付与された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ID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は，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グループの</a:t>
            </a:r>
            <a:r>
              <a:rPr lang="en-US" altLang="ja-JP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ID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と紐付けされます</a:t>
            </a:r>
            <a:r>
              <a:rPr lang="ja-JP" altLang="en-US" sz="16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。</a:t>
            </a: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16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安全性</a:t>
            </a:r>
            <a:r>
              <a:rPr lang="ja-JP" altLang="en-US" sz="20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も兼ね備えているので</a:t>
            </a:r>
            <a:r>
              <a:rPr lang="en-US" altLang="ja-JP" sz="20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2000" dirty="0" smtClean="0">
                <a:solidFill>
                  <a:srgbClr val="00B050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20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安心して利用</a:t>
            </a:r>
            <a:r>
              <a:rPr lang="ja-JP" altLang="en-US" sz="20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できます。</a:t>
            </a:r>
            <a:endParaRPr lang="en-US" altLang="ja-JP" sz="20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1BD8-2450-4C83-8C91-6F5F1B21AE4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1038" y="6072595"/>
            <a:ext cx="854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G-OTF 新丸ゴ Pro L" pitchFamily="34" charset="-128"/>
                <a:ea typeface="G-OTF 新丸ゴ Pro L" pitchFamily="34" charset="-128"/>
              </a:rPr>
              <a:t>※1 MAC</a:t>
            </a:r>
            <a:r>
              <a:rPr kumimoji="1" lang="ja-JP" altLang="en-US" sz="1200" dirty="0" smtClean="0">
                <a:latin typeface="G-OTF 新丸ゴ Pro L" pitchFamily="34" charset="-128"/>
                <a:ea typeface="G-OTF 新丸ゴ Pro L" pitchFamily="34" charset="-128"/>
              </a:rPr>
              <a:t>アドレスのみ</a:t>
            </a:r>
            <a:r>
              <a:rPr kumimoji="1" lang="ja-JP" altLang="en-US" sz="1200" dirty="0" smtClean="0">
                <a:latin typeface="G-OTF 新丸ゴ Pro L" pitchFamily="34" charset="-128"/>
                <a:ea typeface="G-OTF 新丸ゴ Pro L" pitchFamily="34" charset="-128"/>
              </a:rPr>
              <a:t>ではユーザーを特定することは不可能なため個人情報とはみなしません。</a:t>
            </a:r>
            <a:endParaRPr kumimoji="1" lang="en-US" altLang="ja-JP" sz="1200" dirty="0" smtClean="0">
              <a:latin typeface="G-OTF 新丸ゴ Pro L" pitchFamily="34" charset="-128"/>
              <a:ea typeface="G-OTF 新丸ゴ Pro L" pitchFamily="34" charset="-128"/>
            </a:endParaRPr>
          </a:p>
          <a:p>
            <a:r>
              <a:rPr lang="en-US" altLang="ja-JP" sz="1200" dirty="0">
                <a:latin typeface="G-OTF 新丸ゴ Pro L" pitchFamily="34" charset="-128"/>
                <a:ea typeface="G-OTF 新丸ゴ Pro L" pitchFamily="34" charset="-128"/>
              </a:rPr>
              <a:t> </a:t>
            </a:r>
            <a:r>
              <a:rPr lang="en-US" altLang="ja-JP" sz="1200" dirty="0" smtClean="0">
                <a:latin typeface="G-OTF 新丸ゴ Pro L" pitchFamily="34" charset="-128"/>
                <a:ea typeface="G-OTF 新丸ゴ Pro L" pitchFamily="34" charset="-128"/>
              </a:rPr>
              <a:t>   </a:t>
            </a:r>
            <a:r>
              <a:rPr lang="en-US" altLang="ja-JP" sz="1200" dirty="0" smtClean="0">
                <a:latin typeface="G-OTF 新丸ゴ Pro L" pitchFamily="34" charset="-128"/>
                <a:ea typeface="G-OTF 新丸ゴ Pro L" pitchFamily="34" charset="-128"/>
              </a:rPr>
              <a:t>  </a:t>
            </a:r>
            <a:r>
              <a:rPr lang="ja-JP" altLang="en-US" sz="1200" dirty="0" smtClean="0">
                <a:latin typeface="G-OTF 新丸ゴ Pro L" pitchFamily="34" charset="-128"/>
                <a:ea typeface="G-OTF 新丸ゴ Pro L" pitchFamily="34" charset="-128"/>
              </a:rPr>
              <a:t>マルチアカウント</a:t>
            </a:r>
            <a:r>
              <a:rPr lang="ja-JP" altLang="en-US" sz="1200" dirty="0" smtClean="0">
                <a:latin typeface="G-OTF 新丸ゴ Pro L" pitchFamily="34" charset="-128"/>
                <a:ea typeface="G-OTF 新丸ゴ Pro L" pitchFamily="34" charset="-128"/>
              </a:rPr>
              <a:t>保有の抑止，ユーザー</a:t>
            </a:r>
            <a:r>
              <a:rPr lang="en-US" altLang="ja-JP" sz="1200" dirty="0" smtClean="0">
                <a:latin typeface="G-OTF 新丸ゴ Pro L" pitchFamily="34" charset="-128"/>
                <a:ea typeface="G-OTF 新丸ゴ Pro L" pitchFamily="34" charset="-128"/>
              </a:rPr>
              <a:t>ID</a:t>
            </a:r>
            <a:r>
              <a:rPr lang="ja-JP" altLang="en-US" sz="1200" dirty="0" smtClean="0">
                <a:latin typeface="G-OTF 新丸ゴ Pro L" pitchFamily="34" charset="-128"/>
                <a:ea typeface="G-OTF 新丸ゴ Pro L" pitchFamily="34" charset="-128"/>
              </a:rPr>
              <a:t>の不正な処理抑止のために取得されます。</a:t>
            </a:r>
            <a:endParaRPr kumimoji="1" lang="ja-JP" altLang="en-US" sz="1200" dirty="0">
              <a:latin typeface="G-OTF 新丸ゴ Pro L" pitchFamily="34" charset="-128"/>
              <a:ea typeface="G-OTF 新丸ゴ Pro L" pitchFamily="34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84" y="2937313"/>
            <a:ext cx="5393213" cy="29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516" y="365127"/>
            <a:ext cx="8795084" cy="922252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利用端末の</a:t>
            </a:r>
            <a:r>
              <a:rPr kumimoji="1" lang="ja-JP" altLang="en-US" sz="4800" dirty="0" smtClean="0">
                <a:solidFill>
                  <a:srgbClr val="00B050"/>
                </a:solidFill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変更</a:t>
            </a:r>
            <a:endParaRPr kumimoji="1" lang="ja-JP" altLang="en-US" sz="4800" dirty="0">
              <a:solidFill>
                <a:srgbClr val="00B050"/>
              </a:solidFill>
              <a:latin typeface="FOT-ロダンNTLG Pro M" panose="02020600000000000000" pitchFamily="18" charset="-128"/>
              <a:ea typeface="FOT-ロダンNTLG Pro M" panose="020206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87379"/>
            <a:ext cx="8691562" cy="53059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近年，スマートフォン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を短期間で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変更する人が増えています。</a:t>
            </a:r>
            <a:endParaRPr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Grouper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は短期間でのグループ作成を想定していますが，</a:t>
            </a: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機種変更のタイミングでグループに参加していた場合，非常に不便です。</a:t>
            </a:r>
            <a:endParaRPr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そこで，機種変更を行ったあとも引き続き</a:t>
            </a:r>
            <a:r>
              <a:rPr lang="ja-JP" altLang="en-US" sz="1800" dirty="0" smtClean="0">
                <a:solidFill>
                  <a:srgbClr val="CC33CC"/>
                </a:solidFill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同じユーザーとして利用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することが可能です。</a:t>
            </a:r>
            <a:endParaRPr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旧端末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で，機種変更時用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の可聴音ノイズを発生します。</a:t>
            </a:r>
            <a: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/>
            </a:r>
            <a:br>
              <a:rPr lang="en-US" altLang="ja-JP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</a:b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その可聴音ノイズ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を新端末で聞き取らせるだけ</a:t>
            </a:r>
            <a:r>
              <a:rPr lang="ja-JP" altLang="en-US" sz="1800" dirty="0" smtClean="0">
                <a:latin typeface="FOT-ニューロダン Pro M" panose="02020600000000000000" pitchFamily="18" charset="-128"/>
                <a:ea typeface="FOT-ニューロダン Pro M" panose="02020600000000000000" pitchFamily="18" charset="-128"/>
              </a:rPr>
              <a:t>で移行が完了します。</a:t>
            </a:r>
            <a:endParaRPr lang="en-US" altLang="ja-JP" sz="1800" dirty="0" smtClean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1800" dirty="0">
              <a:latin typeface="FOT-ニューロダン Pro M" panose="02020600000000000000" pitchFamily="18" charset="-128"/>
              <a:ea typeface="FOT-ニューロダン Pro M" panose="02020600000000000000" pitchFamily="18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1BD8-2450-4C83-8C91-6F5F1B21AE4B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34791"/>
              </p:ext>
            </p:extLst>
          </p:nvPr>
        </p:nvGraphicFramePr>
        <p:xfrm>
          <a:off x="863892" y="3751723"/>
          <a:ext cx="8178216" cy="249839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089108"/>
                <a:gridCol w="4089108"/>
              </a:tblGrid>
              <a:tr h="516451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移行可能か</a:t>
                      </a:r>
                      <a:endParaRPr kumimoji="1" lang="ja-JP" altLang="en-US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  <a:tr h="4954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所属グループ</a:t>
                      </a:r>
                      <a:endParaRPr kumimoji="1" lang="ja-JP" altLang="en-US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○</a:t>
                      </a:r>
                      <a:endParaRPr kumimoji="1" lang="ja-JP" altLang="en-US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  <a:tr h="4954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トーク内容</a:t>
                      </a:r>
                      <a:endParaRPr kumimoji="1" lang="ja-JP" altLang="en-US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×</a:t>
                      </a:r>
                      <a:r>
                        <a:rPr kumimoji="1" lang="en-US" altLang="ja-JP" sz="12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※1</a:t>
                      </a:r>
                      <a:endParaRPr kumimoji="1" lang="ja-JP" altLang="en-US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  <a:tr h="4954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トーク内の画像</a:t>
                      </a:r>
                      <a:endParaRPr kumimoji="1" lang="ja-JP" altLang="en-US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×</a:t>
                      </a:r>
                      <a:r>
                        <a:rPr kumimoji="1" lang="en-US" altLang="ja-JP" sz="12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※1</a:t>
                      </a:r>
                      <a:endParaRPr kumimoji="1" lang="ja-JP" altLang="en-US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  <a:tr h="4954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アラームの時刻</a:t>
                      </a:r>
                      <a:endParaRPr kumimoji="1" lang="ja-JP" altLang="en-US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○</a:t>
                      </a:r>
                      <a:endParaRPr kumimoji="1" lang="ja-JP" altLang="en-US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681038" y="6285527"/>
            <a:ext cx="854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G-OTF 新丸ゴ Pro L" pitchFamily="34" charset="-128"/>
                <a:ea typeface="G-OTF 新丸ゴ Pro L" pitchFamily="34" charset="-128"/>
              </a:rPr>
              <a:t>※</a:t>
            </a:r>
            <a:r>
              <a:rPr lang="en-US" altLang="ja-JP" sz="1200" dirty="0" smtClean="0">
                <a:latin typeface="G-OTF 新丸ゴ Pro L" pitchFamily="34" charset="-128"/>
                <a:ea typeface="G-OTF 新丸ゴ Pro L" pitchFamily="34" charset="-128"/>
              </a:rPr>
              <a:t>1 </a:t>
            </a:r>
            <a:r>
              <a:rPr lang="ja-JP" altLang="en-US" sz="1200" dirty="0" smtClean="0">
                <a:latin typeface="G-OTF 新丸ゴ Pro L" pitchFamily="34" charset="-128"/>
                <a:ea typeface="G-OTF 新丸ゴ Pro L" pitchFamily="34" charset="-128"/>
              </a:rPr>
              <a:t>端末移行前にトーク内容を他のアプリへ移行することが可能</a:t>
            </a:r>
            <a:endParaRPr kumimoji="1" lang="ja-JP" altLang="en-US" sz="1200" dirty="0">
              <a:latin typeface="G-OTF 新丸ゴ Pro L" pitchFamily="34" charset="-128"/>
              <a:ea typeface="G-OTF 新丸ゴ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8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922252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既存サービスとの</a:t>
            </a:r>
            <a:r>
              <a:rPr kumimoji="1" lang="ja-JP" altLang="en-US" sz="4800" dirty="0" smtClean="0">
                <a:solidFill>
                  <a:srgbClr val="00B050"/>
                </a:solidFill>
                <a:latin typeface="FOT-ロダンNTLG Pro M" panose="02020600000000000000" pitchFamily="18" charset="-128"/>
                <a:ea typeface="FOT-ロダンNTLG Pro M" panose="02020600000000000000" pitchFamily="18" charset="-128"/>
              </a:rPr>
              <a:t>相違点</a:t>
            </a:r>
            <a:endParaRPr kumimoji="1" lang="ja-JP" altLang="en-US" sz="4800" dirty="0">
              <a:solidFill>
                <a:srgbClr val="00B050"/>
              </a:solidFill>
              <a:latin typeface="FOT-ロダンNTLG Pro M" panose="02020600000000000000" pitchFamily="18" charset="-128"/>
              <a:ea typeface="FOT-ロダンNTLG Pro M" panose="02020600000000000000" pitchFamily="18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1BD8-2450-4C83-8C91-6F5F1B21AE4B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35857"/>
              </p:ext>
            </p:extLst>
          </p:nvPr>
        </p:nvGraphicFramePr>
        <p:xfrm>
          <a:off x="602046" y="1355554"/>
          <a:ext cx="8722428" cy="4567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9174"/>
                <a:gridCol w="2216627"/>
                <a:gridCol w="2216627"/>
              </a:tblGrid>
              <a:tr h="609445"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LINE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Grouper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  <a:tr h="494809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電話番号との関連付け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○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 smtClean="0">
                          <a:solidFill>
                            <a:srgbClr val="CC33CC"/>
                          </a:solidFill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×</a:t>
                      </a:r>
                    </a:p>
                  </a:txBody>
                  <a:tcPr anchor="ctr"/>
                </a:tc>
              </a:tr>
              <a:tr h="494809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アラーム機能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×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CC33CC"/>
                          </a:solidFill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○</a:t>
                      </a:r>
                      <a:endParaRPr kumimoji="1" lang="ja-JP" altLang="en-US" sz="2400" b="1" dirty="0">
                        <a:solidFill>
                          <a:srgbClr val="CC33CC"/>
                        </a:solidFill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  <a:tr h="494809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友達機能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○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×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  <a:tr h="494809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トークのお気に入り，転送</a:t>
                      </a:r>
                      <a:endParaRPr kumimoji="1" lang="ja-JP" altLang="en-US" sz="20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△</a:t>
                      </a:r>
                      <a:r>
                        <a:rPr kumimoji="1" lang="en-US" altLang="ja-JP" sz="1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※1</a:t>
                      </a:r>
                      <a:endParaRPr kumimoji="1" lang="ja-JP" altLang="en-US" sz="1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CC33CC"/>
                          </a:solidFill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○</a:t>
                      </a:r>
                      <a:endParaRPr kumimoji="1" lang="ja-JP" altLang="en-US" sz="2400" b="1" dirty="0">
                        <a:solidFill>
                          <a:srgbClr val="CC33CC"/>
                        </a:solidFill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  <a:tr h="494809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グループリーダー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×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○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  <a:tr h="494809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音声通話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○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×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  <a:tr h="494809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トーク内の検索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×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CC33CC"/>
                          </a:solidFill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○</a:t>
                      </a:r>
                      <a:endParaRPr kumimoji="1" lang="ja-JP" altLang="en-US" sz="2400" b="1" dirty="0">
                        <a:solidFill>
                          <a:srgbClr val="CC33CC"/>
                        </a:solidFill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  <a:tr h="494809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トークの既読機能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○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FOT-ニューロダン Pro M" panose="02020600000000000000" pitchFamily="18" charset="-128"/>
                          <a:ea typeface="FOT-ニューロダン Pro M" panose="02020600000000000000" pitchFamily="18" charset="-128"/>
                        </a:rPr>
                        <a:t>×</a:t>
                      </a:r>
                      <a:endParaRPr kumimoji="1" lang="ja-JP" altLang="en-US" sz="2400" dirty="0">
                        <a:latin typeface="FOT-ニューロダン Pro M" panose="02020600000000000000" pitchFamily="18" charset="-128"/>
                        <a:ea typeface="FOT-ニューロダン Pro M" panose="02020600000000000000" pitchFamily="18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135382" y="6048575"/>
            <a:ext cx="4089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G-OTF 新丸ゴ Pro L" pitchFamily="34" charset="-128"/>
                <a:ea typeface="G-OTF 新丸ゴ Pro L" pitchFamily="34" charset="-128"/>
              </a:rPr>
              <a:t>※1</a:t>
            </a:r>
            <a:r>
              <a:rPr kumimoji="1" lang="ja-JP" altLang="en-US" sz="1400" dirty="0" smtClean="0">
                <a:latin typeface="G-OTF 新丸ゴ Pro L" pitchFamily="34" charset="-128"/>
                <a:ea typeface="G-OTF 新丸ゴ Pro L" pitchFamily="34" charset="-128"/>
              </a:rPr>
              <a:t>トーク内容を他の友達に転送することは可能</a:t>
            </a:r>
            <a:endParaRPr kumimoji="1" lang="ja-JP" altLang="en-US" sz="1400" dirty="0">
              <a:latin typeface="G-OTF 新丸ゴ Pro L" pitchFamily="34" charset="-128"/>
              <a:ea typeface="G-OTF 新丸ゴ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29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605</Words>
  <Application>Microsoft Office PowerPoint</Application>
  <PresentationFormat>A4 210 x 297 mm</PresentationFormat>
  <Paragraphs>152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3" baseType="lpstr">
      <vt:lpstr>FOT-ニューセザンヌ Pro M</vt:lpstr>
      <vt:lpstr>FOT-ニューロダン Pro M</vt:lpstr>
      <vt:lpstr>FOT-ロダン Pro L</vt:lpstr>
      <vt:lpstr>Arial</vt:lpstr>
      <vt:lpstr>FOT-アニト Std M</vt:lpstr>
      <vt:lpstr>G-OTF 新丸ゴ Pro L</vt:lpstr>
      <vt:lpstr>FOT-ロダンNTLG Pro M</vt:lpstr>
      <vt:lpstr>Calibri Light</vt:lpstr>
      <vt:lpstr>ＭＳ Ｐゴシック</vt:lpstr>
      <vt:lpstr>Calibri</vt:lpstr>
      <vt:lpstr>Office テーマ</vt:lpstr>
      <vt:lpstr>PowerPoint プレゼンテーション</vt:lpstr>
      <vt:lpstr>はじめに</vt:lpstr>
      <vt:lpstr>手軽にグルーピング</vt:lpstr>
      <vt:lpstr>Grouperの特徴</vt:lpstr>
      <vt:lpstr>Grouperだからできる</vt:lpstr>
      <vt:lpstr>位置情報の取得・送信</vt:lpstr>
      <vt:lpstr>安心して使えるように</vt:lpstr>
      <vt:lpstr>利用端末の変更</vt:lpstr>
      <vt:lpstr>既存サービスとの相違点</vt:lpstr>
      <vt:lpstr>システム概略図(予定) </vt:lpstr>
      <vt:lpstr>動作フロー</vt:lpstr>
      <vt:lpstr>開発・動作環境，開発予定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 Hagihara</dc:creator>
  <cp:lastModifiedBy>SYSKEN</cp:lastModifiedBy>
  <cp:revision>70</cp:revision>
  <cp:lastPrinted>2014-05-18T05:25:25Z</cp:lastPrinted>
  <dcterms:created xsi:type="dcterms:W3CDTF">2014-05-15T12:48:03Z</dcterms:created>
  <dcterms:modified xsi:type="dcterms:W3CDTF">2014-05-18T07:19:37Z</dcterms:modified>
</cp:coreProperties>
</file>