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64" r:id="rId5"/>
    <p:sldId id="265" r:id="rId6"/>
    <p:sldId id="261" r:id="rId7"/>
    <p:sldId id="268" r:id="rId8"/>
    <p:sldId id="263" r:id="rId9"/>
    <p:sldId id="266" r:id="rId10"/>
    <p:sldId id="269" r:id="rId11"/>
    <p:sldId id="267" r:id="rId12"/>
    <p:sldId id="270" r:id="rId13"/>
    <p:sldId id="259" r:id="rId14"/>
    <p:sldId id="271" r:id="rId15"/>
    <p:sldId id="260" r:id="rId16"/>
    <p:sldId id="272" r:id="rId17"/>
    <p:sldId id="26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ummary" id="{15050B98-7E08-4CDF-9C36-3C4F533713B7}">
          <p14:sldIdLst>
            <p14:sldId id="256"/>
            <p14:sldId id="257"/>
          </p14:sldIdLst>
        </p14:section>
        <p14:section name="Variation" id="{E0E2E40F-47B2-41EB-AA26-906ED299DF83}">
          <p14:sldIdLst>
            <p14:sldId id="258"/>
            <p14:sldId id="264"/>
          </p14:sldIdLst>
        </p14:section>
        <p14:section name="Algorism &amp; Code" id="{B029BCE4-EB60-4B45-8C39-235CFDBB3485}">
          <p14:sldIdLst>
            <p14:sldId id="265"/>
            <p14:sldId id="261"/>
            <p14:sldId id="268"/>
            <p14:sldId id="263"/>
            <p14:sldId id="266"/>
            <p14:sldId id="269"/>
            <p14:sldId id="267"/>
            <p14:sldId id="270"/>
            <p14:sldId id="259"/>
            <p14:sldId id="271"/>
            <p14:sldId id="260"/>
            <p14:sldId id="272"/>
            <p14:sldId id="262"/>
            <p14:sldId id="273"/>
            <p14:sldId id="274"/>
            <p14:sldId id="275"/>
            <p14:sldId id="27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70" autoAdjust="0"/>
    <p:restoredTop sz="94754" autoAdjust="0"/>
  </p:normalViewPr>
  <p:slideViewPr>
    <p:cSldViewPr>
      <p:cViewPr>
        <p:scale>
          <a:sx n="125" d="100"/>
          <a:sy n="125" d="100"/>
        </p:scale>
        <p:origin x="-792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-82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0593D3-1C26-4371-92BC-214892D0F78E}" type="datetimeFigureOut">
              <a:rPr kumimoji="1" lang="ja-JP" altLang="en-US" smtClean="0"/>
              <a:t>2014/7/28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C0730-EB92-452B-8031-775ADFCF6A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9023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C0730-EB92-452B-8031-775ADFCF6AD0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2217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C0730-EB92-452B-8031-775ADFCF6AD0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2217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C0730-EB92-452B-8031-775ADFCF6AD0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557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dirty="0" smtClean="0"/>
              <a:t>マスター サブタイトルの書式設定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F0E8396-04B9-48D9-B13C-564095B0B864}" type="datetimeFigureOut">
              <a:rPr kumimoji="1" lang="ja-JP" altLang="en-US" smtClean="0"/>
              <a:t>2014/7/28</a:t>
            </a:fld>
            <a:endParaRPr kumimoji="1" lang="ja-JP" alt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4C23F2E-3B3B-45DD-8CC5-C4135128BE4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>
                <a:latin typeface="+mj-lt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8396-04B9-48D9-B13C-564095B0B864}" type="datetimeFigureOut">
              <a:rPr kumimoji="1" lang="ja-JP" altLang="en-US" smtClean="0"/>
              <a:t>2014/7/28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23F2E-3B3B-45DD-8CC5-C4135128BE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8396-04B9-48D9-B13C-564095B0B864}" type="datetimeFigureOut">
              <a:rPr kumimoji="1" lang="ja-JP" altLang="en-US" smtClean="0"/>
              <a:t>2014/7/28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94C23F2E-3B3B-45DD-8CC5-C4135128BE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8396-04B9-48D9-B13C-564095B0B864}" type="datetimeFigureOut">
              <a:rPr kumimoji="1" lang="ja-JP" altLang="en-US" smtClean="0"/>
              <a:t>2014/7/28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23F2E-3B3B-45DD-8CC5-C4135128BE4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dirty="0" smtClean="0"/>
              <a:t>マスター テキス</a:t>
            </a:r>
            <a:r>
              <a:rPr lang="en-US" altLang="ja-JP" dirty="0" smtClean="0"/>
              <a:t>1</a:t>
            </a:r>
            <a:r>
              <a:rPr lang="ja-JP" altLang="en-US" dirty="0" smtClean="0"/>
              <a:t>トの書式設定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F0E8396-04B9-48D9-B13C-564095B0B864}" type="datetimeFigureOut">
              <a:rPr kumimoji="1" lang="ja-JP" altLang="en-US" smtClean="0"/>
              <a:t>2014/7/28</a:t>
            </a:fld>
            <a:endParaRPr kumimoji="1" lang="ja-JP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94C23F2E-3B3B-45DD-8CC5-C4135128BE4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ja-JP" altLang="en-US" dirty="0" smtClean="0"/>
              <a:t>マスター タイト</a:t>
            </a:r>
            <a:r>
              <a:rPr lang="en-US" altLang="ja-JP" dirty="0" smtClean="0"/>
              <a:t>1</a:t>
            </a:r>
            <a:r>
              <a:rPr lang="ja-JP" altLang="en-US" dirty="0" smtClean="0"/>
              <a:t>ルの書式設定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8396-04B9-48D9-B13C-564095B0B864}" type="datetimeFigureOut">
              <a:rPr kumimoji="1" lang="ja-JP" altLang="en-US" smtClean="0"/>
              <a:t>2014/7/28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23F2E-3B3B-45DD-8CC5-C4135128BE4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dirty="0" smtClean="0"/>
              <a:t>マスター テキストの書式設定</a:t>
            </a:r>
            <a:r>
              <a:rPr lang="en-US" altLang="ja-JP" dirty="0" smtClean="0"/>
              <a:t>a</a:t>
            </a:r>
            <a:endParaRPr lang="ja-JP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dirty="0" smtClean="0"/>
              <a:t>マスター テキストの書式設定</a:t>
            </a:r>
            <a:r>
              <a:rPr lang="en-US" altLang="ja-JP" dirty="0" smtClean="0"/>
              <a:t>a</a:t>
            </a:r>
            <a:endParaRPr lang="ja-JP" alt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  <a:r>
              <a:rPr lang="en-US" altLang="ja-JP" dirty="0" smtClean="0"/>
              <a:t>a</a:t>
            </a:r>
            <a:endParaRPr lang="ja-JP" altLang="en-US" dirty="0" smtClean="0"/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8396-04B9-48D9-B13C-564095B0B864}" type="datetimeFigureOut">
              <a:rPr kumimoji="1" lang="ja-JP" altLang="en-US" smtClean="0"/>
              <a:t>2014/7/28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23F2E-3B3B-45DD-8CC5-C4135128BE44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ja-JP" altLang="en-US" dirty="0" smtClean="0"/>
              <a:t>マスター タイトルの書式設定</a:t>
            </a:r>
            <a:r>
              <a:rPr lang="en-US" altLang="ja-JP" dirty="0" smtClean="0"/>
              <a:t>a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8396-04B9-48D9-B13C-564095B0B864}" type="datetimeFigureOut">
              <a:rPr kumimoji="1" lang="ja-JP" altLang="en-US" smtClean="0"/>
              <a:t>2014/7/28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23F2E-3B3B-45DD-8CC5-C4135128BE4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8396-04B9-48D9-B13C-564095B0B864}" type="datetimeFigureOut">
              <a:rPr kumimoji="1" lang="ja-JP" altLang="en-US" smtClean="0"/>
              <a:t>2014/7/28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23F2E-3B3B-45DD-8CC5-C4135128BE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8396-04B9-48D9-B13C-564095B0B864}" type="datetimeFigureOut">
              <a:rPr kumimoji="1" lang="ja-JP" altLang="en-US" smtClean="0"/>
              <a:t>2014/7/28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4C23F2E-3B3B-45DD-8CC5-C4135128BE4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8396-04B9-48D9-B13C-564095B0B864}" type="datetimeFigureOut">
              <a:rPr kumimoji="1" lang="ja-JP" altLang="en-US" smtClean="0"/>
              <a:t>2014/7/28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23F2E-3B3B-45DD-8CC5-C4135128BE4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dirty="0" smtClean="0"/>
              <a:t>マスター </a:t>
            </a:r>
            <a:r>
              <a:rPr lang="en-US" altLang="ja-JP" dirty="0" smtClean="0"/>
              <a:t>1</a:t>
            </a:r>
            <a:r>
              <a:rPr lang="ja-JP" altLang="en-US" dirty="0" smtClean="0"/>
              <a:t>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 smtClean="0"/>
              <a:t>マスター テキストの書式設定</a:t>
            </a:r>
            <a:r>
              <a:rPr lang="en-US" altLang="ja-JP" dirty="0" smtClean="0"/>
              <a:t>1</a:t>
            </a:r>
            <a:endParaRPr lang="ja-JP" altLang="en-US" dirty="0" smtClean="0"/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altLang="ja-JP" dirty="0" smtClean="0"/>
              <a:t>2014/01/01 </a:t>
            </a:r>
            <a:r>
              <a:rPr lang="ja-JP" altLang="en-US" dirty="0" smtClean="0"/>
              <a:t>むすか</a:t>
            </a:r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altLang="ja-JP" dirty="0" smtClean="0"/>
              <a:t>Footer</a:t>
            </a: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altLang="ja-JP" dirty="0" smtClean="0"/>
              <a:t>&lt;#&gt;</a:t>
            </a:r>
            <a:endParaRPr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kumimoji="1"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kumimoji="1"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kumimoji="1"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kumimoji="1"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 smtClean="0"/>
              <a:t>リストまとめ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List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413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878282"/>
          </a:xfrm>
        </p:spPr>
        <p:txBody>
          <a:bodyPr/>
          <a:lstStyle/>
          <a:p>
            <a:r>
              <a:rPr kumimoji="1" lang="ja-JP" altLang="en-US" dirty="0" smtClean="0"/>
              <a:t>探索コード例</a:t>
            </a:r>
            <a:endParaRPr kumimoji="1" lang="en-US" altLang="ja-JP" dirty="0" smtClean="0"/>
          </a:p>
          <a:p>
            <a:pPr marL="45720" indent="0">
              <a:buNone/>
            </a:pPr>
            <a:r>
              <a:rPr kumimoji="1"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searchValue</a:t>
            </a:r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114;</a:t>
            </a:r>
          </a:p>
          <a:p>
            <a:pPr marL="45720" indent="0">
              <a:buNone/>
            </a:pPr>
            <a:endParaRPr kumimoji="1" lang="en-US" altLang="ja-JP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" indent="0">
              <a:buNone/>
            </a:pPr>
            <a:r>
              <a:rPr kumimoji="1"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ListNode</a:t>
            </a:r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* p = head;</a:t>
            </a:r>
          </a:p>
          <a:p>
            <a:pPr marL="45720" indent="0">
              <a:buNone/>
            </a:pPr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while(p != NULL) {</a:t>
            </a:r>
          </a:p>
          <a:p>
            <a:pPr marL="45720" indent="0">
              <a:buNone/>
            </a:pPr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	if(p-&gt;value == </a:t>
            </a:r>
            <a:r>
              <a:rPr kumimoji="1"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searchValue</a:t>
            </a:r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45720" indent="0">
              <a:buNone/>
            </a:pP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(“found\n”);</a:t>
            </a:r>
          </a:p>
          <a:p>
            <a:pPr marL="45720" indent="0">
              <a:buNone/>
            </a:pP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	return;</a:t>
            </a:r>
            <a:endParaRPr kumimoji="1" lang="en-US" altLang="ja-JP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45720" indent="0">
              <a:buNone/>
            </a:pPr>
            <a:r>
              <a:rPr kumimoji="1"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p = p-&gt;next;</a:t>
            </a:r>
          </a:p>
          <a:p>
            <a:pPr marL="45720" indent="0">
              <a:buNone/>
            </a:pPr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(“not found\n”);</a:t>
            </a:r>
          </a:p>
          <a:p>
            <a:pPr marL="45720" indent="0">
              <a:buNone/>
            </a:pPr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return;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Code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2316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n</a:t>
            </a:r>
            <a:r>
              <a:rPr kumimoji="1" lang="ja-JP" altLang="en-US" dirty="0" smtClean="0"/>
              <a:t>番目の要素 を取得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探索と似ている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カウンタ</a:t>
            </a:r>
            <a:r>
              <a:rPr lang="en-US" altLang="ja-JP" dirty="0"/>
              <a:t> </a:t>
            </a:r>
            <a:r>
              <a:rPr lang="ja-JP" altLang="en-US" dirty="0" smtClean="0"/>
              <a:t>と </a:t>
            </a:r>
            <a:r>
              <a:rPr lang="en-US" altLang="ja-JP" dirty="0" smtClean="0"/>
              <a:t>n </a:t>
            </a:r>
            <a:r>
              <a:rPr lang="ja-JP" altLang="en-US" dirty="0" smtClean="0"/>
              <a:t>が等しいなら、その時の </a:t>
            </a:r>
            <a:r>
              <a:rPr lang="en-US" altLang="ja-JP" dirty="0" smtClean="0"/>
              <a:t>p </a:t>
            </a:r>
            <a:r>
              <a:rPr lang="ja-JP" altLang="en-US" dirty="0" smtClean="0"/>
              <a:t>が </a:t>
            </a:r>
            <a:r>
              <a:rPr lang="en-US" altLang="ja-JP" dirty="0" smtClean="0"/>
              <a:t>n</a:t>
            </a:r>
            <a:r>
              <a:rPr lang="ja-JP" altLang="en-US" dirty="0" smtClean="0"/>
              <a:t>番目の要素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p </a:t>
            </a:r>
            <a:r>
              <a:rPr lang="ja-JP" altLang="en-US" dirty="0" smtClean="0"/>
              <a:t>を次の要素へ動かすときに カウンタ を</a:t>
            </a:r>
            <a:r>
              <a:rPr lang="en-US" altLang="ja-JP" dirty="0" smtClean="0"/>
              <a:t>1</a:t>
            </a:r>
            <a:r>
              <a:rPr lang="ja-JP" altLang="en-US" dirty="0" smtClean="0"/>
              <a:t>加算</a:t>
            </a:r>
            <a:endParaRPr lang="en-US" altLang="ja-JP" dirty="0" smtClean="0"/>
          </a:p>
          <a:p>
            <a:pPr lvl="1"/>
            <a:endParaRPr kumimoji="1" lang="en-US" altLang="ja-JP" dirty="0" smtClean="0"/>
          </a:p>
          <a:p>
            <a:pPr marL="708660" lvl="1" indent="-342900">
              <a:buFont typeface="+mj-lt"/>
              <a:buAutoNum type="arabicPeriod"/>
            </a:pPr>
            <a:r>
              <a:rPr lang="ja-JP" altLang="en-US" dirty="0"/>
              <a:t>探索用ポインタ</a:t>
            </a:r>
            <a:r>
              <a:rPr lang="en-US" altLang="ja-JP" dirty="0"/>
              <a:t>p </a:t>
            </a:r>
            <a:r>
              <a:rPr lang="ja-JP" altLang="en-US" dirty="0"/>
              <a:t>を用意、</a:t>
            </a:r>
            <a:r>
              <a:rPr lang="en-US" altLang="ja-JP" dirty="0"/>
              <a:t>head </a:t>
            </a:r>
            <a:r>
              <a:rPr lang="ja-JP" altLang="en-US" dirty="0"/>
              <a:t>を</a:t>
            </a:r>
            <a:r>
              <a:rPr lang="ja-JP" altLang="en-US" dirty="0" smtClean="0"/>
              <a:t>指定</a:t>
            </a:r>
            <a:endParaRPr lang="en-US" altLang="ja-JP" dirty="0" smtClean="0"/>
          </a:p>
          <a:p>
            <a:pPr marL="708660" lvl="1" indent="-342900">
              <a:buFont typeface="+mj-lt"/>
              <a:buAutoNum type="arabicPeriod"/>
            </a:pPr>
            <a:r>
              <a:rPr lang="ja-JP" altLang="en-US" dirty="0" smtClean="0"/>
              <a:t>カウンタ</a:t>
            </a:r>
            <a:r>
              <a:rPr lang="en-US" altLang="ja-JP" dirty="0" smtClean="0"/>
              <a:t>count</a:t>
            </a:r>
            <a:r>
              <a:rPr lang="ja-JP" altLang="en-US" dirty="0"/>
              <a:t> </a:t>
            </a:r>
            <a:r>
              <a:rPr lang="ja-JP" altLang="en-US" dirty="0" smtClean="0"/>
              <a:t>を用意、初期値</a:t>
            </a:r>
            <a:r>
              <a:rPr lang="en-US" altLang="ja-JP" dirty="0" smtClean="0"/>
              <a:t>0</a:t>
            </a:r>
            <a:r>
              <a:rPr lang="ja-JP" altLang="en-US" dirty="0" smtClean="0"/>
              <a:t>を代入</a:t>
            </a:r>
            <a:endParaRPr lang="en-US" altLang="ja-JP" dirty="0"/>
          </a:p>
          <a:p>
            <a:pPr marL="708660" lvl="1" indent="-342900">
              <a:buFont typeface="+mj-lt"/>
              <a:buAutoNum type="arabicPeriod"/>
            </a:pPr>
            <a:r>
              <a:rPr lang="en-US" altLang="ja-JP" dirty="0"/>
              <a:t>p </a:t>
            </a:r>
            <a:r>
              <a:rPr lang="ja-JP" altLang="en-US" dirty="0"/>
              <a:t>が </a:t>
            </a:r>
            <a:r>
              <a:rPr lang="en-US" altLang="ja-JP" dirty="0"/>
              <a:t>NULL </a:t>
            </a:r>
            <a:r>
              <a:rPr lang="ja-JP" altLang="en-US" dirty="0"/>
              <a:t>なら、「見つからなかった」</a:t>
            </a:r>
            <a:endParaRPr lang="en-US" altLang="ja-JP" dirty="0"/>
          </a:p>
          <a:p>
            <a:pPr marL="708660" lvl="1" indent="-342900">
              <a:buFont typeface="+mj-lt"/>
              <a:buAutoNum type="arabicPeriod"/>
            </a:pPr>
            <a:r>
              <a:rPr lang="en-US" altLang="ja-JP" dirty="0" smtClean="0"/>
              <a:t>n </a:t>
            </a:r>
            <a:r>
              <a:rPr lang="ja-JP" altLang="en-US" dirty="0" smtClean="0"/>
              <a:t>と </a:t>
            </a:r>
            <a:r>
              <a:rPr lang="en-US" altLang="ja-JP" dirty="0" smtClean="0"/>
              <a:t>count </a:t>
            </a:r>
            <a:r>
              <a:rPr lang="ja-JP" altLang="en-US" dirty="0" smtClean="0"/>
              <a:t>が</a:t>
            </a:r>
            <a:r>
              <a:rPr lang="ja-JP" altLang="en-US" dirty="0"/>
              <a:t>一緒</a:t>
            </a:r>
            <a:r>
              <a:rPr lang="ja-JP" altLang="en-US" dirty="0" smtClean="0"/>
              <a:t>なら</a:t>
            </a:r>
            <a:r>
              <a:rPr lang="en-US" altLang="ja-JP" dirty="0"/>
              <a:t> </a:t>
            </a:r>
            <a:r>
              <a:rPr lang="en-US" altLang="ja-JP" dirty="0" smtClean="0"/>
              <a:t>p </a:t>
            </a:r>
            <a:r>
              <a:rPr lang="ja-JP" altLang="en-US" dirty="0" smtClean="0"/>
              <a:t>が欲しい要素</a:t>
            </a:r>
            <a:endParaRPr lang="en-US" altLang="ja-JP" dirty="0" smtClean="0"/>
          </a:p>
          <a:p>
            <a:pPr marL="708660" lvl="1" indent="-342900">
              <a:buFont typeface="+mj-lt"/>
              <a:buAutoNum type="arabicPeriod"/>
            </a:pPr>
            <a:r>
              <a:rPr lang="en-US" altLang="ja-JP" dirty="0" smtClean="0"/>
              <a:t>count</a:t>
            </a:r>
            <a:r>
              <a:rPr lang="ja-JP" altLang="en-US" dirty="0" smtClean="0"/>
              <a:t>に</a:t>
            </a:r>
            <a:r>
              <a:rPr lang="en-US" altLang="ja-JP" dirty="0" smtClean="0"/>
              <a:t>1</a:t>
            </a:r>
            <a:r>
              <a:rPr lang="ja-JP" altLang="en-US" dirty="0" smtClean="0"/>
              <a:t>を加算</a:t>
            </a:r>
            <a:endParaRPr lang="en-US" altLang="ja-JP" dirty="0"/>
          </a:p>
          <a:p>
            <a:pPr marL="708660" lvl="1" indent="-342900">
              <a:buFont typeface="+mj-lt"/>
              <a:buAutoNum type="arabicPeriod"/>
            </a:pPr>
            <a:r>
              <a:rPr lang="en-US" altLang="ja-JP" dirty="0"/>
              <a:t>p </a:t>
            </a:r>
            <a:r>
              <a:rPr lang="ja-JP" altLang="en-US" dirty="0"/>
              <a:t>に </a:t>
            </a:r>
            <a:r>
              <a:rPr lang="en-US" altLang="ja-JP" dirty="0"/>
              <a:t>p</a:t>
            </a:r>
            <a:r>
              <a:rPr lang="ja-JP" altLang="en-US" dirty="0"/>
              <a:t>の</a:t>
            </a:r>
            <a:r>
              <a:rPr lang="en-US" altLang="ja-JP" dirty="0"/>
              <a:t>next </a:t>
            </a:r>
            <a:r>
              <a:rPr lang="ja-JP" altLang="en-US" dirty="0"/>
              <a:t>を指定</a:t>
            </a:r>
            <a:r>
              <a:rPr lang="en-US" altLang="ja-JP" dirty="0"/>
              <a:t> </a:t>
            </a:r>
            <a:r>
              <a:rPr lang="en-US" altLang="ja-JP" dirty="0" smtClean="0"/>
              <a:t>3</a:t>
            </a:r>
            <a:r>
              <a:rPr lang="ja-JP" altLang="en-US" dirty="0" smtClean="0"/>
              <a:t>に</a:t>
            </a:r>
            <a:r>
              <a:rPr lang="ja-JP" altLang="en-US" dirty="0"/>
              <a:t>戻る</a:t>
            </a:r>
            <a:endParaRPr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Algorism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590810" y="5424489"/>
            <a:ext cx="1512168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value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74648" y="6300028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head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3823058" y="5424489"/>
            <a:ext cx="1512168" cy="5760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value</a:t>
            </a:r>
            <a:endParaRPr kumimoji="1" lang="ja-JP" altLang="en-US" dirty="0"/>
          </a:p>
        </p:txBody>
      </p:sp>
      <p:cxnSp>
        <p:nvCxnSpPr>
          <p:cNvPr id="7" name="直線矢印コネクタ 6"/>
          <p:cNvCxnSpPr>
            <a:stCxn id="4" idx="3"/>
            <a:endCxn id="6" idx="1"/>
          </p:cNvCxnSpPr>
          <p:nvPr/>
        </p:nvCxnSpPr>
        <p:spPr>
          <a:xfrm>
            <a:off x="3102978" y="5712521"/>
            <a:ext cx="72008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3153478" y="5712521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next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6055912" y="5424489"/>
            <a:ext cx="1512168" cy="5760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value</a:t>
            </a:r>
            <a:endParaRPr kumimoji="1" lang="ja-JP" altLang="en-US" dirty="0"/>
          </a:p>
        </p:txBody>
      </p:sp>
      <p:cxnSp>
        <p:nvCxnSpPr>
          <p:cNvPr id="10" name="直線矢印コネクタ 9"/>
          <p:cNvCxnSpPr>
            <a:endCxn id="9" idx="1"/>
          </p:cNvCxnSpPr>
          <p:nvPr/>
        </p:nvCxnSpPr>
        <p:spPr>
          <a:xfrm>
            <a:off x="5335832" y="5712521"/>
            <a:ext cx="720080" cy="0"/>
          </a:xfrm>
          <a:prstGeom prst="straightConnector1">
            <a:avLst/>
          </a:prstGeom>
          <a:ln w="254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5386332" y="5712521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next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cxnSp>
        <p:nvCxnSpPr>
          <p:cNvPr id="12" name="カギ線コネクタ 11"/>
          <p:cNvCxnSpPr>
            <a:stCxn id="5" idx="3"/>
            <a:endCxn id="4" idx="2"/>
          </p:cNvCxnSpPr>
          <p:nvPr/>
        </p:nvCxnSpPr>
        <p:spPr>
          <a:xfrm flipV="1">
            <a:off x="1562657" y="6000553"/>
            <a:ext cx="784237" cy="484141"/>
          </a:xfrm>
          <a:prstGeom prst="bentConnector2">
            <a:avLst/>
          </a:prstGeom>
          <a:ln w="25400">
            <a:solidFill>
              <a:schemeClr val="tx1">
                <a:alpha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>
            <a:off x="7549048" y="5702030"/>
            <a:ext cx="720080" cy="0"/>
          </a:xfrm>
          <a:prstGeom prst="straightConnector1">
            <a:avLst/>
          </a:prstGeom>
          <a:ln w="254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7599548" y="5702030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next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495916" y="6300028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tail</a:t>
            </a:r>
            <a:endParaRPr kumimoji="1" lang="ja-JP" altLang="en-US" dirty="0"/>
          </a:p>
        </p:txBody>
      </p:sp>
      <p:cxnSp>
        <p:nvCxnSpPr>
          <p:cNvPr id="16" name="カギ線コネクタ 15"/>
          <p:cNvCxnSpPr>
            <a:stCxn id="15" idx="3"/>
            <a:endCxn id="9" idx="2"/>
          </p:cNvCxnSpPr>
          <p:nvPr/>
        </p:nvCxnSpPr>
        <p:spPr>
          <a:xfrm flipV="1">
            <a:off x="5988359" y="6000553"/>
            <a:ext cx="823637" cy="484141"/>
          </a:xfrm>
          <a:prstGeom prst="bentConnector2">
            <a:avLst/>
          </a:prstGeom>
          <a:ln w="25400">
            <a:solidFill>
              <a:schemeClr val="tx1">
                <a:alpha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グループ化 16"/>
          <p:cNvGrpSpPr/>
          <p:nvPr/>
        </p:nvGrpSpPr>
        <p:grpSpPr>
          <a:xfrm>
            <a:off x="8270340" y="5357554"/>
            <a:ext cx="910172" cy="709934"/>
            <a:chOff x="8054316" y="2812717"/>
            <a:chExt cx="910172" cy="709934"/>
          </a:xfrm>
        </p:grpSpPr>
        <p:pic>
          <p:nvPicPr>
            <p:cNvPr id="18" name="図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4316" y="2812717"/>
              <a:ext cx="910172" cy="709934"/>
            </a:xfrm>
            <a:prstGeom prst="rect">
              <a:avLst/>
            </a:prstGeom>
          </p:spPr>
        </p:pic>
        <p:sp>
          <p:nvSpPr>
            <p:cNvPr id="19" name="テキスト ボックス 18"/>
            <p:cNvSpPr txBox="1"/>
            <p:nvPr/>
          </p:nvSpPr>
          <p:spPr>
            <a:xfrm>
              <a:off x="8138236" y="2812717"/>
              <a:ext cx="734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>
                  <a:solidFill>
                    <a:schemeClr val="bg1"/>
                  </a:solidFill>
                </a:rPr>
                <a:t>NULL</a:t>
              </a:r>
              <a:endParaRPr kumimoji="1" lang="ja-JP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テキスト ボックス 19"/>
          <p:cNvSpPr txBox="1"/>
          <p:nvPr/>
        </p:nvSpPr>
        <p:spPr>
          <a:xfrm>
            <a:off x="1595556" y="542448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823058" y="542448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055912" y="542448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40727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7" grpId="0"/>
      <p:bldP spid="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878281"/>
          </a:xfrm>
        </p:spPr>
        <p:txBody>
          <a:bodyPr/>
          <a:lstStyle/>
          <a:p>
            <a:r>
              <a:rPr lang="en-US" altLang="ja-JP" dirty="0"/>
              <a:t>n</a:t>
            </a:r>
            <a:r>
              <a:rPr lang="ja-JP" altLang="en-US" dirty="0"/>
              <a:t>番目の要素を</a:t>
            </a:r>
            <a:r>
              <a:rPr lang="ja-JP" altLang="en-US" dirty="0" smtClean="0"/>
              <a:t>取得するコード例</a:t>
            </a:r>
            <a:endParaRPr lang="en-US" altLang="ja-JP" dirty="0" smtClean="0"/>
          </a:p>
          <a:p>
            <a:pPr marL="45720" indent="0">
              <a:buNone/>
            </a:pPr>
            <a:r>
              <a:rPr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n = 2;</a:t>
            </a:r>
          </a:p>
          <a:p>
            <a:pPr marL="45720" indent="0">
              <a:buNone/>
            </a:pPr>
            <a:endParaRPr lang="en-US" altLang="ja-JP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ListNode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* p = head;</a:t>
            </a:r>
          </a:p>
          <a:p>
            <a:pPr marL="45720" indent="0">
              <a:buNone/>
            </a:pPr>
            <a:r>
              <a:rPr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count = 0;</a:t>
            </a:r>
          </a:p>
          <a:p>
            <a:pPr marL="45720" indent="0">
              <a:buNone/>
            </a:pP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while(p != NULL) {</a:t>
            </a:r>
          </a:p>
          <a:p>
            <a:pPr marL="45720" indent="0">
              <a:buNone/>
            </a:pP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if(n == count) {</a:t>
            </a:r>
          </a:p>
          <a:p>
            <a:pPr marL="45720" indent="0">
              <a:buNone/>
            </a:pP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	return p;</a:t>
            </a:r>
          </a:p>
          <a:p>
            <a:pPr marL="45720" indent="0">
              <a:buNone/>
            </a:pP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count++;</a:t>
            </a:r>
          </a:p>
          <a:p>
            <a:pPr marL="45720" indent="0">
              <a:buNone/>
            </a:pP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p = p-&gt;next;</a:t>
            </a:r>
          </a:p>
          <a:p>
            <a:pPr marL="45720" indent="0">
              <a:buNone/>
            </a:pP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ot found\n”);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Code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7477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先頭</a:t>
            </a:r>
            <a:r>
              <a:rPr lang="ja-JP" altLang="en-US" dirty="0" smtClean="0"/>
              <a:t>に追加</a:t>
            </a:r>
            <a:endParaRPr lang="en-US" altLang="ja-JP" dirty="0" smtClean="0"/>
          </a:p>
          <a:p>
            <a:pPr marL="708660" lvl="1" indent="-342900">
              <a:buFont typeface="+mj-lt"/>
              <a:buAutoNum type="arabicPeriod"/>
            </a:pPr>
            <a:r>
              <a:rPr kumimoji="1" lang="ja-JP" altLang="en-US" dirty="0" smtClean="0"/>
              <a:t>要素</a:t>
            </a:r>
            <a:r>
              <a:rPr kumimoji="1" lang="en-US" altLang="ja-JP" dirty="0" smtClean="0"/>
              <a:t>E </a:t>
            </a:r>
            <a:r>
              <a:rPr kumimoji="1" lang="ja-JP" altLang="en-US" dirty="0" smtClean="0"/>
              <a:t>を生成</a:t>
            </a:r>
            <a:endParaRPr kumimoji="1" lang="en-US" altLang="ja-JP" dirty="0" smtClean="0"/>
          </a:p>
          <a:p>
            <a:pPr marL="708660" lvl="1" indent="-342900">
              <a:buFont typeface="+mj-lt"/>
              <a:buAutoNum type="arabicPeriod"/>
            </a:pPr>
            <a:r>
              <a:rPr lang="en-US" altLang="ja-JP" dirty="0" smtClean="0"/>
              <a:t>head </a:t>
            </a:r>
            <a:r>
              <a:rPr lang="ja-JP" altLang="en-US" dirty="0" smtClean="0"/>
              <a:t>を 要素</a:t>
            </a:r>
            <a:r>
              <a:rPr lang="en-US" altLang="ja-JP" dirty="0" smtClean="0"/>
              <a:t>E </a:t>
            </a:r>
            <a:r>
              <a:rPr lang="ja-JP" altLang="en-US" dirty="0" smtClean="0"/>
              <a:t>の </a:t>
            </a:r>
            <a:r>
              <a:rPr lang="en-US" altLang="ja-JP" dirty="0" smtClean="0"/>
              <a:t>next </a:t>
            </a:r>
            <a:r>
              <a:rPr lang="ja-JP" altLang="en-US" dirty="0" smtClean="0"/>
              <a:t>に指定</a:t>
            </a:r>
            <a:endParaRPr lang="en-US" altLang="ja-JP" dirty="0" smtClean="0"/>
          </a:p>
          <a:p>
            <a:pPr marL="708660" lvl="1" indent="-342900">
              <a:buFont typeface="+mj-lt"/>
              <a:buAutoNum type="arabicPeriod"/>
            </a:pPr>
            <a:r>
              <a:rPr kumimoji="1" lang="en-US" altLang="ja-JP" dirty="0" smtClean="0"/>
              <a:t>head </a:t>
            </a:r>
            <a:r>
              <a:rPr kumimoji="1" lang="ja-JP" altLang="en-US" dirty="0" smtClean="0"/>
              <a:t>を 要素</a:t>
            </a:r>
            <a:r>
              <a:rPr kumimoji="1" lang="en-US" altLang="ja-JP" dirty="0" smtClean="0"/>
              <a:t>E </a:t>
            </a:r>
            <a:r>
              <a:rPr kumimoji="1" lang="ja-JP" altLang="en-US" dirty="0" smtClean="0"/>
              <a:t>に指定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Algorism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115616" y="3717032"/>
            <a:ext cx="1512168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value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3347864" y="3717032"/>
            <a:ext cx="1512168" cy="5760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value</a:t>
            </a:r>
            <a:endParaRPr kumimoji="1" lang="ja-JP" altLang="en-US" dirty="0"/>
          </a:p>
        </p:txBody>
      </p:sp>
      <p:cxnSp>
        <p:nvCxnSpPr>
          <p:cNvPr id="7" name="直線矢印コネクタ 6"/>
          <p:cNvCxnSpPr>
            <a:stCxn id="4" idx="3"/>
            <a:endCxn id="6" idx="1"/>
          </p:cNvCxnSpPr>
          <p:nvPr/>
        </p:nvCxnSpPr>
        <p:spPr>
          <a:xfrm>
            <a:off x="2627784" y="4005064"/>
            <a:ext cx="72008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2678284" y="4005064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next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580718" y="3717032"/>
            <a:ext cx="1512168" cy="5760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value</a:t>
            </a:r>
            <a:endParaRPr kumimoji="1" lang="ja-JP" altLang="en-US" dirty="0"/>
          </a:p>
        </p:txBody>
      </p:sp>
      <p:cxnSp>
        <p:nvCxnSpPr>
          <p:cNvPr id="10" name="直線矢印コネクタ 9"/>
          <p:cNvCxnSpPr>
            <a:endCxn id="9" idx="1"/>
          </p:cNvCxnSpPr>
          <p:nvPr/>
        </p:nvCxnSpPr>
        <p:spPr>
          <a:xfrm>
            <a:off x="4860638" y="4005064"/>
            <a:ext cx="720080" cy="0"/>
          </a:xfrm>
          <a:prstGeom prst="straightConnector1">
            <a:avLst/>
          </a:prstGeom>
          <a:ln w="254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4911138" y="4005064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next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cxnSp>
        <p:nvCxnSpPr>
          <p:cNvPr id="12" name="カギ線コネクタ 11"/>
          <p:cNvCxnSpPr>
            <a:stCxn id="20" idx="1"/>
            <a:endCxn id="4" idx="2"/>
          </p:cNvCxnSpPr>
          <p:nvPr/>
        </p:nvCxnSpPr>
        <p:spPr>
          <a:xfrm rot="10800000">
            <a:off x="1871700" y="4293097"/>
            <a:ext cx="756084" cy="484121"/>
          </a:xfrm>
          <a:prstGeom prst="bentConnector2">
            <a:avLst/>
          </a:prstGeom>
          <a:ln w="25400">
            <a:solidFill>
              <a:schemeClr val="tx1">
                <a:alpha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>
            <a:off x="7073854" y="3994573"/>
            <a:ext cx="720080" cy="0"/>
          </a:xfrm>
          <a:prstGeom prst="straightConnector1">
            <a:avLst/>
          </a:prstGeom>
          <a:ln w="254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7124354" y="3994573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next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627784" y="4592551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head</a:t>
            </a:r>
            <a:endParaRPr kumimoji="1" lang="ja-JP" altLang="en-US" dirty="0"/>
          </a:p>
        </p:txBody>
      </p:sp>
      <p:cxnSp>
        <p:nvCxnSpPr>
          <p:cNvPr id="21" name="カギ線コネクタ 20"/>
          <p:cNvCxnSpPr>
            <a:stCxn id="20" idx="3"/>
          </p:cNvCxnSpPr>
          <p:nvPr/>
        </p:nvCxnSpPr>
        <p:spPr>
          <a:xfrm flipV="1">
            <a:off x="3315793" y="4293076"/>
            <a:ext cx="784237" cy="484141"/>
          </a:xfrm>
          <a:prstGeom prst="bentConnector2">
            <a:avLst/>
          </a:prstGeom>
          <a:ln w="25400">
            <a:solidFill>
              <a:schemeClr val="tx1">
                <a:alpha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1115616" y="3717032"/>
            <a:ext cx="301686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E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180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" dur="indefinit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6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先頭に追加するコード例</a:t>
            </a:r>
            <a:endParaRPr kumimoji="1" lang="en-US" altLang="ja-JP" dirty="0" smtClean="0"/>
          </a:p>
          <a:p>
            <a:pPr marL="45720" indent="0">
              <a:buNone/>
            </a:pPr>
            <a:r>
              <a:rPr kumimoji="1"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ListNode</a:t>
            </a:r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* e =</a:t>
            </a:r>
          </a:p>
          <a:p>
            <a:pPr marL="45720" indent="0">
              <a:buNone/>
            </a:pPr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1"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ListNode</a:t>
            </a:r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*)</a:t>
            </a:r>
            <a:r>
              <a:rPr kumimoji="1"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1"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1"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ListNode</a:t>
            </a:r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marL="45720" indent="0">
              <a:buNone/>
            </a:pPr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e-&gt;next = head;</a:t>
            </a:r>
          </a:p>
          <a:p>
            <a:pPr marL="45720" indent="0">
              <a:buNone/>
            </a:pP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head = e;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Code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3542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先頭</a:t>
            </a:r>
            <a:r>
              <a:rPr lang="ja-JP" altLang="en-US" dirty="0" smtClean="0"/>
              <a:t>を削除</a:t>
            </a:r>
            <a:endParaRPr lang="en-US" altLang="ja-JP" dirty="0" smtClean="0"/>
          </a:p>
          <a:p>
            <a:pPr marL="708660" lvl="1" indent="-342900">
              <a:buFont typeface="+mj-lt"/>
              <a:buAutoNum type="arabicPeriod"/>
            </a:pPr>
            <a:r>
              <a:rPr kumimoji="1" lang="en-US" altLang="ja-JP" dirty="0" smtClean="0"/>
              <a:t>head </a:t>
            </a:r>
            <a:r>
              <a:rPr kumimoji="1" lang="ja-JP" altLang="en-US" dirty="0" smtClean="0"/>
              <a:t>が </a:t>
            </a:r>
            <a:r>
              <a:rPr kumimoji="1" lang="en-US" altLang="ja-JP" dirty="0" smtClean="0"/>
              <a:t>NULL </a:t>
            </a:r>
            <a:r>
              <a:rPr kumimoji="1" lang="ja-JP" altLang="en-US" dirty="0" smtClean="0"/>
              <a:t>なら終了</a:t>
            </a:r>
            <a:endParaRPr kumimoji="1" lang="en-US" altLang="ja-JP" dirty="0" smtClean="0"/>
          </a:p>
          <a:p>
            <a:pPr marL="708660" lvl="1" indent="-342900">
              <a:buFont typeface="+mj-lt"/>
              <a:buAutoNum type="arabicPeriod"/>
            </a:pPr>
            <a:r>
              <a:rPr lang="ja-JP" altLang="en-US" dirty="0" smtClean="0"/>
              <a:t>一時保持用ポインタ</a:t>
            </a:r>
            <a:r>
              <a:rPr lang="en-US" altLang="ja-JP" dirty="0" smtClean="0"/>
              <a:t>p </a:t>
            </a:r>
            <a:r>
              <a:rPr lang="ja-JP" altLang="en-US" dirty="0" smtClean="0"/>
              <a:t>を </a:t>
            </a:r>
            <a:r>
              <a:rPr lang="en-US" altLang="ja-JP" dirty="0" smtClean="0"/>
              <a:t>head </a:t>
            </a:r>
            <a:r>
              <a:rPr lang="ja-JP" altLang="en-US" dirty="0" smtClean="0"/>
              <a:t>に指定</a:t>
            </a:r>
            <a:endParaRPr kumimoji="1" lang="en-US" altLang="ja-JP" dirty="0" smtClean="0"/>
          </a:p>
          <a:p>
            <a:pPr marL="708660" lvl="1" indent="-342900">
              <a:buFont typeface="+mj-lt"/>
              <a:buAutoNum type="arabicPeriod"/>
            </a:pPr>
            <a:r>
              <a:rPr kumimoji="1" lang="en-US" altLang="ja-JP" dirty="0" smtClean="0"/>
              <a:t>head </a:t>
            </a:r>
            <a:r>
              <a:rPr kumimoji="1" lang="ja-JP" altLang="en-US" dirty="0" smtClean="0"/>
              <a:t>を </a:t>
            </a:r>
            <a:r>
              <a:rPr kumimoji="1" lang="en-US" altLang="ja-JP" dirty="0" smtClean="0"/>
              <a:t>head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next </a:t>
            </a:r>
            <a:r>
              <a:rPr kumimoji="1" lang="ja-JP" altLang="en-US" dirty="0" smtClean="0"/>
              <a:t>に指定</a:t>
            </a:r>
            <a:endParaRPr kumimoji="1" lang="en-US" altLang="ja-JP" dirty="0" smtClean="0"/>
          </a:p>
          <a:p>
            <a:pPr marL="708660" lvl="1" indent="-342900">
              <a:buFont typeface="+mj-lt"/>
              <a:buAutoNum type="arabicPeriod"/>
            </a:pPr>
            <a:r>
              <a:rPr lang="en-US" altLang="ja-JP" dirty="0" smtClean="0"/>
              <a:t>p </a:t>
            </a:r>
            <a:r>
              <a:rPr lang="ja-JP" altLang="en-US" dirty="0" smtClean="0"/>
              <a:t>を</a:t>
            </a:r>
            <a:r>
              <a:rPr lang="ja-JP" altLang="en-US" dirty="0"/>
              <a:t>消去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Algorism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110074" y="3696297"/>
            <a:ext cx="1512168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value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22065" y="4571837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head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3342322" y="3696297"/>
            <a:ext cx="1512168" cy="5760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value</a:t>
            </a:r>
            <a:endParaRPr kumimoji="1" lang="ja-JP" altLang="en-US" dirty="0"/>
          </a:p>
        </p:txBody>
      </p:sp>
      <p:cxnSp>
        <p:nvCxnSpPr>
          <p:cNvPr id="7" name="直線矢印コネクタ 6"/>
          <p:cNvCxnSpPr>
            <a:stCxn id="4" idx="3"/>
            <a:endCxn id="6" idx="1"/>
          </p:cNvCxnSpPr>
          <p:nvPr/>
        </p:nvCxnSpPr>
        <p:spPr>
          <a:xfrm>
            <a:off x="2622242" y="3984329"/>
            <a:ext cx="72008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2672742" y="3984329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next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575176" y="3696297"/>
            <a:ext cx="1512168" cy="5760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value</a:t>
            </a:r>
            <a:endParaRPr kumimoji="1" lang="ja-JP" altLang="en-US" dirty="0"/>
          </a:p>
        </p:txBody>
      </p:sp>
      <p:cxnSp>
        <p:nvCxnSpPr>
          <p:cNvPr id="10" name="直線矢印コネクタ 9"/>
          <p:cNvCxnSpPr>
            <a:endCxn id="9" idx="1"/>
          </p:cNvCxnSpPr>
          <p:nvPr/>
        </p:nvCxnSpPr>
        <p:spPr>
          <a:xfrm>
            <a:off x="4855096" y="3984329"/>
            <a:ext cx="720080" cy="0"/>
          </a:xfrm>
          <a:prstGeom prst="straightConnector1">
            <a:avLst/>
          </a:prstGeom>
          <a:ln w="254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4905596" y="3984329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next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cxnSp>
        <p:nvCxnSpPr>
          <p:cNvPr id="12" name="カギ線コネクタ 11"/>
          <p:cNvCxnSpPr>
            <a:stCxn id="5" idx="3"/>
            <a:endCxn id="4" idx="2"/>
          </p:cNvCxnSpPr>
          <p:nvPr/>
        </p:nvCxnSpPr>
        <p:spPr>
          <a:xfrm flipV="1">
            <a:off x="1110074" y="4272361"/>
            <a:ext cx="756084" cy="484142"/>
          </a:xfrm>
          <a:prstGeom prst="bentConnector2">
            <a:avLst/>
          </a:prstGeom>
          <a:ln w="25400">
            <a:solidFill>
              <a:schemeClr val="tx1">
                <a:alpha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>
            <a:off x="7068312" y="3973838"/>
            <a:ext cx="720080" cy="0"/>
          </a:xfrm>
          <a:prstGeom prst="straightConnector1">
            <a:avLst/>
          </a:prstGeom>
          <a:ln w="254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7118812" y="3973838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next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cxnSp>
        <p:nvCxnSpPr>
          <p:cNvPr id="26" name="直線矢印コネクタ 25"/>
          <p:cNvCxnSpPr>
            <a:stCxn id="28" idx="0"/>
          </p:cNvCxnSpPr>
          <p:nvPr/>
        </p:nvCxnSpPr>
        <p:spPr>
          <a:xfrm flipV="1">
            <a:off x="1866158" y="4272362"/>
            <a:ext cx="13770" cy="1388886"/>
          </a:xfrm>
          <a:prstGeom prst="straightConnector1">
            <a:avLst/>
          </a:prstGeom>
          <a:ln w="25400">
            <a:solidFill>
              <a:schemeClr val="tx1">
                <a:alpha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1705697" y="5661248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p</a:t>
            </a:r>
            <a:endParaRPr kumimoji="1" lang="ja-JP" altLang="en-US" dirty="0"/>
          </a:p>
        </p:txBody>
      </p:sp>
      <p:cxnSp>
        <p:nvCxnSpPr>
          <p:cNvPr id="30" name="カギ線コネクタ 29"/>
          <p:cNvCxnSpPr>
            <a:stCxn id="5" idx="3"/>
            <a:endCxn id="6" idx="2"/>
          </p:cNvCxnSpPr>
          <p:nvPr/>
        </p:nvCxnSpPr>
        <p:spPr>
          <a:xfrm flipV="1">
            <a:off x="1110074" y="4272361"/>
            <a:ext cx="2988332" cy="484142"/>
          </a:xfrm>
          <a:prstGeom prst="bentConnector2">
            <a:avLst/>
          </a:prstGeom>
          <a:ln w="25400">
            <a:solidFill>
              <a:schemeClr val="tx1">
                <a:alpha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445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2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先頭</a:t>
            </a:r>
            <a:r>
              <a:rPr lang="ja-JP" altLang="en-US" dirty="0" smtClean="0"/>
              <a:t>を削除するコード例</a:t>
            </a:r>
            <a:endParaRPr lang="en-US" altLang="ja-JP" dirty="0" smtClean="0"/>
          </a:p>
          <a:p>
            <a:pPr marL="45720" indent="0">
              <a:buNone/>
            </a:pPr>
            <a:r>
              <a:rPr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ListNode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* p;</a:t>
            </a:r>
          </a:p>
          <a:p>
            <a:pPr marL="45720" indent="0">
              <a:buNone/>
            </a:pP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if(head == NULL) {</a:t>
            </a:r>
          </a:p>
          <a:p>
            <a:pPr marL="45720" indent="0">
              <a:buNone/>
            </a:pP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return;</a:t>
            </a:r>
          </a:p>
          <a:p>
            <a:pPr marL="45720" indent="0">
              <a:buNone/>
            </a:pPr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p = head;</a:t>
            </a:r>
          </a:p>
          <a:p>
            <a:pPr marL="45720" indent="0">
              <a:buNone/>
            </a:pPr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head = head-&gt;next;</a:t>
            </a:r>
          </a:p>
          <a:p>
            <a:pPr marL="45720" indent="0">
              <a:buNone/>
            </a:pP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free(p);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Code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169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指定</a:t>
            </a:r>
            <a:r>
              <a:rPr lang="ja-JP" altLang="en-US" dirty="0" smtClean="0"/>
              <a:t>要素</a:t>
            </a:r>
            <a:r>
              <a:rPr lang="en-US" altLang="ja-JP" dirty="0" smtClean="0"/>
              <a:t>S </a:t>
            </a:r>
            <a:r>
              <a:rPr lang="ja-JP" altLang="en-US" dirty="0" smtClean="0"/>
              <a:t>の次に挿入</a:t>
            </a:r>
            <a:endParaRPr lang="en-US" altLang="ja-JP" dirty="0" smtClean="0"/>
          </a:p>
          <a:p>
            <a:pPr marL="708660" lvl="1" indent="-342900">
              <a:buFont typeface="+mj-lt"/>
              <a:buAutoNum type="arabicPeriod"/>
            </a:pPr>
            <a:r>
              <a:rPr lang="ja-JP" altLang="en-US" dirty="0" smtClean="0"/>
              <a:t>要素</a:t>
            </a:r>
            <a:r>
              <a:rPr lang="en-US" altLang="ja-JP" dirty="0" smtClean="0"/>
              <a:t>E</a:t>
            </a:r>
            <a:r>
              <a:rPr lang="ja-JP" altLang="en-US" dirty="0"/>
              <a:t> </a:t>
            </a:r>
            <a:r>
              <a:rPr lang="ja-JP" altLang="en-US" dirty="0" smtClean="0"/>
              <a:t>を生成</a:t>
            </a:r>
            <a:endParaRPr lang="en-US" altLang="ja-JP" dirty="0" smtClean="0"/>
          </a:p>
          <a:p>
            <a:pPr marL="708660" lvl="1" indent="-342900">
              <a:buFont typeface="+mj-lt"/>
              <a:buAutoNum type="arabicPeriod"/>
            </a:pPr>
            <a:r>
              <a:rPr lang="ja-JP" altLang="en-US" dirty="0" smtClean="0"/>
              <a:t>要素</a:t>
            </a:r>
            <a:r>
              <a:rPr lang="en-US" altLang="ja-JP" dirty="0" smtClean="0"/>
              <a:t>E</a:t>
            </a:r>
            <a:r>
              <a:rPr lang="ja-JP" altLang="en-US" dirty="0" smtClean="0"/>
              <a:t>の</a:t>
            </a:r>
            <a:r>
              <a:rPr lang="en-US" altLang="ja-JP" dirty="0" smtClean="0"/>
              <a:t>next </a:t>
            </a:r>
            <a:r>
              <a:rPr lang="ja-JP" altLang="en-US" dirty="0" smtClean="0"/>
              <a:t>を 指定要素</a:t>
            </a:r>
            <a:r>
              <a:rPr lang="en-US" altLang="ja-JP" dirty="0" smtClean="0"/>
              <a:t>S</a:t>
            </a:r>
            <a:r>
              <a:rPr lang="ja-JP" altLang="en-US" dirty="0" smtClean="0"/>
              <a:t>の</a:t>
            </a:r>
            <a:r>
              <a:rPr lang="en-US" altLang="ja-JP" dirty="0" smtClean="0"/>
              <a:t>next</a:t>
            </a:r>
            <a:r>
              <a:rPr lang="ja-JP" altLang="en-US" dirty="0"/>
              <a:t> </a:t>
            </a:r>
            <a:r>
              <a:rPr lang="ja-JP" altLang="en-US" dirty="0" smtClean="0"/>
              <a:t>に</a:t>
            </a:r>
            <a:r>
              <a:rPr lang="ja-JP" altLang="en-US" dirty="0" smtClean="0"/>
              <a:t>指定</a:t>
            </a:r>
            <a:endParaRPr lang="en-US" altLang="ja-JP" dirty="0" smtClean="0"/>
          </a:p>
          <a:p>
            <a:pPr marL="708660" lvl="1" indent="-342900">
              <a:buFont typeface="+mj-lt"/>
              <a:buAutoNum type="arabicPeriod"/>
            </a:pPr>
            <a:r>
              <a:rPr lang="ja-JP" altLang="en-US" dirty="0" smtClean="0"/>
              <a:t>指定要素</a:t>
            </a:r>
            <a:r>
              <a:rPr lang="en-US" altLang="ja-JP" dirty="0" smtClean="0"/>
              <a:t>S</a:t>
            </a:r>
            <a:r>
              <a:rPr lang="ja-JP" altLang="en-US" dirty="0" smtClean="0"/>
              <a:t>の</a:t>
            </a:r>
            <a:r>
              <a:rPr lang="en-US" altLang="ja-JP" dirty="0" smtClean="0"/>
              <a:t>next </a:t>
            </a:r>
            <a:r>
              <a:rPr lang="ja-JP" altLang="en-US" dirty="0" smtClean="0"/>
              <a:t>を 要素</a:t>
            </a:r>
            <a:r>
              <a:rPr lang="en-US" altLang="ja-JP" dirty="0" smtClean="0"/>
              <a:t>E </a:t>
            </a:r>
            <a:r>
              <a:rPr lang="ja-JP" altLang="en-US" dirty="0" smtClean="0"/>
              <a:t>に指定</a:t>
            </a:r>
            <a:endParaRPr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Algorism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115616" y="3717032"/>
            <a:ext cx="1512168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value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3347864" y="5085184"/>
            <a:ext cx="1512168" cy="5760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value</a:t>
            </a:r>
            <a:endParaRPr kumimoji="1" lang="ja-JP" altLang="en-US" dirty="0"/>
          </a:p>
        </p:txBody>
      </p:sp>
      <p:cxnSp>
        <p:nvCxnSpPr>
          <p:cNvPr id="6" name="直線矢印コネクタ 5"/>
          <p:cNvCxnSpPr>
            <a:stCxn id="4" idx="3"/>
            <a:endCxn id="8" idx="1"/>
          </p:cNvCxnSpPr>
          <p:nvPr/>
        </p:nvCxnSpPr>
        <p:spPr>
          <a:xfrm>
            <a:off x="2627784" y="4005064"/>
            <a:ext cx="2952934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2678284" y="4005064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next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5580718" y="3717032"/>
            <a:ext cx="1512168" cy="5760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value</a:t>
            </a:r>
            <a:endParaRPr kumimoji="1" lang="ja-JP" altLang="en-US" dirty="0"/>
          </a:p>
        </p:txBody>
      </p:sp>
      <p:cxnSp>
        <p:nvCxnSpPr>
          <p:cNvPr id="9" name="直線矢印コネクタ 8"/>
          <p:cNvCxnSpPr>
            <a:endCxn id="8" idx="1"/>
          </p:cNvCxnSpPr>
          <p:nvPr/>
        </p:nvCxnSpPr>
        <p:spPr>
          <a:xfrm flipV="1">
            <a:off x="4860638" y="4005064"/>
            <a:ext cx="720080" cy="1368152"/>
          </a:xfrm>
          <a:prstGeom prst="straightConnector1">
            <a:avLst/>
          </a:prstGeom>
          <a:ln w="254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5076056" y="4797152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next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cxnSp>
        <p:nvCxnSpPr>
          <p:cNvPr id="12" name="直線矢印コネクタ 11"/>
          <p:cNvCxnSpPr/>
          <p:nvPr/>
        </p:nvCxnSpPr>
        <p:spPr>
          <a:xfrm>
            <a:off x="7073854" y="3994573"/>
            <a:ext cx="720080" cy="0"/>
          </a:xfrm>
          <a:prstGeom prst="straightConnector1">
            <a:avLst/>
          </a:prstGeom>
          <a:ln w="254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7124354" y="3994573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next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115616" y="3717032"/>
            <a:ext cx="308098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chemeClr val="bg1"/>
                </a:solidFill>
              </a:rPr>
              <a:t>S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347864" y="5085184"/>
            <a:ext cx="301686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E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cxnSp>
        <p:nvCxnSpPr>
          <p:cNvPr id="21" name="直線矢印コネクタ 20"/>
          <p:cNvCxnSpPr>
            <a:stCxn id="4" idx="3"/>
            <a:endCxn id="5" idx="1"/>
          </p:cNvCxnSpPr>
          <p:nvPr/>
        </p:nvCxnSpPr>
        <p:spPr>
          <a:xfrm>
            <a:off x="2627784" y="4005064"/>
            <a:ext cx="720080" cy="136815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>
            <a:off x="395536" y="4005064"/>
            <a:ext cx="720080" cy="0"/>
          </a:xfrm>
          <a:prstGeom prst="straightConnector1">
            <a:avLst/>
          </a:prstGeom>
          <a:ln w="254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455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" dur="indefinit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6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指定要素の次に挿入するコード例</a:t>
            </a:r>
            <a:endParaRPr kumimoji="1" lang="en-US" altLang="ja-JP" dirty="0" smtClean="0"/>
          </a:p>
          <a:p>
            <a:pPr marL="45720" indent="0">
              <a:buNone/>
            </a:pPr>
            <a:r>
              <a:rPr kumimoji="1"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ListNode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* s = foo;//</a:t>
            </a:r>
            <a:r>
              <a:rPr lang="ja-JP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何か</a:t>
            </a:r>
            <a:endParaRPr lang="en-US" altLang="ja-JP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altLang="ja-JP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dirty="0" err="1">
                <a:latin typeface="Consolas" panose="020B0609020204030204" pitchFamily="49" charset="0"/>
                <a:cs typeface="Consolas" panose="020B0609020204030204" pitchFamily="49" charset="0"/>
              </a:rPr>
              <a:t>ListNode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* e =</a:t>
            </a:r>
          </a:p>
          <a:p>
            <a:pPr marL="45720" indent="0">
              <a:buNone/>
            </a:pP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ja-JP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dirty="0" err="1">
                <a:latin typeface="Consolas" panose="020B0609020204030204" pitchFamily="49" charset="0"/>
                <a:cs typeface="Consolas" panose="020B0609020204030204" pitchFamily="49" charset="0"/>
              </a:rPr>
              <a:t>ListNode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*)</a:t>
            </a:r>
            <a:r>
              <a:rPr lang="en-US" altLang="ja-JP" dirty="0" err="1"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ja-JP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ja-JP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dirty="0" err="1">
                <a:latin typeface="Consolas" panose="020B0609020204030204" pitchFamily="49" charset="0"/>
                <a:cs typeface="Consolas" panose="020B0609020204030204" pitchFamily="49" charset="0"/>
              </a:rPr>
              <a:t>ListNode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marL="45720" indent="0">
              <a:buNone/>
            </a:pP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e-&gt;next = s-&gt;next;</a:t>
            </a:r>
          </a:p>
          <a:p>
            <a:pPr marL="45720" indent="0">
              <a:buNone/>
            </a:pP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s-&gt;next = e;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Code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2051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50289"/>
          </a:xfrm>
        </p:spPr>
        <p:txBody>
          <a:bodyPr>
            <a:normAutofit/>
          </a:bodyPr>
          <a:lstStyle/>
          <a:p>
            <a:r>
              <a:rPr lang="ja-JP" altLang="en-US" dirty="0"/>
              <a:t>指定要素</a:t>
            </a:r>
            <a:r>
              <a:rPr lang="en-US" altLang="ja-JP" dirty="0"/>
              <a:t>S </a:t>
            </a:r>
            <a:r>
              <a:rPr lang="ja-JP" altLang="en-US" dirty="0" smtClean="0"/>
              <a:t>の前に</a:t>
            </a:r>
            <a:r>
              <a:rPr lang="ja-JP" altLang="en-US" dirty="0"/>
              <a:t>挿入</a:t>
            </a:r>
            <a:endParaRPr lang="en-US" altLang="ja-JP" dirty="0"/>
          </a:p>
          <a:p>
            <a:pPr marL="708660" lvl="1" indent="-342900">
              <a:buFont typeface="+mj-lt"/>
              <a:buAutoNum type="arabicPeriod"/>
            </a:pPr>
            <a:r>
              <a:rPr kumimoji="1" lang="ja-JP" altLang="en-US" dirty="0" smtClean="0"/>
              <a:t>指定要素</a:t>
            </a:r>
            <a:r>
              <a:rPr kumimoji="1" lang="en-US" altLang="ja-JP" dirty="0" smtClean="0"/>
              <a:t>S </a:t>
            </a:r>
            <a:r>
              <a:rPr kumimoji="1" lang="ja-JP" altLang="en-US" dirty="0" smtClean="0"/>
              <a:t>の前の 要素</a:t>
            </a:r>
            <a:r>
              <a:rPr kumimoji="1" lang="en-US" altLang="ja-JP" dirty="0" smtClean="0"/>
              <a:t>S’ </a:t>
            </a:r>
            <a:r>
              <a:rPr kumimoji="1" lang="ja-JP" altLang="en-US" dirty="0" smtClean="0"/>
              <a:t>を取得</a:t>
            </a:r>
            <a:endParaRPr lang="en-US" altLang="ja-JP" dirty="0"/>
          </a:p>
          <a:p>
            <a:pPr marL="708660" lvl="1" indent="-342900">
              <a:buFont typeface="+mj-lt"/>
              <a:buAutoNum type="arabicPeriod"/>
            </a:pPr>
            <a:r>
              <a:rPr lang="ja-JP" altLang="en-US" dirty="0" smtClean="0"/>
              <a:t>要素</a:t>
            </a:r>
            <a:r>
              <a:rPr lang="en-US" altLang="ja-JP" dirty="0" smtClean="0"/>
              <a:t>S’ </a:t>
            </a:r>
            <a:r>
              <a:rPr lang="ja-JP" altLang="en-US" dirty="0" smtClean="0"/>
              <a:t>の次に挿入</a:t>
            </a:r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en-US" altLang="ja-JP" dirty="0" smtClean="0"/>
              <a:t>n</a:t>
            </a:r>
            <a:r>
              <a:rPr kumimoji="1" lang="ja-JP" altLang="en-US" dirty="0" smtClean="0"/>
              <a:t>番目に挿入</a:t>
            </a:r>
            <a:endParaRPr kumimoji="1" lang="en-US" altLang="ja-JP" dirty="0" smtClean="0"/>
          </a:p>
          <a:p>
            <a:pPr marL="708660" lvl="1" indent="-342900">
              <a:buFont typeface="+mj-lt"/>
              <a:buAutoNum type="arabicPeriod"/>
            </a:pPr>
            <a:r>
              <a:rPr kumimoji="1" lang="en-US" altLang="ja-JP" dirty="0" smtClean="0"/>
              <a:t>n-1</a:t>
            </a:r>
            <a:r>
              <a:rPr kumimoji="1" lang="ja-JP" altLang="en-US" dirty="0" smtClean="0"/>
              <a:t>番目の要素</a:t>
            </a:r>
            <a:r>
              <a:rPr kumimoji="1" lang="en-US" altLang="ja-JP" dirty="0" smtClean="0"/>
              <a:t>S </a:t>
            </a:r>
            <a:r>
              <a:rPr kumimoji="1" lang="ja-JP" altLang="en-US" dirty="0" smtClean="0"/>
              <a:t>を取得</a:t>
            </a:r>
            <a:endParaRPr kumimoji="1" lang="en-US" altLang="ja-JP" dirty="0" smtClean="0"/>
          </a:p>
          <a:p>
            <a:pPr marL="708660" lvl="1" indent="-342900">
              <a:buFont typeface="+mj-lt"/>
              <a:buAutoNum type="arabicPeriod"/>
            </a:pPr>
            <a:r>
              <a:rPr kumimoji="1" lang="ja-JP" altLang="en-US" dirty="0" smtClean="0"/>
              <a:t>要素</a:t>
            </a:r>
            <a:r>
              <a:rPr kumimoji="1" lang="en-US" altLang="ja-JP" dirty="0" smtClean="0"/>
              <a:t>S </a:t>
            </a:r>
            <a:r>
              <a:rPr kumimoji="1" lang="ja-JP" altLang="en-US" dirty="0" smtClean="0"/>
              <a:t>の次に</a:t>
            </a:r>
            <a:r>
              <a:rPr lang="ja-JP" altLang="en-US" dirty="0" smtClean="0"/>
              <a:t>挿入</a:t>
            </a:r>
            <a:endParaRPr lang="en-US" altLang="ja-JP" dirty="0" smtClean="0"/>
          </a:p>
          <a:p>
            <a:pPr marL="45720" indent="0">
              <a:buNone/>
            </a:pPr>
            <a:endParaRPr lang="en-US" altLang="ja-JP" dirty="0"/>
          </a:p>
          <a:p>
            <a:pPr marL="45720" indent="0">
              <a:buNone/>
            </a:pPr>
            <a:endParaRPr lang="en-US" altLang="ja-JP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Algorism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590810" y="5579948"/>
            <a:ext cx="1512168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value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3823058" y="5949280"/>
            <a:ext cx="1512168" cy="5760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value</a:t>
            </a:r>
            <a:endParaRPr kumimoji="1" lang="ja-JP" altLang="en-US" dirty="0"/>
          </a:p>
        </p:txBody>
      </p:sp>
      <p:cxnSp>
        <p:nvCxnSpPr>
          <p:cNvPr id="7" name="直線矢印コネクタ 6"/>
          <p:cNvCxnSpPr>
            <a:stCxn id="4" idx="3"/>
            <a:endCxn id="6" idx="1"/>
          </p:cNvCxnSpPr>
          <p:nvPr/>
        </p:nvCxnSpPr>
        <p:spPr>
          <a:xfrm>
            <a:off x="3102978" y="5867980"/>
            <a:ext cx="720080" cy="36933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3136996" y="5579948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next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6055912" y="5579948"/>
            <a:ext cx="1512168" cy="5760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value</a:t>
            </a:r>
            <a:endParaRPr kumimoji="1" lang="ja-JP" altLang="en-US" dirty="0"/>
          </a:p>
        </p:txBody>
      </p:sp>
      <p:cxnSp>
        <p:nvCxnSpPr>
          <p:cNvPr id="10" name="直線矢印コネクタ 9"/>
          <p:cNvCxnSpPr>
            <a:stCxn id="6" idx="3"/>
            <a:endCxn id="9" idx="1"/>
          </p:cNvCxnSpPr>
          <p:nvPr/>
        </p:nvCxnSpPr>
        <p:spPr>
          <a:xfrm flipV="1">
            <a:off x="5335226" y="5867980"/>
            <a:ext cx="720686" cy="369332"/>
          </a:xfrm>
          <a:prstGeom prst="straightConnector1">
            <a:avLst/>
          </a:prstGeom>
          <a:ln w="254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5454344" y="6052646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next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cxnSp>
        <p:nvCxnSpPr>
          <p:cNvPr id="13" name="直線矢印コネクタ 12"/>
          <p:cNvCxnSpPr/>
          <p:nvPr/>
        </p:nvCxnSpPr>
        <p:spPr>
          <a:xfrm>
            <a:off x="7549048" y="5857489"/>
            <a:ext cx="720080" cy="0"/>
          </a:xfrm>
          <a:prstGeom prst="straightConnector1">
            <a:avLst/>
          </a:prstGeom>
          <a:ln w="254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7599548" y="5857489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next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590810" y="5579948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n-1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055912" y="557994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n</a:t>
            </a:r>
            <a:endParaRPr kumimoji="1" lang="ja-JP" altLang="en-US" dirty="0"/>
          </a:p>
        </p:txBody>
      </p:sp>
      <p:cxnSp>
        <p:nvCxnSpPr>
          <p:cNvPr id="22" name="直線矢印コネクタ 21"/>
          <p:cNvCxnSpPr/>
          <p:nvPr/>
        </p:nvCxnSpPr>
        <p:spPr>
          <a:xfrm>
            <a:off x="870730" y="5857489"/>
            <a:ext cx="720080" cy="0"/>
          </a:xfrm>
          <a:prstGeom prst="straightConnector1">
            <a:avLst/>
          </a:prstGeom>
          <a:ln w="254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1590810" y="3068960"/>
            <a:ext cx="1512168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value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3823058" y="3438292"/>
            <a:ext cx="1512168" cy="5760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value</a:t>
            </a:r>
            <a:endParaRPr kumimoji="1" lang="ja-JP" altLang="en-US" dirty="0"/>
          </a:p>
        </p:txBody>
      </p:sp>
      <p:cxnSp>
        <p:nvCxnSpPr>
          <p:cNvPr id="25" name="直線矢印コネクタ 24"/>
          <p:cNvCxnSpPr>
            <a:stCxn id="23" idx="3"/>
            <a:endCxn id="24" idx="1"/>
          </p:cNvCxnSpPr>
          <p:nvPr/>
        </p:nvCxnSpPr>
        <p:spPr>
          <a:xfrm>
            <a:off x="3102978" y="3356992"/>
            <a:ext cx="720080" cy="36933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3153478" y="3059668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next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6055912" y="3068960"/>
            <a:ext cx="1512168" cy="5760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value</a:t>
            </a:r>
            <a:endParaRPr kumimoji="1" lang="ja-JP" altLang="en-US" dirty="0"/>
          </a:p>
        </p:txBody>
      </p:sp>
      <p:cxnSp>
        <p:nvCxnSpPr>
          <p:cNvPr id="28" name="直線矢印コネクタ 27"/>
          <p:cNvCxnSpPr>
            <a:stCxn id="24" idx="3"/>
            <a:endCxn id="27" idx="1"/>
          </p:cNvCxnSpPr>
          <p:nvPr/>
        </p:nvCxnSpPr>
        <p:spPr>
          <a:xfrm flipV="1">
            <a:off x="5335226" y="3356992"/>
            <a:ext cx="720686" cy="369332"/>
          </a:xfrm>
          <a:prstGeom prst="straightConnector1">
            <a:avLst/>
          </a:prstGeom>
          <a:ln w="254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5454344" y="3531167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next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cxnSp>
        <p:nvCxnSpPr>
          <p:cNvPr id="30" name="直線矢印コネクタ 29"/>
          <p:cNvCxnSpPr/>
          <p:nvPr/>
        </p:nvCxnSpPr>
        <p:spPr>
          <a:xfrm>
            <a:off x="7549048" y="3346501"/>
            <a:ext cx="720080" cy="0"/>
          </a:xfrm>
          <a:prstGeom prst="straightConnector1">
            <a:avLst/>
          </a:prstGeom>
          <a:ln w="254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7599548" y="3346501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next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cxnSp>
        <p:nvCxnSpPr>
          <p:cNvPr id="34" name="直線矢印コネクタ 33"/>
          <p:cNvCxnSpPr/>
          <p:nvPr/>
        </p:nvCxnSpPr>
        <p:spPr>
          <a:xfrm>
            <a:off x="870730" y="3346501"/>
            <a:ext cx="720080" cy="0"/>
          </a:xfrm>
          <a:prstGeom prst="straightConnector1">
            <a:avLst/>
          </a:prstGeom>
          <a:ln w="254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6055912" y="3068960"/>
            <a:ext cx="308098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chemeClr val="bg1"/>
                </a:solidFill>
              </a:rPr>
              <a:t>S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590810" y="3068960"/>
            <a:ext cx="360996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chemeClr val="bg1"/>
                </a:solidFill>
              </a:rPr>
              <a:t>S’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cxnSp>
        <p:nvCxnSpPr>
          <p:cNvPr id="37" name="直線矢印コネクタ 36"/>
          <p:cNvCxnSpPr>
            <a:stCxn id="23" idx="3"/>
            <a:endCxn id="27" idx="1"/>
          </p:cNvCxnSpPr>
          <p:nvPr/>
        </p:nvCxnSpPr>
        <p:spPr>
          <a:xfrm>
            <a:off x="3102978" y="3356992"/>
            <a:ext cx="2952934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4" idx="3"/>
            <a:endCxn id="9" idx="1"/>
          </p:cNvCxnSpPr>
          <p:nvPr/>
        </p:nvCxnSpPr>
        <p:spPr>
          <a:xfrm>
            <a:off x="3102978" y="5867980"/>
            <a:ext cx="2952934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41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1" grpId="0"/>
      <p:bldP spid="20" grpId="0"/>
      <p:bldP spid="24" grpId="0" animBg="1"/>
      <p:bldP spid="26" grpId="0"/>
      <p:bldP spid="29" grpId="0"/>
      <p:bldP spid="3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5063393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List</a:t>
            </a:r>
            <a:r>
              <a:rPr lang="ja-JP" altLang="en-US" dirty="0" smtClean="0"/>
              <a:t>の種類</a:t>
            </a:r>
            <a:endParaRPr lang="en-US" altLang="ja-JP" dirty="0" smtClean="0"/>
          </a:p>
          <a:p>
            <a:pPr lvl="1"/>
            <a:r>
              <a:rPr lang="ja-JP" altLang="en-US" dirty="0"/>
              <a:t>単方向</a:t>
            </a:r>
            <a:r>
              <a:rPr lang="ja-JP" altLang="en-US" dirty="0" smtClean="0"/>
              <a:t>リスト</a:t>
            </a:r>
            <a:endParaRPr lang="en-US" altLang="ja-JP" dirty="0" smtClean="0"/>
          </a:p>
          <a:p>
            <a:pPr lvl="1"/>
            <a:r>
              <a:rPr lang="ja-JP" altLang="en-US" dirty="0"/>
              <a:t>双方向</a:t>
            </a:r>
            <a:r>
              <a:rPr lang="ja-JP" altLang="en-US" dirty="0" smtClean="0"/>
              <a:t>リスト</a:t>
            </a:r>
            <a:endParaRPr lang="en-US" altLang="ja-JP" dirty="0" smtClean="0"/>
          </a:p>
          <a:p>
            <a:r>
              <a:rPr lang="en-US" altLang="ja-JP" dirty="0" smtClean="0"/>
              <a:t>List</a:t>
            </a:r>
            <a:r>
              <a:rPr lang="ja-JP" altLang="en-US" dirty="0" smtClean="0"/>
              <a:t>のアルゴリズム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走査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探索</a:t>
            </a:r>
            <a:endParaRPr lang="en-US" altLang="ja-JP" dirty="0" smtClean="0"/>
          </a:p>
          <a:p>
            <a:pPr lvl="1"/>
            <a:r>
              <a:rPr lang="en-US" altLang="ja-JP" dirty="0"/>
              <a:t>n</a:t>
            </a:r>
            <a:r>
              <a:rPr lang="ja-JP" altLang="en-US" dirty="0"/>
              <a:t>番目の要素を</a:t>
            </a:r>
            <a:r>
              <a:rPr lang="ja-JP" altLang="en-US" dirty="0" smtClean="0"/>
              <a:t>取得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先頭に追加</a:t>
            </a:r>
            <a:endParaRPr lang="en-US" altLang="ja-JP" dirty="0" smtClean="0"/>
          </a:p>
          <a:p>
            <a:pPr lvl="1"/>
            <a:r>
              <a:rPr lang="ja-JP" altLang="en-US" dirty="0"/>
              <a:t>先頭</a:t>
            </a:r>
            <a:r>
              <a:rPr lang="ja-JP" altLang="en-US" dirty="0" smtClean="0"/>
              <a:t>を削除</a:t>
            </a:r>
            <a:endParaRPr lang="en-US" altLang="ja-JP" dirty="0" smtClean="0"/>
          </a:p>
          <a:p>
            <a:pPr lvl="1"/>
            <a:r>
              <a:rPr lang="ja-JP" altLang="en-US" dirty="0"/>
              <a:t>指定</a:t>
            </a:r>
            <a:r>
              <a:rPr lang="ja-JP" altLang="en-US" dirty="0" smtClean="0"/>
              <a:t>要素</a:t>
            </a:r>
            <a:r>
              <a:rPr lang="ja-JP" altLang="en-US" dirty="0" smtClean="0"/>
              <a:t>の次に挿入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指定要素の前に挿入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n</a:t>
            </a:r>
            <a:r>
              <a:rPr lang="ja-JP" altLang="en-US" dirty="0" smtClean="0"/>
              <a:t>番目に挿入</a:t>
            </a:r>
            <a:endParaRPr lang="en-US" altLang="ja-JP" dirty="0" smtClean="0"/>
          </a:p>
          <a:p>
            <a:pPr lvl="1"/>
            <a:r>
              <a:rPr lang="ja-JP" altLang="en-US" dirty="0"/>
              <a:t>指定</a:t>
            </a:r>
            <a:r>
              <a:rPr lang="ja-JP" altLang="en-US" dirty="0" smtClean="0"/>
              <a:t>要素を削除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n</a:t>
            </a:r>
            <a:r>
              <a:rPr lang="ja-JP" altLang="en-US" dirty="0" smtClean="0"/>
              <a:t>番目の要素を削除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全部消去</a:t>
            </a:r>
            <a:endParaRPr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Agenda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5903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指定</a:t>
            </a:r>
            <a:r>
              <a:rPr lang="ja-JP" altLang="en-US" dirty="0" smtClean="0"/>
              <a:t>要素</a:t>
            </a:r>
            <a:r>
              <a:rPr lang="en-US" altLang="ja-JP" dirty="0" smtClean="0"/>
              <a:t>S </a:t>
            </a:r>
            <a:r>
              <a:rPr lang="ja-JP" altLang="en-US" dirty="0" smtClean="0"/>
              <a:t>を削除</a:t>
            </a:r>
            <a:endParaRPr lang="en-US" altLang="ja-JP" dirty="0" smtClean="0"/>
          </a:p>
          <a:p>
            <a:pPr marL="708660" lvl="1" indent="-342900">
              <a:buFont typeface="+mj-lt"/>
              <a:buAutoNum type="arabicPeriod"/>
            </a:pPr>
            <a:r>
              <a:rPr lang="ja-JP" altLang="en-US" dirty="0"/>
              <a:t>指定</a:t>
            </a:r>
            <a:r>
              <a:rPr lang="ja-JP" altLang="en-US" dirty="0" smtClean="0"/>
              <a:t>要素</a:t>
            </a:r>
            <a:r>
              <a:rPr lang="en-US" altLang="ja-JP" dirty="0" smtClean="0"/>
              <a:t>S</a:t>
            </a:r>
            <a:r>
              <a:rPr lang="ja-JP" altLang="en-US" dirty="0" smtClean="0"/>
              <a:t>の前の要素</a:t>
            </a:r>
            <a:r>
              <a:rPr lang="en-US" altLang="ja-JP" dirty="0" smtClean="0"/>
              <a:t>S’</a:t>
            </a:r>
            <a:r>
              <a:rPr lang="ja-JP" altLang="en-US" dirty="0" smtClean="0"/>
              <a:t>を取得</a:t>
            </a:r>
            <a:endParaRPr lang="en-US" altLang="ja-JP" dirty="0" smtClean="0"/>
          </a:p>
          <a:p>
            <a:pPr marL="708660" lvl="1" indent="-342900">
              <a:buFont typeface="+mj-lt"/>
              <a:buAutoNum type="arabicPeriod"/>
            </a:pPr>
            <a:r>
              <a:rPr lang="ja-JP" altLang="en-US" dirty="0" smtClean="0"/>
              <a:t>要素</a:t>
            </a:r>
            <a:r>
              <a:rPr lang="en-US" altLang="ja-JP" dirty="0" smtClean="0"/>
              <a:t>S’</a:t>
            </a:r>
            <a:r>
              <a:rPr lang="ja-JP" altLang="en-US" dirty="0" smtClean="0"/>
              <a:t>の</a:t>
            </a:r>
            <a:r>
              <a:rPr lang="en-US" altLang="ja-JP" dirty="0" smtClean="0"/>
              <a:t>next </a:t>
            </a:r>
            <a:r>
              <a:rPr lang="ja-JP" altLang="en-US" dirty="0" smtClean="0"/>
              <a:t>を </a:t>
            </a:r>
            <a:r>
              <a:rPr lang="ja-JP" altLang="en-US" dirty="0" smtClean="0"/>
              <a:t>指定要素</a:t>
            </a:r>
            <a:r>
              <a:rPr lang="en-US" altLang="ja-JP" dirty="0" smtClean="0"/>
              <a:t>S</a:t>
            </a:r>
            <a:r>
              <a:rPr lang="ja-JP" altLang="en-US" dirty="0" smtClean="0"/>
              <a:t>の</a:t>
            </a:r>
            <a:r>
              <a:rPr lang="en-US" altLang="ja-JP" dirty="0" smtClean="0"/>
              <a:t>next </a:t>
            </a:r>
            <a:r>
              <a:rPr lang="ja-JP" altLang="en-US" dirty="0" smtClean="0"/>
              <a:t>に</a:t>
            </a:r>
            <a:r>
              <a:rPr lang="ja-JP" altLang="en-US" dirty="0" smtClean="0"/>
              <a:t>指定</a:t>
            </a:r>
            <a:endParaRPr lang="en-US" altLang="ja-JP" dirty="0" smtClean="0"/>
          </a:p>
          <a:p>
            <a:pPr marL="708660" lvl="1" indent="-342900">
              <a:buFont typeface="+mj-lt"/>
              <a:buAutoNum type="arabicPeriod"/>
            </a:pPr>
            <a:r>
              <a:rPr lang="ja-JP" altLang="en-US" dirty="0" smtClean="0"/>
              <a:t>指定要素</a:t>
            </a:r>
            <a:r>
              <a:rPr lang="en-US" altLang="ja-JP" dirty="0" smtClean="0"/>
              <a:t>S</a:t>
            </a:r>
            <a:r>
              <a:rPr lang="ja-JP" altLang="en-US" dirty="0" smtClean="0"/>
              <a:t> を消去</a:t>
            </a:r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en-US" altLang="ja-JP" dirty="0" smtClean="0"/>
              <a:t>n</a:t>
            </a:r>
            <a:r>
              <a:rPr lang="ja-JP" altLang="en-US" dirty="0" smtClean="0"/>
              <a:t>番目の要素 を削除</a:t>
            </a:r>
            <a:endParaRPr lang="en-US" altLang="ja-JP" dirty="0" smtClean="0"/>
          </a:p>
          <a:p>
            <a:pPr marL="708660" lvl="1" indent="-342900">
              <a:buFont typeface="+mj-lt"/>
              <a:buAutoNum type="arabicPeriod"/>
            </a:pPr>
            <a:r>
              <a:rPr lang="en-US" altLang="ja-JP" dirty="0" smtClean="0"/>
              <a:t>n-1</a:t>
            </a:r>
            <a:r>
              <a:rPr lang="ja-JP" altLang="en-US" dirty="0" smtClean="0"/>
              <a:t>番目の要素 を取得</a:t>
            </a:r>
            <a:endParaRPr lang="en-US" altLang="ja-JP" dirty="0"/>
          </a:p>
          <a:p>
            <a:pPr marL="708660" lvl="1" indent="-342900">
              <a:buFont typeface="+mj-lt"/>
              <a:buAutoNum type="arabicPeriod"/>
            </a:pPr>
            <a:r>
              <a:rPr lang="en-US" altLang="ja-JP" dirty="0" smtClean="0"/>
              <a:t>n-1</a:t>
            </a:r>
            <a:r>
              <a:rPr lang="ja-JP" altLang="en-US" dirty="0" smtClean="0"/>
              <a:t>番目の要素の</a:t>
            </a:r>
            <a:r>
              <a:rPr lang="en-US" altLang="ja-JP" dirty="0" smtClean="0"/>
              <a:t>next </a:t>
            </a:r>
            <a:r>
              <a:rPr lang="ja-JP" altLang="en-US" dirty="0" smtClean="0"/>
              <a:t>を </a:t>
            </a:r>
            <a:r>
              <a:rPr lang="en-US" altLang="ja-JP" dirty="0" smtClean="0"/>
              <a:t>n</a:t>
            </a:r>
            <a:r>
              <a:rPr lang="ja-JP" altLang="en-US" dirty="0" smtClean="0"/>
              <a:t>番目の要素の</a:t>
            </a:r>
            <a:r>
              <a:rPr lang="en-US" altLang="ja-JP" dirty="0" smtClean="0"/>
              <a:t>next</a:t>
            </a:r>
            <a:r>
              <a:rPr lang="ja-JP" altLang="en-US" dirty="0"/>
              <a:t> </a:t>
            </a:r>
            <a:r>
              <a:rPr lang="ja-JP" altLang="en-US" dirty="0" smtClean="0"/>
              <a:t>に指定</a:t>
            </a:r>
            <a:endParaRPr lang="en-US" altLang="ja-JP" dirty="0" smtClean="0"/>
          </a:p>
          <a:p>
            <a:pPr marL="708660" lvl="1" indent="-342900">
              <a:buFont typeface="+mj-lt"/>
              <a:buAutoNum type="arabicPeriod"/>
            </a:pPr>
            <a:r>
              <a:rPr lang="en-US" altLang="ja-JP" dirty="0" smtClean="0"/>
              <a:t>n</a:t>
            </a:r>
            <a:r>
              <a:rPr lang="ja-JP" altLang="en-US" dirty="0" smtClean="0"/>
              <a:t>番目の要素 を消去</a:t>
            </a:r>
            <a:endParaRPr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Algorism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598942" y="3157798"/>
            <a:ext cx="1512168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value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3830297" y="3527130"/>
            <a:ext cx="1512168" cy="5760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value</a:t>
            </a:r>
            <a:endParaRPr kumimoji="1" lang="ja-JP" altLang="en-US" dirty="0"/>
          </a:p>
        </p:txBody>
      </p:sp>
      <p:cxnSp>
        <p:nvCxnSpPr>
          <p:cNvPr id="6" name="直線矢印コネクタ 5"/>
          <p:cNvCxnSpPr>
            <a:stCxn id="4" idx="3"/>
            <a:endCxn id="8" idx="1"/>
          </p:cNvCxnSpPr>
          <p:nvPr/>
        </p:nvCxnSpPr>
        <p:spPr>
          <a:xfrm>
            <a:off x="3111110" y="3445830"/>
            <a:ext cx="2952934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3178438" y="3157798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next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6064044" y="3157798"/>
            <a:ext cx="1512168" cy="5760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value</a:t>
            </a:r>
            <a:endParaRPr kumimoji="1" lang="ja-JP" altLang="en-US" dirty="0"/>
          </a:p>
        </p:txBody>
      </p:sp>
      <p:cxnSp>
        <p:nvCxnSpPr>
          <p:cNvPr id="9" name="直線矢印コネクタ 8"/>
          <p:cNvCxnSpPr>
            <a:stCxn id="5" idx="3"/>
            <a:endCxn id="8" idx="1"/>
          </p:cNvCxnSpPr>
          <p:nvPr/>
        </p:nvCxnSpPr>
        <p:spPr>
          <a:xfrm flipV="1">
            <a:off x="5342465" y="3445830"/>
            <a:ext cx="721579" cy="369332"/>
          </a:xfrm>
          <a:prstGeom prst="straightConnector1">
            <a:avLst/>
          </a:prstGeom>
          <a:ln w="254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5424234" y="3653945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next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cxnSp>
        <p:nvCxnSpPr>
          <p:cNvPr id="12" name="直線矢印コネクタ 11"/>
          <p:cNvCxnSpPr/>
          <p:nvPr/>
        </p:nvCxnSpPr>
        <p:spPr>
          <a:xfrm>
            <a:off x="7557180" y="3435339"/>
            <a:ext cx="720080" cy="0"/>
          </a:xfrm>
          <a:prstGeom prst="straightConnector1">
            <a:avLst/>
          </a:prstGeom>
          <a:ln w="254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7607680" y="3435339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next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598942" y="3157798"/>
            <a:ext cx="360996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chemeClr val="bg1"/>
                </a:solidFill>
              </a:rPr>
              <a:t>S’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830297" y="3527130"/>
            <a:ext cx="308098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S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cxnSp>
        <p:nvCxnSpPr>
          <p:cNvPr id="21" name="直線矢印コネクタ 20"/>
          <p:cNvCxnSpPr>
            <a:stCxn id="4" idx="3"/>
            <a:endCxn id="5" idx="1"/>
          </p:cNvCxnSpPr>
          <p:nvPr/>
        </p:nvCxnSpPr>
        <p:spPr>
          <a:xfrm>
            <a:off x="3111110" y="3445830"/>
            <a:ext cx="719187" cy="36933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>
            <a:off x="878862" y="3445830"/>
            <a:ext cx="720080" cy="0"/>
          </a:xfrm>
          <a:prstGeom prst="straightConnector1">
            <a:avLst/>
          </a:prstGeom>
          <a:ln w="254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/>
          <p:cNvSpPr/>
          <p:nvPr/>
        </p:nvSpPr>
        <p:spPr>
          <a:xfrm>
            <a:off x="1598942" y="5641465"/>
            <a:ext cx="1512168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value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3830297" y="6010797"/>
            <a:ext cx="1512168" cy="5760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value</a:t>
            </a:r>
            <a:endParaRPr kumimoji="1" lang="ja-JP" altLang="en-US" dirty="0"/>
          </a:p>
        </p:txBody>
      </p:sp>
      <p:cxnSp>
        <p:nvCxnSpPr>
          <p:cNvPr id="22" name="直線矢印コネクタ 21"/>
          <p:cNvCxnSpPr>
            <a:stCxn id="19" idx="3"/>
            <a:endCxn id="24" idx="1"/>
          </p:cNvCxnSpPr>
          <p:nvPr/>
        </p:nvCxnSpPr>
        <p:spPr>
          <a:xfrm>
            <a:off x="3111110" y="5929497"/>
            <a:ext cx="2952934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3178438" y="5641465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next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6064044" y="5641465"/>
            <a:ext cx="1512168" cy="5760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value</a:t>
            </a:r>
            <a:endParaRPr kumimoji="1" lang="ja-JP" altLang="en-US" dirty="0"/>
          </a:p>
        </p:txBody>
      </p:sp>
      <p:cxnSp>
        <p:nvCxnSpPr>
          <p:cNvPr id="25" name="直線矢印コネクタ 24"/>
          <p:cNvCxnSpPr>
            <a:stCxn id="20" idx="3"/>
            <a:endCxn id="24" idx="1"/>
          </p:cNvCxnSpPr>
          <p:nvPr/>
        </p:nvCxnSpPr>
        <p:spPr>
          <a:xfrm flipV="1">
            <a:off x="5342465" y="5929497"/>
            <a:ext cx="721579" cy="369332"/>
          </a:xfrm>
          <a:prstGeom prst="straightConnector1">
            <a:avLst/>
          </a:prstGeom>
          <a:ln w="254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5424234" y="6137612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next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cxnSp>
        <p:nvCxnSpPr>
          <p:cNvPr id="27" name="直線矢印コネクタ 26"/>
          <p:cNvCxnSpPr/>
          <p:nvPr/>
        </p:nvCxnSpPr>
        <p:spPr>
          <a:xfrm>
            <a:off x="7557180" y="5919006"/>
            <a:ext cx="720080" cy="0"/>
          </a:xfrm>
          <a:prstGeom prst="straightConnector1">
            <a:avLst/>
          </a:prstGeom>
          <a:ln w="254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7607680" y="5919006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next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598942" y="5641465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n-1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830297" y="601079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n</a:t>
            </a:r>
            <a:endParaRPr kumimoji="1" lang="ja-JP" altLang="en-US" dirty="0"/>
          </a:p>
        </p:txBody>
      </p:sp>
      <p:cxnSp>
        <p:nvCxnSpPr>
          <p:cNvPr id="31" name="直線矢印コネクタ 30"/>
          <p:cNvCxnSpPr>
            <a:stCxn id="19" idx="3"/>
            <a:endCxn id="20" idx="1"/>
          </p:cNvCxnSpPr>
          <p:nvPr/>
        </p:nvCxnSpPr>
        <p:spPr>
          <a:xfrm>
            <a:off x="3111110" y="5929497"/>
            <a:ext cx="719187" cy="36933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>
            <a:off x="878862" y="5929497"/>
            <a:ext cx="720080" cy="0"/>
          </a:xfrm>
          <a:prstGeom prst="straightConnector1">
            <a:avLst/>
          </a:prstGeom>
          <a:ln w="254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01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  <p:bldP spid="16" grpId="0" animBg="1"/>
      <p:bldP spid="17" grpId="0" animBg="1"/>
      <p:bldP spid="20" grpId="0" animBg="1"/>
      <p:bldP spid="26" grpId="0"/>
      <p:bldP spid="29" grpId="0"/>
      <p:bldP spid="3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全部消去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リストを使い終わるときは必ず行う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先頭を削除する手順を最後まで繰り返す</a:t>
            </a:r>
            <a:endParaRPr lang="en-US" altLang="ja-JP" dirty="0" smtClean="0"/>
          </a:p>
          <a:p>
            <a:pPr lvl="1"/>
            <a:endParaRPr kumimoji="1" lang="en-US" altLang="ja-JP" dirty="0"/>
          </a:p>
          <a:p>
            <a:r>
              <a:rPr lang="ja-JP" altLang="en-US" dirty="0" smtClean="0"/>
              <a:t>コード例</a:t>
            </a:r>
            <a:endParaRPr lang="en-US" altLang="ja-JP" dirty="0" smtClean="0"/>
          </a:p>
          <a:p>
            <a:pPr marL="45720" indent="0">
              <a:buNone/>
            </a:pPr>
            <a:r>
              <a:rPr lang="en-US" altLang="ja-JP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dirty="0" err="1">
                <a:latin typeface="Consolas" panose="020B0609020204030204" pitchFamily="49" charset="0"/>
                <a:cs typeface="Consolas" panose="020B0609020204030204" pitchFamily="49" charset="0"/>
              </a:rPr>
              <a:t>ListNode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* p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5720" indent="0">
              <a:buNone/>
            </a:pP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while(head != NULL) {</a:t>
            </a:r>
          </a:p>
          <a:p>
            <a:pPr marL="45720" indent="0">
              <a:buNone/>
            </a:pP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p = head;</a:t>
            </a:r>
          </a:p>
          <a:p>
            <a:pPr marL="45720" indent="0">
              <a:buNone/>
            </a:pP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head = head-&gt;next;</a:t>
            </a:r>
          </a:p>
          <a:p>
            <a:pPr marL="45720" indent="0">
              <a:buNone/>
            </a:pP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free(p);</a:t>
            </a:r>
          </a:p>
          <a:p>
            <a:pPr marL="45720" indent="0">
              <a:buNone/>
            </a:pP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ja-JP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Algorism &amp; Code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5737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878282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単方向</a:t>
            </a:r>
            <a:r>
              <a:rPr lang="ja-JP" altLang="en-US" dirty="0" smtClean="0"/>
              <a:t>リスト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次の要素への参照</a:t>
            </a:r>
            <a:r>
              <a:rPr lang="en-US" altLang="ja-JP" dirty="0" smtClean="0"/>
              <a:t>(</a:t>
            </a:r>
            <a:r>
              <a:rPr lang="ja-JP" altLang="en-US" dirty="0" smtClean="0"/>
              <a:t>ポインタ</a:t>
            </a:r>
            <a:r>
              <a:rPr lang="en-US" altLang="ja-JP" dirty="0" smtClean="0"/>
              <a:t>)</a:t>
            </a:r>
            <a:r>
              <a:rPr lang="ja-JP" altLang="en-US" dirty="0" smtClean="0"/>
              <a:t>を持つ</a:t>
            </a:r>
            <a:endParaRPr lang="en-US" altLang="ja-JP" dirty="0"/>
          </a:p>
          <a:p>
            <a:pPr lvl="1"/>
            <a:r>
              <a:rPr lang="ja-JP" altLang="en-US" dirty="0" smtClean="0"/>
              <a:t>各言語での名前</a:t>
            </a:r>
            <a:endParaRPr kumimoji="1" lang="en-US" altLang="ja-JP" dirty="0" smtClean="0"/>
          </a:p>
          <a:p>
            <a:pPr lvl="2"/>
            <a:r>
              <a:rPr lang="en-US" altLang="ja-JP" dirty="0" smtClean="0"/>
              <a:t>C++	</a:t>
            </a:r>
            <a:r>
              <a:rPr lang="en-US" altLang="ja-JP" dirty="0" err="1" smtClean="0"/>
              <a:t>std</a:t>
            </a:r>
            <a:r>
              <a:rPr lang="en-US" altLang="ja-JP" dirty="0" smtClean="0"/>
              <a:t>::</a:t>
            </a:r>
            <a:r>
              <a:rPr lang="en-US" altLang="ja-JP" dirty="0" err="1" smtClean="0"/>
              <a:t>forward_list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Java	</a:t>
            </a:r>
            <a:r>
              <a:rPr lang="en-US" altLang="ja-JP" dirty="0" err="1" smtClean="0"/>
              <a:t>java.util.ArrayList</a:t>
            </a:r>
            <a:endParaRPr kumimoji="1" lang="en-US" altLang="ja-JP" dirty="0" smtClean="0"/>
          </a:p>
          <a:p>
            <a:r>
              <a:rPr kumimoji="1" lang="ja-JP" altLang="en-US" dirty="0" smtClean="0"/>
              <a:t>双方向リスト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次の要素</a:t>
            </a:r>
            <a:r>
              <a:rPr lang="ja-JP" altLang="en-US" dirty="0" smtClean="0"/>
              <a:t>と前の要素への参照</a:t>
            </a:r>
            <a:r>
              <a:rPr lang="en-US" altLang="ja-JP" dirty="0" smtClean="0"/>
              <a:t>(</a:t>
            </a:r>
            <a:r>
              <a:rPr lang="ja-JP" altLang="en-US" dirty="0" smtClean="0"/>
              <a:t>ポインタ</a:t>
            </a:r>
            <a:r>
              <a:rPr lang="en-US" altLang="ja-JP" dirty="0" smtClean="0"/>
              <a:t>)</a:t>
            </a:r>
            <a:r>
              <a:rPr lang="ja-JP" altLang="en-US" dirty="0" smtClean="0"/>
              <a:t>を持つ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処理の計算コストが小さい場合もあるがメモリを多く必要とする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各言語で</a:t>
            </a:r>
            <a:r>
              <a:rPr lang="ja-JP" altLang="en-US" dirty="0" smtClean="0"/>
              <a:t>の名前</a:t>
            </a:r>
            <a:endParaRPr kumimoji="1" lang="en-US" altLang="ja-JP" dirty="0" smtClean="0"/>
          </a:p>
          <a:p>
            <a:pPr lvl="2"/>
            <a:r>
              <a:rPr lang="en-US" altLang="ja-JP" dirty="0" smtClean="0"/>
              <a:t>C++	</a:t>
            </a:r>
            <a:r>
              <a:rPr lang="en-US" altLang="ja-JP" dirty="0" err="1" smtClean="0"/>
              <a:t>std</a:t>
            </a:r>
            <a:r>
              <a:rPr lang="en-US" altLang="ja-JP" dirty="0" smtClean="0"/>
              <a:t>::list</a:t>
            </a:r>
          </a:p>
          <a:p>
            <a:pPr lvl="2"/>
            <a:r>
              <a:rPr lang="en-US" altLang="ja-JP" dirty="0" smtClean="0"/>
              <a:t>Java	</a:t>
            </a:r>
            <a:r>
              <a:rPr lang="en-US" altLang="ja-JP" dirty="0" err="1" smtClean="0"/>
              <a:t>java.util.LinkedList</a:t>
            </a:r>
            <a:endParaRPr kumimoji="1" lang="en-US" altLang="ja-JP" dirty="0"/>
          </a:p>
          <a:p>
            <a:r>
              <a:rPr lang="ja-JP" altLang="en-US" dirty="0" smtClean="0"/>
              <a:t>循環リスト</a:t>
            </a:r>
            <a:endParaRPr lang="en-US" altLang="ja-JP" dirty="0" smtClean="0"/>
          </a:p>
          <a:p>
            <a:pPr lvl="1"/>
            <a:r>
              <a:rPr lang="ja-JP" altLang="en-US" dirty="0"/>
              <a:t>最後尾</a:t>
            </a:r>
            <a:r>
              <a:rPr lang="ja-JP" altLang="en-US" dirty="0" smtClean="0"/>
              <a:t>と先頭が繋がっている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ほとんど使わない 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私は巡回セールスマン問題で使った</a:t>
            </a:r>
            <a:r>
              <a:rPr lang="ja-JP" altLang="en-US" dirty="0"/>
              <a:t>だけ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Variation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5761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単方向</a:t>
            </a:r>
            <a:r>
              <a:rPr lang="ja-JP" altLang="en-US" dirty="0"/>
              <a:t>リスト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双方向リスト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Variation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1590810" y="2503950"/>
            <a:ext cx="1512168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value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74648" y="3379489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head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3823058" y="2503950"/>
            <a:ext cx="1512168" cy="5760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value</a:t>
            </a:r>
            <a:endParaRPr kumimoji="1" lang="ja-JP" altLang="en-US" dirty="0"/>
          </a:p>
        </p:txBody>
      </p:sp>
      <p:cxnSp>
        <p:nvCxnSpPr>
          <p:cNvPr id="12" name="直線矢印コネクタ 11"/>
          <p:cNvCxnSpPr>
            <a:stCxn id="6" idx="3"/>
            <a:endCxn id="10" idx="1"/>
          </p:cNvCxnSpPr>
          <p:nvPr/>
        </p:nvCxnSpPr>
        <p:spPr>
          <a:xfrm>
            <a:off x="3102978" y="2791982"/>
            <a:ext cx="72008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3153478" y="2791982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next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6055912" y="2503950"/>
            <a:ext cx="1512168" cy="5760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value</a:t>
            </a:r>
            <a:endParaRPr kumimoji="1" lang="ja-JP" altLang="en-US" dirty="0"/>
          </a:p>
        </p:txBody>
      </p:sp>
      <p:cxnSp>
        <p:nvCxnSpPr>
          <p:cNvPr id="20" name="直線矢印コネクタ 19"/>
          <p:cNvCxnSpPr>
            <a:endCxn id="19" idx="1"/>
          </p:cNvCxnSpPr>
          <p:nvPr/>
        </p:nvCxnSpPr>
        <p:spPr>
          <a:xfrm>
            <a:off x="5335832" y="2791982"/>
            <a:ext cx="720080" cy="0"/>
          </a:xfrm>
          <a:prstGeom prst="straightConnector1">
            <a:avLst/>
          </a:prstGeom>
          <a:ln w="254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5386332" y="2791982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next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cxnSp>
        <p:nvCxnSpPr>
          <p:cNvPr id="27" name="カギ線コネクタ 26"/>
          <p:cNvCxnSpPr>
            <a:stCxn id="7" idx="3"/>
            <a:endCxn id="6" idx="2"/>
          </p:cNvCxnSpPr>
          <p:nvPr/>
        </p:nvCxnSpPr>
        <p:spPr>
          <a:xfrm flipV="1">
            <a:off x="1562657" y="3080014"/>
            <a:ext cx="784237" cy="484141"/>
          </a:xfrm>
          <a:prstGeom prst="bentConnector2">
            <a:avLst/>
          </a:prstGeom>
          <a:ln w="25400">
            <a:solidFill>
              <a:schemeClr val="tx1">
                <a:alpha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>
            <a:off x="7549048" y="2781491"/>
            <a:ext cx="720080" cy="0"/>
          </a:xfrm>
          <a:prstGeom prst="straightConnector1">
            <a:avLst/>
          </a:prstGeom>
          <a:ln w="254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7599548" y="2781491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next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495916" y="3379489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tail</a:t>
            </a:r>
            <a:endParaRPr kumimoji="1" lang="ja-JP" altLang="en-US" dirty="0"/>
          </a:p>
        </p:txBody>
      </p:sp>
      <p:cxnSp>
        <p:nvCxnSpPr>
          <p:cNvPr id="37" name="カギ線コネクタ 36"/>
          <p:cNvCxnSpPr>
            <a:stCxn id="30" idx="3"/>
            <a:endCxn id="19" idx="2"/>
          </p:cNvCxnSpPr>
          <p:nvPr/>
        </p:nvCxnSpPr>
        <p:spPr>
          <a:xfrm flipV="1">
            <a:off x="5988359" y="3080014"/>
            <a:ext cx="823637" cy="484141"/>
          </a:xfrm>
          <a:prstGeom prst="bentConnector2">
            <a:avLst/>
          </a:prstGeom>
          <a:ln w="25400">
            <a:solidFill>
              <a:schemeClr val="tx1">
                <a:alpha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グループ化 68"/>
          <p:cNvGrpSpPr/>
          <p:nvPr/>
        </p:nvGrpSpPr>
        <p:grpSpPr>
          <a:xfrm>
            <a:off x="8270340" y="2437015"/>
            <a:ext cx="910172" cy="709934"/>
            <a:chOff x="8054316" y="2812717"/>
            <a:chExt cx="910172" cy="709934"/>
          </a:xfrm>
        </p:grpSpPr>
        <p:pic>
          <p:nvPicPr>
            <p:cNvPr id="40" name="図 3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4316" y="2812717"/>
              <a:ext cx="910172" cy="709934"/>
            </a:xfrm>
            <a:prstGeom prst="rect">
              <a:avLst/>
            </a:prstGeom>
          </p:spPr>
        </p:pic>
        <p:sp>
          <p:nvSpPr>
            <p:cNvPr id="41" name="テキスト ボックス 40"/>
            <p:cNvSpPr txBox="1"/>
            <p:nvPr/>
          </p:nvSpPr>
          <p:spPr>
            <a:xfrm>
              <a:off x="8138236" y="2812717"/>
              <a:ext cx="734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>
                  <a:solidFill>
                    <a:schemeClr val="bg1"/>
                  </a:solidFill>
                </a:rPr>
                <a:t>NULL</a:t>
              </a:r>
              <a:endParaRPr kumimoji="1" lang="ja-JP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2" name="正方形/長方形 41"/>
          <p:cNvSpPr/>
          <p:nvPr/>
        </p:nvSpPr>
        <p:spPr>
          <a:xfrm>
            <a:off x="1586892" y="4992441"/>
            <a:ext cx="1512168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value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870730" y="5867980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head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/>
        </p:nvSpPr>
        <p:spPr>
          <a:xfrm>
            <a:off x="3819140" y="4992441"/>
            <a:ext cx="1512168" cy="5760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value</a:t>
            </a:r>
            <a:endParaRPr kumimoji="1" lang="ja-JP" altLang="en-US" dirty="0"/>
          </a:p>
        </p:txBody>
      </p:sp>
      <p:cxnSp>
        <p:nvCxnSpPr>
          <p:cNvPr id="45" name="直線矢印コネクタ 44"/>
          <p:cNvCxnSpPr/>
          <p:nvPr/>
        </p:nvCxnSpPr>
        <p:spPr>
          <a:xfrm>
            <a:off x="3099060" y="5420270"/>
            <a:ext cx="72008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3149560" y="5420270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next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6051994" y="4992441"/>
            <a:ext cx="1512168" cy="5760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value</a:t>
            </a:r>
            <a:endParaRPr kumimoji="1" lang="ja-JP" altLang="en-US" dirty="0"/>
          </a:p>
        </p:txBody>
      </p:sp>
      <p:cxnSp>
        <p:nvCxnSpPr>
          <p:cNvPr id="48" name="直線矢印コネクタ 47"/>
          <p:cNvCxnSpPr/>
          <p:nvPr/>
        </p:nvCxnSpPr>
        <p:spPr>
          <a:xfrm>
            <a:off x="5331914" y="5420270"/>
            <a:ext cx="720080" cy="0"/>
          </a:xfrm>
          <a:prstGeom prst="straightConnector1">
            <a:avLst/>
          </a:prstGeom>
          <a:ln w="254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/>
          <p:cNvSpPr txBox="1"/>
          <p:nvPr/>
        </p:nvSpPr>
        <p:spPr>
          <a:xfrm>
            <a:off x="5382414" y="5420270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next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cxnSp>
        <p:nvCxnSpPr>
          <p:cNvPr id="50" name="カギ線コネクタ 49"/>
          <p:cNvCxnSpPr>
            <a:stCxn id="43" idx="3"/>
            <a:endCxn id="42" idx="2"/>
          </p:cNvCxnSpPr>
          <p:nvPr/>
        </p:nvCxnSpPr>
        <p:spPr>
          <a:xfrm flipV="1">
            <a:off x="1558739" y="5568505"/>
            <a:ext cx="784237" cy="484141"/>
          </a:xfrm>
          <a:prstGeom prst="bentConnector2">
            <a:avLst/>
          </a:prstGeom>
          <a:ln w="25400">
            <a:solidFill>
              <a:schemeClr val="tx1">
                <a:alpha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/>
          <p:nvPr/>
        </p:nvCxnSpPr>
        <p:spPr>
          <a:xfrm>
            <a:off x="7545130" y="5409779"/>
            <a:ext cx="720080" cy="0"/>
          </a:xfrm>
          <a:prstGeom prst="straightConnector1">
            <a:avLst/>
          </a:prstGeom>
          <a:ln w="254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/>
          <p:cNvSpPr txBox="1"/>
          <p:nvPr/>
        </p:nvSpPr>
        <p:spPr>
          <a:xfrm>
            <a:off x="7595630" y="5409779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next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5491998" y="5867980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tail</a:t>
            </a:r>
            <a:endParaRPr kumimoji="1" lang="ja-JP" altLang="en-US" dirty="0"/>
          </a:p>
        </p:txBody>
      </p:sp>
      <p:cxnSp>
        <p:nvCxnSpPr>
          <p:cNvPr id="54" name="カギ線コネクタ 53"/>
          <p:cNvCxnSpPr>
            <a:stCxn id="53" idx="3"/>
            <a:endCxn id="47" idx="2"/>
          </p:cNvCxnSpPr>
          <p:nvPr/>
        </p:nvCxnSpPr>
        <p:spPr>
          <a:xfrm flipV="1">
            <a:off x="5984441" y="5568505"/>
            <a:ext cx="823637" cy="484141"/>
          </a:xfrm>
          <a:prstGeom prst="bentConnector2">
            <a:avLst/>
          </a:prstGeom>
          <a:ln w="25400">
            <a:solidFill>
              <a:schemeClr val="tx1">
                <a:alpha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/>
          <p:nvPr/>
        </p:nvCxnSpPr>
        <p:spPr>
          <a:xfrm flipH="1">
            <a:off x="3102978" y="5152021"/>
            <a:ext cx="720080" cy="0"/>
          </a:xfrm>
          <a:prstGeom prst="straightConnector1">
            <a:avLst/>
          </a:prstGeom>
          <a:ln w="254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/>
          <p:cNvSpPr txBox="1"/>
          <p:nvPr/>
        </p:nvSpPr>
        <p:spPr>
          <a:xfrm>
            <a:off x="3153478" y="4772198"/>
            <a:ext cx="62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>
                <a:solidFill>
                  <a:schemeClr val="bg1"/>
                </a:solidFill>
              </a:rPr>
              <a:t>prev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cxnSp>
        <p:nvCxnSpPr>
          <p:cNvPr id="58" name="直線矢印コネクタ 57"/>
          <p:cNvCxnSpPr/>
          <p:nvPr/>
        </p:nvCxnSpPr>
        <p:spPr>
          <a:xfrm flipH="1">
            <a:off x="5335832" y="5152021"/>
            <a:ext cx="720080" cy="0"/>
          </a:xfrm>
          <a:prstGeom prst="straightConnector1">
            <a:avLst/>
          </a:prstGeom>
          <a:ln w="254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/>
          <p:cNvSpPr txBox="1"/>
          <p:nvPr/>
        </p:nvSpPr>
        <p:spPr>
          <a:xfrm>
            <a:off x="5386332" y="4772198"/>
            <a:ext cx="62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>
                <a:solidFill>
                  <a:schemeClr val="bg1"/>
                </a:solidFill>
              </a:rPr>
              <a:t>prev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cxnSp>
        <p:nvCxnSpPr>
          <p:cNvPr id="60" name="直線矢印コネクタ 59"/>
          <p:cNvCxnSpPr/>
          <p:nvPr/>
        </p:nvCxnSpPr>
        <p:spPr>
          <a:xfrm flipH="1">
            <a:off x="870730" y="5141530"/>
            <a:ext cx="72008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/>
          <p:cNvSpPr txBox="1"/>
          <p:nvPr/>
        </p:nvSpPr>
        <p:spPr>
          <a:xfrm>
            <a:off x="921230" y="4761707"/>
            <a:ext cx="62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solidFill>
                  <a:schemeClr val="bg1"/>
                </a:solidFill>
              </a:rPr>
              <a:t>prev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grpSp>
        <p:nvGrpSpPr>
          <p:cNvPr id="70" name="グループ化 69"/>
          <p:cNvGrpSpPr/>
          <p:nvPr/>
        </p:nvGrpSpPr>
        <p:grpSpPr>
          <a:xfrm>
            <a:off x="8266422" y="4925506"/>
            <a:ext cx="910172" cy="709934"/>
            <a:chOff x="8050398" y="5301208"/>
            <a:chExt cx="910172" cy="709934"/>
          </a:xfrm>
        </p:grpSpPr>
        <p:pic>
          <p:nvPicPr>
            <p:cNvPr id="55" name="図 5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0398" y="5301208"/>
              <a:ext cx="910172" cy="709934"/>
            </a:xfrm>
            <a:prstGeom prst="rect">
              <a:avLst/>
            </a:prstGeom>
          </p:spPr>
        </p:pic>
        <p:sp>
          <p:nvSpPr>
            <p:cNvPr id="68" name="テキスト ボックス 67"/>
            <p:cNvSpPr txBox="1"/>
            <p:nvPr/>
          </p:nvSpPr>
          <p:spPr>
            <a:xfrm>
              <a:off x="8142154" y="5301208"/>
              <a:ext cx="734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>
                  <a:solidFill>
                    <a:schemeClr val="bg1"/>
                  </a:solidFill>
                </a:rPr>
                <a:t>NULL</a:t>
              </a:r>
              <a:endParaRPr kumimoji="1" lang="ja-JP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1" name="グループ化 70"/>
          <p:cNvGrpSpPr/>
          <p:nvPr/>
        </p:nvGrpSpPr>
        <p:grpSpPr>
          <a:xfrm>
            <a:off x="-35524" y="4925506"/>
            <a:ext cx="910172" cy="709934"/>
            <a:chOff x="8050398" y="5301208"/>
            <a:chExt cx="910172" cy="709934"/>
          </a:xfrm>
        </p:grpSpPr>
        <p:pic>
          <p:nvPicPr>
            <p:cNvPr id="72" name="図 7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0398" y="5301208"/>
              <a:ext cx="910172" cy="709934"/>
            </a:xfrm>
            <a:prstGeom prst="rect">
              <a:avLst/>
            </a:prstGeom>
          </p:spPr>
        </p:pic>
        <p:sp>
          <p:nvSpPr>
            <p:cNvPr id="73" name="テキスト ボックス 72"/>
            <p:cNvSpPr txBox="1"/>
            <p:nvPr/>
          </p:nvSpPr>
          <p:spPr>
            <a:xfrm>
              <a:off x="8142154" y="5301208"/>
              <a:ext cx="734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>
                  <a:solidFill>
                    <a:schemeClr val="bg1"/>
                  </a:solidFill>
                </a:rPr>
                <a:t>NULL</a:t>
              </a:r>
              <a:endParaRPr kumimoji="1" lang="ja-JP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02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サンプルで使う構造体</a:t>
            </a:r>
          </a:p>
          <a:p>
            <a:pPr lvl="1"/>
            <a:r>
              <a:rPr lang="ja-JP" altLang="en-US" dirty="0" smtClean="0"/>
              <a:t>自己参照構造体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要素</a:t>
            </a:r>
          </a:p>
          <a:p>
            <a:pPr lvl="2"/>
            <a:r>
              <a:rPr lang="en-US" altLang="ja-JP" dirty="0" smtClean="0"/>
              <a:t>value</a:t>
            </a:r>
          </a:p>
          <a:p>
            <a:pPr lvl="3"/>
            <a:r>
              <a:rPr lang="ja-JP" altLang="en-US" dirty="0"/>
              <a:t>格納</a:t>
            </a:r>
            <a:r>
              <a:rPr lang="ja-JP" altLang="en-US" dirty="0" smtClean="0"/>
              <a:t>する値</a:t>
            </a:r>
            <a:endParaRPr lang="en-US" altLang="ja-JP" dirty="0" smtClean="0"/>
          </a:p>
          <a:p>
            <a:pPr lvl="3"/>
            <a:r>
              <a:rPr lang="ja-JP" altLang="en-US" dirty="0" smtClean="0"/>
              <a:t>型</a:t>
            </a:r>
            <a:r>
              <a:rPr lang="ja-JP" altLang="en-US" dirty="0" smtClean="0"/>
              <a:t>は何でもいい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next</a:t>
            </a:r>
          </a:p>
          <a:p>
            <a:pPr lvl="3"/>
            <a:r>
              <a:rPr lang="ja-JP" altLang="en-US" dirty="0"/>
              <a:t>次の</a:t>
            </a:r>
            <a:r>
              <a:rPr lang="ja-JP" altLang="en-US" dirty="0" smtClean="0"/>
              <a:t>要素へのポインタ</a:t>
            </a:r>
            <a:endParaRPr lang="en-US" altLang="ja-JP" dirty="0" smtClean="0"/>
          </a:p>
          <a:p>
            <a:endParaRPr lang="en-US" altLang="ja-JP" dirty="0" smtClean="0"/>
          </a:p>
          <a:p>
            <a:pPr marL="45720" indent="0">
              <a:buNone/>
            </a:pPr>
            <a:r>
              <a:rPr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ListNode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altLang="ja-JP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value;</a:t>
            </a:r>
          </a:p>
          <a:p>
            <a:pPr marL="45720" indent="0">
              <a:buNone/>
            </a:pP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ListNode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* next;</a:t>
            </a:r>
          </a:p>
          <a:p>
            <a:pPr marL="45720" indent="0">
              <a:buNone/>
            </a:pP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Structure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456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走査</a:t>
            </a:r>
            <a:endParaRPr kumimoji="1" lang="en-US" altLang="ja-JP" dirty="0" smtClean="0"/>
          </a:p>
          <a:p>
            <a:pPr marL="708660" lvl="1" indent="-342900">
              <a:buFont typeface="+mj-lt"/>
              <a:buAutoNum type="arabicPeriod"/>
            </a:pPr>
            <a:r>
              <a:rPr lang="ja-JP" altLang="en-US" dirty="0" smtClean="0"/>
              <a:t>走査用ポインタ</a:t>
            </a:r>
            <a:r>
              <a:rPr lang="en-US" altLang="ja-JP" dirty="0" smtClean="0"/>
              <a:t>p </a:t>
            </a:r>
            <a:r>
              <a:rPr lang="ja-JP" altLang="en-US" dirty="0" smtClean="0"/>
              <a:t>を用意、</a:t>
            </a:r>
            <a:r>
              <a:rPr lang="en-US" altLang="ja-JP" dirty="0" smtClean="0"/>
              <a:t>head </a:t>
            </a:r>
            <a:r>
              <a:rPr lang="ja-JP" altLang="en-US" dirty="0" smtClean="0"/>
              <a:t>を指定</a:t>
            </a:r>
            <a:endParaRPr lang="en-US" altLang="ja-JP" dirty="0" smtClean="0"/>
          </a:p>
          <a:p>
            <a:pPr marL="708660" lvl="1" indent="-342900">
              <a:buFont typeface="+mj-lt"/>
              <a:buAutoNum type="arabicPeriod"/>
            </a:pPr>
            <a:r>
              <a:rPr lang="en-US" altLang="ja-JP" dirty="0" smtClean="0"/>
              <a:t>p </a:t>
            </a:r>
            <a:r>
              <a:rPr lang="ja-JP" altLang="en-US" dirty="0" smtClean="0"/>
              <a:t>が </a:t>
            </a:r>
            <a:r>
              <a:rPr lang="en-US" altLang="ja-JP" dirty="0" smtClean="0"/>
              <a:t>NULL </a:t>
            </a:r>
            <a:r>
              <a:rPr lang="ja-JP" altLang="en-US" dirty="0" smtClean="0"/>
              <a:t>なら終了</a:t>
            </a:r>
            <a:endParaRPr lang="en-US" altLang="ja-JP" dirty="0" smtClean="0"/>
          </a:p>
          <a:p>
            <a:pPr marL="708660" lvl="1" indent="-342900">
              <a:buFont typeface="+mj-lt"/>
              <a:buAutoNum type="arabicPeriod"/>
            </a:pPr>
            <a:r>
              <a:rPr lang="ja-JP" altLang="en-US" dirty="0" smtClean="0"/>
              <a:t>やりたいことをする</a:t>
            </a:r>
            <a:r>
              <a:rPr lang="en-US" altLang="ja-JP" dirty="0" smtClean="0"/>
              <a:t>(</a:t>
            </a:r>
            <a:r>
              <a:rPr lang="ja-JP" altLang="en-US" dirty="0" smtClean="0"/>
              <a:t>表示など</a:t>
            </a:r>
            <a:r>
              <a:rPr lang="en-US" altLang="ja-JP" dirty="0" smtClean="0"/>
              <a:t>)</a:t>
            </a:r>
          </a:p>
          <a:p>
            <a:pPr marL="708660" lvl="1" indent="-342900">
              <a:buFont typeface="+mj-lt"/>
              <a:buAutoNum type="arabicPeriod"/>
            </a:pPr>
            <a:r>
              <a:rPr lang="en-US" altLang="ja-JP" dirty="0" smtClean="0"/>
              <a:t>p </a:t>
            </a:r>
            <a:r>
              <a:rPr lang="ja-JP" altLang="en-US" dirty="0" smtClean="0"/>
              <a:t>に</a:t>
            </a:r>
            <a:r>
              <a:rPr lang="ja-JP" altLang="en-US" dirty="0"/>
              <a:t> </a:t>
            </a:r>
            <a:r>
              <a:rPr lang="en-US" altLang="ja-JP" dirty="0" smtClean="0"/>
              <a:t>p</a:t>
            </a:r>
            <a:r>
              <a:rPr lang="ja-JP" altLang="en-US" dirty="0" smtClean="0"/>
              <a:t>の</a:t>
            </a:r>
            <a:r>
              <a:rPr lang="en-US" altLang="ja-JP" dirty="0" smtClean="0"/>
              <a:t>next </a:t>
            </a:r>
            <a:r>
              <a:rPr lang="ja-JP" altLang="en-US" dirty="0" smtClean="0"/>
              <a:t>を指定 </a:t>
            </a:r>
            <a:r>
              <a:rPr lang="en-US" altLang="ja-JP" dirty="0" smtClean="0"/>
              <a:t>2</a:t>
            </a:r>
            <a:r>
              <a:rPr lang="ja-JP" altLang="en-US" dirty="0" smtClean="0"/>
              <a:t>に戻る</a:t>
            </a:r>
            <a:endParaRPr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Algorism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111698" y="3696297"/>
            <a:ext cx="1512168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value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95536" y="4571836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head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3343946" y="3696297"/>
            <a:ext cx="1512168" cy="5760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value</a:t>
            </a:r>
            <a:endParaRPr kumimoji="1" lang="ja-JP" altLang="en-US" dirty="0"/>
          </a:p>
        </p:txBody>
      </p:sp>
      <p:cxnSp>
        <p:nvCxnSpPr>
          <p:cNvPr id="7" name="直線矢印コネクタ 6"/>
          <p:cNvCxnSpPr>
            <a:stCxn id="4" idx="3"/>
            <a:endCxn id="6" idx="1"/>
          </p:cNvCxnSpPr>
          <p:nvPr/>
        </p:nvCxnSpPr>
        <p:spPr>
          <a:xfrm>
            <a:off x="2623866" y="3984329"/>
            <a:ext cx="72008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2674366" y="3984329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next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576800" y="3696297"/>
            <a:ext cx="1512168" cy="5760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value</a:t>
            </a:r>
            <a:endParaRPr kumimoji="1" lang="ja-JP" altLang="en-US" dirty="0"/>
          </a:p>
        </p:txBody>
      </p:sp>
      <p:cxnSp>
        <p:nvCxnSpPr>
          <p:cNvPr id="10" name="直線矢印コネクタ 9"/>
          <p:cNvCxnSpPr>
            <a:endCxn id="9" idx="1"/>
          </p:cNvCxnSpPr>
          <p:nvPr/>
        </p:nvCxnSpPr>
        <p:spPr>
          <a:xfrm>
            <a:off x="4856720" y="3984329"/>
            <a:ext cx="720080" cy="0"/>
          </a:xfrm>
          <a:prstGeom prst="straightConnector1">
            <a:avLst/>
          </a:prstGeom>
          <a:ln w="254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4907220" y="3984329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next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cxnSp>
        <p:nvCxnSpPr>
          <p:cNvPr id="12" name="カギ線コネクタ 11"/>
          <p:cNvCxnSpPr>
            <a:stCxn id="5" idx="3"/>
            <a:endCxn id="4" idx="2"/>
          </p:cNvCxnSpPr>
          <p:nvPr/>
        </p:nvCxnSpPr>
        <p:spPr>
          <a:xfrm flipV="1">
            <a:off x="1083545" y="4272361"/>
            <a:ext cx="784237" cy="484141"/>
          </a:xfrm>
          <a:prstGeom prst="bentConnector2">
            <a:avLst/>
          </a:prstGeom>
          <a:ln w="25400">
            <a:solidFill>
              <a:schemeClr val="tx1">
                <a:alpha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>
            <a:off x="7069936" y="3973838"/>
            <a:ext cx="720080" cy="0"/>
          </a:xfrm>
          <a:prstGeom prst="straightConnector1">
            <a:avLst/>
          </a:prstGeom>
          <a:ln w="254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7120436" y="3973838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next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016804" y="457183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tail</a:t>
            </a:r>
            <a:endParaRPr kumimoji="1" lang="ja-JP" altLang="en-US" dirty="0"/>
          </a:p>
        </p:txBody>
      </p:sp>
      <p:cxnSp>
        <p:nvCxnSpPr>
          <p:cNvPr id="16" name="カギ線コネクタ 15"/>
          <p:cNvCxnSpPr>
            <a:stCxn id="15" idx="3"/>
            <a:endCxn id="9" idx="2"/>
          </p:cNvCxnSpPr>
          <p:nvPr/>
        </p:nvCxnSpPr>
        <p:spPr>
          <a:xfrm flipV="1">
            <a:off x="5509247" y="4272361"/>
            <a:ext cx="823637" cy="484141"/>
          </a:xfrm>
          <a:prstGeom prst="bentConnector2">
            <a:avLst/>
          </a:prstGeom>
          <a:ln w="25400">
            <a:solidFill>
              <a:schemeClr val="tx1">
                <a:alpha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グループ化 16"/>
          <p:cNvGrpSpPr/>
          <p:nvPr/>
        </p:nvGrpSpPr>
        <p:grpSpPr>
          <a:xfrm>
            <a:off x="7791228" y="3629362"/>
            <a:ext cx="910172" cy="709934"/>
            <a:chOff x="8054316" y="2812717"/>
            <a:chExt cx="910172" cy="709934"/>
          </a:xfrm>
        </p:grpSpPr>
        <p:pic>
          <p:nvPicPr>
            <p:cNvPr id="18" name="図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4316" y="2812717"/>
              <a:ext cx="910172" cy="709934"/>
            </a:xfrm>
            <a:prstGeom prst="rect">
              <a:avLst/>
            </a:prstGeom>
          </p:spPr>
        </p:pic>
        <p:sp>
          <p:nvSpPr>
            <p:cNvPr id="19" name="テキスト ボックス 18"/>
            <p:cNvSpPr txBox="1"/>
            <p:nvPr/>
          </p:nvSpPr>
          <p:spPr>
            <a:xfrm>
              <a:off x="8138236" y="2812717"/>
              <a:ext cx="734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>
                  <a:solidFill>
                    <a:schemeClr val="bg1"/>
                  </a:solidFill>
                </a:rPr>
                <a:t>NULL</a:t>
              </a:r>
              <a:endParaRPr kumimoji="1" lang="ja-JP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テキスト ボックス 19"/>
          <p:cNvSpPr txBox="1"/>
          <p:nvPr/>
        </p:nvSpPr>
        <p:spPr>
          <a:xfrm>
            <a:off x="5056299" y="5661248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p</a:t>
            </a:r>
            <a:endParaRPr kumimoji="1" lang="ja-JP" altLang="en-US" dirty="0"/>
          </a:p>
        </p:txBody>
      </p:sp>
      <p:cxnSp>
        <p:nvCxnSpPr>
          <p:cNvPr id="29" name="直線矢印コネクタ 28"/>
          <p:cNvCxnSpPr>
            <a:stCxn id="20" idx="0"/>
            <a:endCxn id="4" idx="2"/>
          </p:cNvCxnSpPr>
          <p:nvPr/>
        </p:nvCxnSpPr>
        <p:spPr>
          <a:xfrm flipH="1" flipV="1">
            <a:off x="1867782" y="4272361"/>
            <a:ext cx="3348978" cy="1388887"/>
          </a:xfrm>
          <a:prstGeom prst="straightConnector1">
            <a:avLst/>
          </a:prstGeom>
          <a:ln w="25400">
            <a:solidFill>
              <a:schemeClr val="tx1">
                <a:alpha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20" idx="0"/>
            <a:endCxn id="6" idx="2"/>
          </p:cNvCxnSpPr>
          <p:nvPr/>
        </p:nvCxnSpPr>
        <p:spPr>
          <a:xfrm flipH="1" flipV="1">
            <a:off x="4100030" y="4272361"/>
            <a:ext cx="1116730" cy="1388887"/>
          </a:xfrm>
          <a:prstGeom prst="straightConnector1">
            <a:avLst/>
          </a:prstGeom>
          <a:ln w="25400">
            <a:solidFill>
              <a:schemeClr val="tx1">
                <a:alpha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stCxn id="20" idx="0"/>
            <a:endCxn id="9" idx="2"/>
          </p:cNvCxnSpPr>
          <p:nvPr/>
        </p:nvCxnSpPr>
        <p:spPr>
          <a:xfrm flipV="1">
            <a:off x="5216760" y="4272361"/>
            <a:ext cx="1116124" cy="1388887"/>
          </a:xfrm>
          <a:prstGeom prst="straightConnector1">
            <a:avLst/>
          </a:prstGeom>
          <a:ln w="25400">
            <a:solidFill>
              <a:schemeClr val="tx1">
                <a:alpha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>
            <a:stCxn id="20" idx="0"/>
            <a:endCxn id="18" idx="2"/>
          </p:cNvCxnSpPr>
          <p:nvPr/>
        </p:nvCxnSpPr>
        <p:spPr>
          <a:xfrm flipV="1">
            <a:off x="5216760" y="4339296"/>
            <a:ext cx="3029554" cy="1321952"/>
          </a:xfrm>
          <a:prstGeom prst="straightConnector1">
            <a:avLst/>
          </a:prstGeom>
          <a:ln w="25400">
            <a:solidFill>
              <a:schemeClr val="tx1">
                <a:alpha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30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6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2" dur="indefinit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3" dur="indefinit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3" dur="indefinite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4" dur="indefinite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6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7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1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2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4" dur="indefinite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5" dur="indefinite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5" dur="indefinite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6" dur="indefinite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8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9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3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4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6" dur="indefinite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7" dur="indefinite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7" dur="indefinite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8" dur="indefinite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0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1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走査コード例</a:t>
            </a:r>
            <a:endParaRPr kumimoji="1" lang="en-US" altLang="ja-JP" dirty="0" smtClean="0"/>
          </a:p>
          <a:p>
            <a:pPr marL="45720" indent="0">
              <a:buNone/>
            </a:pPr>
            <a:r>
              <a:rPr kumimoji="1"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ListNode</a:t>
            </a:r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* p = head;</a:t>
            </a:r>
          </a:p>
          <a:p>
            <a:pPr marL="45720" indent="0">
              <a:buNone/>
            </a:pPr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while(p != NULL) 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45720" indent="0">
              <a:buNone/>
            </a:pP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(“%d\n”, p-&gt;value);</a:t>
            </a:r>
          </a:p>
          <a:p>
            <a:pPr marL="45720" indent="0">
              <a:buNone/>
            </a:pP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en-US" altLang="ja-JP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p = p-&gt;next;</a:t>
            </a:r>
          </a:p>
          <a:p>
            <a:pPr marL="45720" indent="0">
              <a:buNone/>
            </a:pPr>
            <a:r>
              <a:rPr kumimoji="1"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1" lang="en-US" altLang="ja-JP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Code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5158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探索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成功例</a:t>
            </a:r>
            <a:r>
              <a:rPr kumimoji="1" lang="en-US" altLang="ja-JP" dirty="0" smtClean="0"/>
              <a:t>)</a:t>
            </a:r>
          </a:p>
          <a:p>
            <a:pPr marL="708660" lvl="1" indent="-342900">
              <a:buFont typeface="+mj-lt"/>
              <a:buAutoNum type="arabicPeriod"/>
            </a:pPr>
            <a:r>
              <a:rPr lang="ja-JP" altLang="en-US" dirty="0"/>
              <a:t>探索</a:t>
            </a:r>
            <a:r>
              <a:rPr lang="ja-JP" altLang="en-US" dirty="0" smtClean="0"/>
              <a:t>用ポインタ</a:t>
            </a:r>
            <a:r>
              <a:rPr lang="en-US" altLang="ja-JP" dirty="0" smtClean="0"/>
              <a:t>p </a:t>
            </a:r>
            <a:r>
              <a:rPr lang="ja-JP" altLang="en-US" dirty="0" smtClean="0"/>
              <a:t>を用意、</a:t>
            </a:r>
            <a:r>
              <a:rPr lang="en-US" altLang="ja-JP" dirty="0" smtClean="0"/>
              <a:t>head </a:t>
            </a:r>
            <a:r>
              <a:rPr lang="ja-JP" altLang="en-US" dirty="0" smtClean="0"/>
              <a:t>を指定</a:t>
            </a:r>
            <a:endParaRPr lang="en-US" altLang="ja-JP" dirty="0" smtClean="0"/>
          </a:p>
          <a:p>
            <a:pPr marL="708660" lvl="1" indent="-342900">
              <a:buFont typeface="+mj-lt"/>
              <a:buAutoNum type="arabicPeriod"/>
            </a:pPr>
            <a:r>
              <a:rPr lang="en-US" altLang="ja-JP" dirty="0" smtClean="0"/>
              <a:t>p </a:t>
            </a:r>
            <a:r>
              <a:rPr lang="ja-JP" altLang="en-US" dirty="0" smtClean="0"/>
              <a:t>が </a:t>
            </a:r>
            <a:r>
              <a:rPr lang="en-US" altLang="ja-JP" dirty="0" smtClean="0"/>
              <a:t>NULL </a:t>
            </a:r>
            <a:r>
              <a:rPr lang="ja-JP" altLang="en-US" dirty="0" smtClean="0"/>
              <a:t>なら、「見つからなかった」</a:t>
            </a:r>
            <a:endParaRPr lang="en-US" altLang="ja-JP" dirty="0" smtClean="0"/>
          </a:p>
          <a:p>
            <a:pPr marL="708660" lvl="1" indent="-342900">
              <a:buFont typeface="+mj-lt"/>
              <a:buAutoNum type="arabicPeriod"/>
            </a:pPr>
            <a:r>
              <a:rPr lang="ja-JP" altLang="en-US" dirty="0" smtClean="0"/>
              <a:t>要素の</a:t>
            </a:r>
            <a:r>
              <a:rPr lang="en-US" altLang="ja-JP" dirty="0" smtClean="0"/>
              <a:t>value</a:t>
            </a:r>
            <a:r>
              <a:rPr lang="ja-JP" altLang="en-US" dirty="0"/>
              <a:t> </a:t>
            </a:r>
            <a:r>
              <a:rPr lang="ja-JP" altLang="en-US" dirty="0" smtClean="0"/>
              <a:t>と 探す値 が</a:t>
            </a:r>
            <a:r>
              <a:rPr lang="ja-JP" altLang="en-US" dirty="0" smtClean="0"/>
              <a:t>一緒なら</a:t>
            </a:r>
            <a:r>
              <a:rPr lang="ja-JP" altLang="en-US" dirty="0"/>
              <a:t>「</a:t>
            </a:r>
            <a:r>
              <a:rPr lang="ja-JP" altLang="en-US" dirty="0" smtClean="0"/>
              <a:t>発見」</a:t>
            </a:r>
            <a:endParaRPr lang="en-US" altLang="ja-JP" dirty="0" smtClean="0"/>
          </a:p>
          <a:p>
            <a:pPr marL="708660" lvl="1" indent="-342900">
              <a:buFont typeface="+mj-lt"/>
              <a:buAutoNum type="arabicPeriod"/>
            </a:pPr>
            <a:r>
              <a:rPr lang="en-US" altLang="ja-JP" dirty="0" smtClean="0"/>
              <a:t>p </a:t>
            </a:r>
            <a:r>
              <a:rPr lang="ja-JP" altLang="en-US" dirty="0" smtClean="0"/>
              <a:t>に</a:t>
            </a:r>
            <a:r>
              <a:rPr lang="ja-JP" altLang="en-US" dirty="0"/>
              <a:t> </a:t>
            </a:r>
            <a:r>
              <a:rPr lang="en-US" altLang="ja-JP" dirty="0" smtClean="0"/>
              <a:t>p</a:t>
            </a:r>
            <a:r>
              <a:rPr lang="ja-JP" altLang="en-US" dirty="0" smtClean="0"/>
              <a:t>の</a:t>
            </a:r>
            <a:r>
              <a:rPr lang="en-US" altLang="ja-JP" dirty="0" smtClean="0"/>
              <a:t>next </a:t>
            </a:r>
            <a:r>
              <a:rPr lang="ja-JP" altLang="en-US" dirty="0" smtClean="0"/>
              <a:t>を指定</a:t>
            </a:r>
            <a:r>
              <a:rPr lang="en-US" altLang="ja-JP" dirty="0"/>
              <a:t> </a:t>
            </a:r>
            <a:r>
              <a:rPr lang="en-US" altLang="ja-JP" dirty="0" smtClean="0"/>
              <a:t>2</a:t>
            </a:r>
            <a:r>
              <a:rPr lang="ja-JP" altLang="en-US" dirty="0" smtClean="0"/>
              <a:t>に戻る</a:t>
            </a:r>
            <a:endParaRPr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Algorism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115616" y="3696297"/>
            <a:ext cx="1512168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value:810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95536" y="4571836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head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3343946" y="3696297"/>
            <a:ext cx="1512168" cy="5760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value:114</a:t>
            </a:r>
            <a:endParaRPr kumimoji="1" lang="ja-JP" altLang="en-US" dirty="0"/>
          </a:p>
        </p:txBody>
      </p:sp>
      <p:cxnSp>
        <p:nvCxnSpPr>
          <p:cNvPr id="7" name="直線矢印コネクタ 6"/>
          <p:cNvCxnSpPr>
            <a:stCxn id="4" idx="3"/>
            <a:endCxn id="6" idx="1"/>
          </p:cNvCxnSpPr>
          <p:nvPr/>
        </p:nvCxnSpPr>
        <p:spPr>
          <a:xfrm>
            <a:off x="2627784" y="3984329"/>
            <a:ext cx="71616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2674366" y="3984329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next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576800" y="3696297"/>
            <a:ext cx="1512168" cy="5760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value:514</a:t>
            </a:r>
            <a:endParaRPr kumimoji="1" lang="ja-JP" altLang="en-US" dirty="0"/>
          </a:p>
        </p:txBody>
      </p:sp>
      <p:cxnSp>
        <p:nvCxnSpPr>
          <p:cNvPr id="10" name="直線矢印コネクタ 9"/>
          <p:cNvCxnSpPr>
            <a:endCxn id="9" idx="1"/>
          </p:cNvCxnSpPr>
          <p:nvPr/>
        </p:nvCxnSpPr>
        <p:spPr>
          <a:xfrm>
            <a:off x="4856720" y="3984329"/>
            <a:ext cx="720080" cy="0"/>
          </a:xfrm>
          <a:prstGeom prst="straightConnector1">
            <a:avLst/>
          </a:prstGeom>
          <a:ln w="254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4907220" y="3984329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next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cxnSp>
        <p:nvCxnSpPr>
          <p:cNvPr id="12" name="カギ線コネクタ 11"/>
          <p:cNvCxnSpPr>
            <a:stCxn id="5" idx="3"/>
            <a:endCxn id="4" idx="2"/>
          </p:cNvCxnSpPr>
          <p:nvPr/>
        </p:nvCxnSpPr>
        <p:spPr>
          <a:xfrm flipV="1">
            <a:off x="1083545" y="4272361"/>
            <a:ext cx="788155" cy="484141"/>
          </a:xfrm>
          <a:prstGeom prst="bentConnector2">
            <a:avLst/>
          </a:prstGeom>
          <a:ln w="25400">
            <a:solidFill>
              <a:schemeClr val="tx1">
                <a:alpha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>
            <a:off x="7069936" y="3973838"/>
            <a:ext cx="720080" cy="0"/>
          </a:xfrm>
          <a:prstGeom prst="straightConnector1">
            <a:avLst/>
          </a:prstGeom>
          <a:ln w="254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7120436" y="3973838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next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016804" y="457183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tail</a:t>
            </a:r>
            <a:endParaRPr kumimoji="1" lang="ja-JP" altLang="en-US" dirty="0"/>
          </a:p>
        </p:txBody>
      </p:sp>
      <p:cxnSp>
        <p:nvCxnSpPr>
          <p:cNvPr id="16" name="カギ線コネクタ 15"/>
          <p:cNvCxnSpPr>
            <a:stCxn id="15" idx="3"/>
            <a:endCxn id="9" idx="2"/>
          </p:cNvCxnSpPr>
          <p:nvPr/>
        </p:nvCxnSpPr>
        <p:spPr>
          <a:xfrm flipV="1">
            <a:off x="5509247" y="4272361"/>
            <a:ext cx="823637" cy="484141"/>
          </a:xfrm>
          <a:prstGeom prst="bentConnector2">
            <a:avLst/>
          </a:prstGeom>
          <a:ln w="25400">
            <a:solidFill>
              <a:schemeClr val="tx1">
                <a:alpha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グループ化 16"/>
          <p:cNvGrpSpPr/>
          <p:nvPr/>
        </p:nvGrpSpPr>
        <p:grpSpPr>
          <a:xfrm>
            <a:off x="7791228" y="3629362"/>
            <a:ext cx="910172" cy="709934"/>
            <a:chOff x="8054316" y="2812717"/>
            <a:chExt cx="910172" cy="709934"/>
          </a:xfrm>
        </p:grpSpPr>
        <p:pic>
          <p:nvPicPr>
            <p:cNvPr id="18" name="図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4316" y="2812717"/>
              <a:ext cx="910172" cy="709934"/>
            </a:xfrm>
            <a:prstGeom prst="rect">
              <a:avLst/>
            </a:prstGeom>
          </p:spPr>
        </p:pic>
        <p:sp>
          <p:nvSpPr>
            <p:cNvPr id="19" name="テキスト ボックス 18"/>
            <p:cNvSpPr txBox="1"/>
            <p:nvPr/>
          </p:nvSpPr>
          <p:spPr>
            <a:xfrm>
              <a:off x="8138236" y="2812717"/>
              <a:ext cx="734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>
                  <a:solidFill>
                    <a:schemeClr val="bg1"/>
                  </a:solidFill>
                </a:rPr>
                <a:t>NULL</a:t>
              </a:r>
              <a:endParaRPr kumimoji="1" lang="ja-JP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テキスト ボックス 19"/>
          <p:cNvSpPr txBox="1"/>
          <p:nvPr/>
        </p:nvSpPr>
        <p:spPr>
          <a:xfrm>
            <a:off x="5056299" y="5661248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p</a:t>
            </a:r>
            <a:endParaRPr kumimoji="1" lang="ja-JP" altLang="en-US" dirty="0"/>
          </a:p>
        </p:txBody>
      </p:sp>
      <p:cxnSp>
        <p:nvCxnSpPr>
          <p:cNvPr id="29" name="直線矢印コネクタ 28"/>
          <p:cNvCxnSpPr>
            <a:stCxn id="20" idx="0"/>
            <a:endCxn id="4" idx="2"/>
          </p:cNvCxnSpPr>
          <p:nvPr/>
        </p:nvCxnSpPr>
        <p:spPr>
          <a:xfrm flipH="1" flipV="1">
            <a:off x="1871700" y="4272361"/>
            <a:ext cx="3345060" cy="1388887"/>
          </a:xfrm>
          <a:prstGeom prst="straightConnector1">
            <a:avLst/>
          </a:prstGeom>
          <a:ln w="25400">
            <a:solidFill>
              <a:schemeClr val="tx1">
                <a:alpha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20" idx="0"/>
            <a:endCxn id="6" idx="2"/>
          </p:cNvCxnSpPr>
          <p:nvPr/>
        </p:nvCxnSpPr>
        <p:spPr>
          <a:xfrm flipH="1" flipV="1">
            <a:off x="4100030" y="4272361"/>
            <a:ext cx="1116730" cy="1388887"/>
          </a:xfrm>
          <a:prstGeom prst="straightConnector1">
            <a:avLst/>
          </a:prstGeom>
          <a:ln w="25400">
            <a:solidFill>
              <a:schemeClr val="tx1">
                <a:alpha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4936875" y="6095893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114</a:t>
            </a:r>
            <a:endParaRPr kumimoji="1" lang="ja-JP" altLang="en-US" dirty="0"/>
          </a:p>
        </p:txBody>
      </p:sp>
      <p:sp>
        <p:nvSpPr>
          <p:cNvPr id="22" name="スマイル 21"/>
          <p:cNvSpPr/>
          <p:nvPr/>
        </p:nvSpPr>
        <p:spPr>
          <a:xfrm>
            <a:off x="5496644" y="5733256"/>
            <a:ext cx="956715" cy="936104"/>
          </a:xfrm>
          <a:prstGeom prst="smileyFac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乗算記号 22"/>
          <p:cNvSpPr/>
          <p:nvPr/>
        </p:nvSpPr>
        <p:spPr>
          <a:xfrm>
            <a:off x="5535759" y="5762066"/>
            <a:ext cx="878483" cy="87848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9107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6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0" dur="indefinit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1" dur="indefinit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1" dur="indefinite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2" dur="indefinite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4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5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9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0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2" dur="indefinit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3" dur="indefinit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9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 animBg="1"/>
      <p:bldP spid="23" grpId="0" animBg="1"/>
      <p:bldP spid="23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探索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失敗例</a:t>
            </a:r>
            <a:r>
              <a:rPr kumimoji="1" lang="en-US" altLang="ja-JP" dirty="0" smtClean="0"/>
              <a:t>)</a:t>
            </a:r>
          </a:p>
          <a:p>
            <a:pPr marL="708660" lvl="1" indent="-342900">
              <a:buFont typeface="+mj-lt"/>
              <a:buAutoNum type="arabicPeriod"/>
            </a:pPr>
            <a:r>
              <a:rPr lang="ja-JP" altLang="en-US" dirty="0"/>
              <a:t>探索</a:t>
            </a:r>
            <a:r>
              <a:rPr lang="ja-JP" altLang="en-US" dirty="0" smtClean="0"/>
              <a:t>用ポインタ</a:t>
            </a:r>
            <a:r>
              <a:rPr lang="en-US" altLang="ja-JP" dirty="0" smtClean="0"/>
              <a:t>p </a:t>
            </a:r>
            <a:r>
              <a:rPr lang="ja-JP" altLang="en-US" dirty="0" smtClean="0"/>
              <a:t>を用意、</a:t>
            </a:r>
            <a:r>
              <a:rPr lang="en-US" altLang="ja-JP" dirty="0" smtClean="0"/>
              <a:t>head </a:t>
            </a:r>
            <a:r>
              <a:rPr lang="ja-JP" altLang="en-US" dirty="0" smtClean="0"/>
              <a:t>を指定</a:t>
            </a:r>
            <a:endParaRPr lang="en-US" altLang="ja-JP" dirty="0" smtClean="0"/>
          </a:p>
          <a:p>
            <a:pPr marL="708660" lvl="1" indent="-342900">
              <a:buFont typeface="+mj-lt"/>
              <a:buAutoNum type="arabicPeriod"/>
            </a:pPr>
            <a:r>
              <a:rPr lang="en-US" altLang="ja-JP" dirty="0" smtClean="0"/>
              <a:t>p </a:t>
            </a:r>
            <a:r>
              <a:rPr lang="ja-JP" altLang="en-US" dirty="0" smtClean="0"/>
              <a:t>が </a:t>
            </a:r>
            <a:r>
              <a:rPr lang="en-US" altLang="ja-JP" dirty="0" smtClean="0"/>
              <a:t>NULL </a:t>
            </a:r>
            <a:r>
              <a:rPr lang="ja-JP" altLang="en-US" dirty="0" smtClean="0"/>
              <a:t>なら、「見つからなかった」</a:t>
            </a:r>
            <a:endParaRPr lang="en-US" altLang="ja-JP" dirty="0" smtClean="0"/>
          </a:p>
          <a:p>
            <a:pPr marL="708660" lvl="1" indent="-342900">
              <a:buFont typeface="+mj-lt"/>
              <a:buAutoNum type="arabicPeriod"/>
            </a:pPr>
            <a:r>
              <a:rPr lang="ja-JP" altLang="en-US" dirty="0" smtClean="0"/>
              <a:t>要素の</a:t>
            </a:r>
            <a:r>
              <a:rPr lang="en-US" altLang="ja-JP" dirty="0" smtClean="0"/>
              <a:t>value </a:t>
            </a:r>
            <a:r>
              <a:rPr lang="ja-JP" altLang="en-US" dirty="0" smtClean="0"/>
              <a:t>と 探す値 が</a:t>
            </a:r>
            <a:r>
              <a:rPr lang="ja-JP" altLang="en-US" dirty="0" smtClean="0"/>
              <a:t>一緒なら「発見」</a:t>
            </a:r>
            <a:endParaRPr lang="en-US" altLang="ja-JP" dirty="0" smtClean="0"/>
          </a:p>
          <a:p>
            <a:pPr marL="708660" lvl="1" indent="-342900">
              <a:buFont typeface="+mj-lt"/>
              <a:buAutoNum type="arabicPeriod"/>
            </a:pPr>
            <a:r>
              <a:rPr lang="en-US" altLang="ja-JP" dirty="0" smtClean="0"/>
              <a:t>p </a:t>
            </a:r>
            <a:r>
              <a:rPr lang="ja-JP" altLang="en-US" dirty="0" smtClean="0"/>
              <a:t>に</a:t>
            </a:r>
            <a:r>
              <a:rPr lang="ja-JP" altLang="en-US" dirty="0"/>
              <a:t> </a:t>
            </a:r>
            <a:r>
              <a:rPr lang="en-US" altLang="ja-JP" dirty="0" smtClean="0"/>
              <a:t>p</a:t>
            </a:r>
            <a:r>
              <a:rPr lang="ja-JP" altLang="en-US" dirty="0" smtClean="0"/>
              <a:t>の</a:t>
            </a:r>
            <a:r>
              <a:rPr lang="en-US" altLang="ja-JP" dirty="0" smtClean="0"/>
              <a:t>next </a:t>
            </a:r>
            <a:r>
              <a:rPr lang="ja-JP" altLang="en-US" dirty="0" smtClean="0"/>
              <a:t>を指定</a:t>
            </a:r>
            <a:r>
              <a:rPr lang="en-US" altLang="ja-JP" dirty="0"/>
              <a:t> </a:t>
            </a:r>
            <a:r>
              <a:rPr lang="en-US" altLang="ja-JP" dirty="0" smtClean="0"/>
              <a:t>2</a:t>
            </a:r>
            <a:r>
              <a:rPr lang="ja-JP" altLang="en-US" dirty="0" smtClean="0"/>
              <a:t>に戻る</a:t>
            </a:r>
            <a:endParaRPr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Algorism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115616" y="3696297"/>
            <a:ext cx="1512168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value:810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95536" y="4571836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head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3343946" y="3696297"/>
            <a:ext cx="1512168" cy="5760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value:114</a:t>
            </a:r>
            <a:endParaRPr kumimoji="1" lang="ja-JP" altLang="en-US" dirty="0"/>
          </a:p>
        </p:txBody>
      </p:sp>
      <p:cxnSp>
        <p:nvCxnSpPr>
          <p:cNvPr id="7" name="直線矢印コネクタ 6"/>
          <p:cNvCxnSpPr>
            <a:stCxn id="4" idx="3"/>
            <a:endCxn id="6" idx="1"/>
          </p:cNvCxnSpPr>
          <p:nvPr/>
        </p:nvCxnSpPr>
        <p:spPr>
          <a:xfrm>
            <a:off x="2627784" y="3984329"/>
            <a:ext cx="71616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2674366" y="3984329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next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576800" y="3696297"/>
            <a:ext cx="1512168" cy="5760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value:514</a:t>
            </a:r>
            <a:endParaRPr kumimoji="1" lang="ja-JP" altLang="en-US" dirty="0"/>
          </a:p>
        </p:txBody>
      </p:sp>
      <p:cxnSp>
        <p:nvCxnSpPr>
          <p:cNvPr id="10" name="直線矢印コネクタ 9"/>
          <p:cNvCxnSpPr>
            <a:endCxn id="9" idx="1"/>
          </p:cNvCxnSpPr>
          <p:nvPr/>
        </p:nvCxnSpPr>
        <p:spPr>
          <a:xfrm>
            <a:off x="4856720" y="3984329"/>
            <a:ext cx="720080" cy="0"/>
          </a:xfrm>
          <a:prstGeom prst="straightConnector1">
            <a:avLst/>
          </a:prstGeom>
          <a:ln w="254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4907220" y="3984329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next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cxnSp>
        <p:nvCxnSpPr>
          <p:cNvPr id="12" name="カギ線コネクタ 11"/>
          <p:cNvCxnSpPr>
            <a:stCxn id="5" idx="3"/>
            <a:endCxn id="4" idx="2"/>
          </p:cNvCxnSpPr>
          <p:nvPr/>
        </p:nvCxnSpPr>
        <p:spPr>
          <a:xfrm flipV="1">
            <a:off x="1083545" y="4272361"/>
            <a:ext cx="788155" cy="484141"/>
          </a:xfrm>
          <a:prstGeom prst="bentConnector2">
            <a:avLst/>
          </a:prstGeom>
          <a:ln w="25400">
            <a:solidFill>
              <a:schemeClr val="tx1">
                <a:alpha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>
            <a:off x="7069936" y="3973838"/>
            <a:ext cx="720080" cy="0"/>
          </a:xfrm>
          <a:prstGeom prst="straightConnector1">
            <a:avLst/>
          </a:prstGeom>
          <a:ln w="254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7120436" y="3973838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next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016804" y="457183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tail</a:t>
            </a:r>
            <a:endParaRPr kumimoji="1" lang="ja-JP" altLang="en-US" dirty="0"/>
          </a:p>
        </p:txBody>
      </p:sp>
      <p:cxnSp>
        <p:nvCxnSpPr>
          <p:cNvPr id="16" name="カギ線コネクタ 15"/>
          <p:cNvCxnSpPr>
            <a:stCxn id="15" idx="3"/>
            <a:endCxn id="9" idx="2"/>
          </p:cNvCxnSpPr>
          <p:nvPr/>
        </p:nvCxnSpPr>
        <p:spPr>
          <a:xfrm flipV="1">
            <a:off x="5509247" y="4272361"/>
            <a:ext cx="823637" cy="484141"/>
          </a:xfrm>
          <a:prstGeom prst="bentConnector2">
            <a:avLst/>
          </a:prstGeom>
          <a:ln w="25400">
            <a:solidFill>
              <a:schemeClr val="tx1">
                <a:alpha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グループ化 16"/>
          <p:cNvGrpSpPr/>
          <p:nvPr/>
        </p:nvGrpSpPr>
        <p:grpSpPr>
          <a:xfrm>
            <a:off x="7791228" y="3629362"/>
            <a:ext cx="910172" cy="709934"/>
            <a:chOff x="8054316" y="2812717"/>
            <a:chExt cx="910172" cy="709934"/>
          </a:xfrm>
        </p:grpSpPr>
        <p:pic>
          <p:nvPicPr>
            <p:cNvPr id="18" name="図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4316" y="2812717"/>
              <a:ext cx="910172" cy="709934"/>
            </a:xfrm>
            <a:prstGeom prst="rect">
              <a:avLst/>
            </a:prstGeom>
          </p:spPr>
        </p:pic>
        <p:sp>
          <p:nvSpPr>
            <p:cNvPr id="19" name="テキスト ボックス 18"/>
            <p:cNvSpPr txBox="1"/>
            <p:nvPr/>
          </p:nvSpPr>
          <p:spPr>
            <a:xfrm>
              <a:off x="8138236" y="2812717"/>
              <a:ext cx="734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>
                  <a:solidFill>
                    <a:schemeClr val="bg1"/>
                  </a:solidFill>
                </a:rPr>
                <a:t>NULL</a:t>
              </a:r>
              <a:endParaRPr kumimoji="1" lang="ja-JP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テキスト ボックス 19"/>
          <p:cNvSpPr txBox="1"/>
          <p:nvPr/>
        </p:nvSpPr>
        <p:spPr>
          <a:xfrm>
            <a:off x="5056299" y="5661248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p</a:t>
            </a:r>
            <a:endParaRPr kumimoji="1" lang="ja-JP" altLang="en-US" dirty="0"/>
          </a:p>
        </p:txBody>
      </p:sp>
      <p:cxnSp>
        <p:nvCxnSpPr>
          <p:cNvPr id="29" name="直線矢印コネクタ 28"/>
          <p:cNvCxnSpPr>
            <a:stCxn id="20" idx="0"/>
            <a:endCxn id="4" idx="2"/>
          </p:cNvCxnSpPr>
          <p:nvPr/>
        </p:nvCxnSpPr>
        <p:spPr>
          <a:xfrm flipH="1" flipV="1">
            <a:off x="1871700" y="4272361"/>
            <a:ext cx="3345060" cy="1388887"/>
          </a:xfrm>
          <a:prstGeom prst="straightConnector1">
            <a:avLst/>
          </a:prstGeom>
          <a:ln w="25400">
            <a:solidFill>
              <a:schemeClr val="tx1">
                <a:alpha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20" idx="0"/>
            <a:endCxn id="6" idx="2"/>
          </p:cNvCxnSpPr>
          <p:nvPr/>
        </p:nvCxnSpPr>
        <p:spPr>
          <a:xfrm flipH="1" flipV="1">
            <a:off x="4100030" y="4272361"/>
            <a:ext cx="1116730" cy="1388887"/>
          </a:xfrm>
          <a:prstGeom prst="straightConnector1">
            <a:avLst/>
          </a:prstGeom>
          <a:ln w="25400">
            <a:solidFill>
              <a:schemeClr val="tx1">
                <a:alpha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stCxn id="20" idx="0"/>
            <a:endCxn id="9" idx="2"/>
          </p:cNvCxnSpPr>
          <p:nvPr/>
        </p:nvCxnSpPr>
        <p:spPr>
          <a:xfrm flipV="1">
            <a:off x="5216760" y="4272361"/>
            <a:ext cx="1116124" cy="1388887"/>
          </a:xfrm>
          <a:prstGeom prst="straightConnector1">
            <a:avLst/>
          </a:prstGeom>
          <a:ln w="25400">
            <a:solidFill>
              <a:schemeClr val="tx1">
                <a:alpha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>
            <a:stCxn id="20" idx="0"/>
            <a:endCxn id="18" idx="2"/>
          </p:cNvCxnSpPr>
          <p:nvPr/>
        </p:nvCxnSpPr>
        <p:spPr>
          <a:xfrm flipV="1">
            <a:off x="5216760" y="4339296"/>
            <a:ext cx="3029554" cy="1321952"/>
          </a:xfrm>
          <a:prstGeom prst="straightConnector1">
            <a:avLst/>
          </a:prstGeom>
          <a:ln w="25400">
            <a:solidFill>
              <a:schemeClr val="tx1">
                <a:alpha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4936875" y="6095893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893</a:t>
            </a:r>
            <a:endParaRPr kumimoji="1" lang="ja-JP" altLang="en-US" dirty="0"/>
          </a:p>
        </p:txBody>
      </p:sp>
      <p:sp>
        <p:nvSpPr>
          <p:cNvPr id="27" name="乗算記号 26"/>
          <p:cNvSpPr/>
          <p:nvPr/>
        </p:nvSpPr>
        <p:spPr>
          <a:xfrm>
            <a:off x="5535759" y="5762066"/>
            <a:ext cx="878483" cy="87848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955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6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0" dur="indefinit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1" dur="indefinit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1" dur="indefinite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2" dur="indefinite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4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5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9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0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2" dur="indefinit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3" dur="indefinit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5" dur="indefinit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6" dur="indefinit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8" dur="indefinite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9" dur="indefinite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9" dur="indefinite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0" dur="indefinite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2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3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7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8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0" dur="indefinit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01" dur="indefinit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3" dur="indefinit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4" dur="indefinit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6" dur="indefinite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17" dur="indefinite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7" dur="indefinite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8" dur="indefinite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0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31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グリッド">
  <a:themeElements>
    <a:clrScheme name="テクノロジー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MyFonts">
      <a:majorFont>
        <a:latin typeface="Segoe UI Light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グリッド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411</TotalTime>
  <Words>832</Words>
  <Application>Microsoft Office PowerPoint</Application>
  <PresentationFormat>画面に合わせる (4:3)</PresentationFormat>
  <Paragraphs>320</Paragraphs>
  <Slides>21</Slides>
  <Notes>3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2" baseType="lpstr">
      <vt:lpstr>グリッド</vt:lpstr>
      <vt:lpstr>List</vt:lpstr>
      <vt:lpstr>Agenda</vt:lpstr>
      <vt:lpstr>Variation</vt:lpstr>
      <vt:lpstr>Variation</vt:lpstr>
      <vt:lpstr>Structure</vt:lpstr>
      <vt:lpstr>Algorism</vt:lpstr>
      <vt:lpstr>Code</vt:lpstr>
      <vt:lpstr>Algorism</vt:lpstr>
      <vt:lpstr>Algorism</vt:lpstr>
      <vt:lpstr>Code</vt:lpstr>
      <vt:lpstr>Algorism</vt:lpstr>
      <vt:lpstr>Code</vt:lpstr>
      <vt:lpstr>Algorism</vt:lpstr>
      <vt:lpstr>Code</vt:lpstr>
      <vt:lpstr>Algorism</vt:lpstr>
      <vt:lpstr>Code</vt:lpstr>
      <vt:lpstr>Algorism</vt:lpstr>
      <vt:lpstr>Code</vt:lpstr>
      <vt:lpstr>Algorism</vt:lpstr>
      <vt:lpstr>Algorism</vt:lpstr>
      <vt:lpstr>Algorism &amp; Code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Lists</dc:title>
  <dc:creator>TakahiroOkada</dc:creator>
  <cp:lastModifiedBy>TakahiroOkada</cp:lastModifiedBy>
  <cp:revision>354</cp:revision>
  <dcterms:created xsi:type="dcterms:W3CDTF">2014-07-27T11:43:25Z</dcterms:created>
  <dcterms:modified xsi:type="dcterms:W3CDTF">2014-07-27T18:36:09Z</dcterms:modified>
</cp:coreProperties>
</file>