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66" r:id="rId22"/>
    <p:sldId id="267" r:id="rId23"/>
    <p:sldId id="270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58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5255-C2C2-4790-8E2D-91378C6A95EC}" type="datetimeFigureOut">
              <a:rPr kumimoji="1" lang="ja-JP" altLang="en-US" smtClean="0"/>
              <a:t>2014/11/17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ED2DAA3-F7AD-424B-95A6-85052A1A3C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5255-C2C2-4790-8E2D-91378C6A95EC}" type="datetimeFigureOut">
              <a:rPr kumimoji="1" lang="ja-JP" altLang="en-US" smtClean="0"/>
              <a:t>2014/11/17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DAA3-F7AD-424B-95A6-85052A1A3C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5255-C2C2-4790-8E2D-91378C6A95EC}" type="datetimeFigureOut">
              <a:rPr kumimoji="1" lang="ja-JP" altLang="en-US" smtClean="0"/>
              <a:t>2014/11/17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DAA3-F7AD-424B-95A6-85052A1A3C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5255-C2C2-4790-8E2D-91378C6A95EC}" type="datetimeFigureOut">
              <a:rPr kumimoji="1" lang="ja-JP" altLang="en-US" smtClean="0"/>
              <a:t>2014/11/17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DAA3-F7AD-424B-95A6-85052A1A3C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5255-C2C2-4790-8E2D-91378C6A95EC}" type="datetimeFigureOut">
              <a:rPr kumimoji="1" lang="ja-JP" altLang="en-US" smtClean="0"/>
              <a:t>2014/11/17</a:t>
            </a:fld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D2DAA3-F7AD-424B-95A6-85052A1A3CD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5255-C2C2-4790-8E2D-91378C6A95EC}" type="datetimeFigureOut">
              <a:rPr kumimoji="1" lang="ja-JP" altLang="en-US" smtClean="0"/>
              <a:t>2014/11/17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DAA3-F7AD-424B-95A6-85052A1A3C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5255-C2C2-4790-8E2D-91378C6A95EC}" type="datetimeFigureOut">
              <a:rPr kumimoji="1" lang="ja-JP" altLang="en-US" smtClean="0"/>
              <a:t>2014/11/17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DAA3-F7AD-424B-95A6-85052A1A3C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5255-C2C2-4790-8E2D-91378C6A95EC}" type="datetimeFigureOut">
              <a:rPr kumimoji="1" lang="ja-JP" altLang="en-US" smtClean="0"/>
              <a:t>2014/11/17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DAA3-F7AD-424B-95A6-85052A1A3C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5255-C2C2-4790-8E2D-91378C6A95EC}" type="datetimeFigureOut">
              <a:rPr kumimoji="1" lang="ja-JP" altLang="en-US" smtClean="0"/>
              <a:t>2014/11/17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DAA3-F7AD-424B-95A6-85052A1A3C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5255-C2C2-4790-8E2D-91378C6A95EC}" type="datetimeFigureOut">
              <a:rPr kumimoji="1" lang="ja-JP" altLang="en-US" smtClean="0"/>
              <a:t>2014/11/17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DAA3-F7AD-424B-95A6-85052A1A3CD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5255-C2C2-4790-8E2D-91378C6A95EC}" type="datetimeFigureOut">
              <a:rPr kumimoji="1" lang="ja-JP" altLang="en-US" smtClean="0"/>
              <a:t>2014/11/17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ED2DAA3-F7AD-424B-95A6-85052A1A3CD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EE6C5255-C2C2-4790-8E2D-91378C6A95EC}" type="datetimeFigureOut">
              <a:rPr kumimoji="1" lang="ja-JP" altLang="en-US" smtClean="0"/>
              <a:t>2014/11/17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7ED2DAA3-F7AD-424B-95A6-85052A1A3CD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入門</a:t>
            </a:r>
            <a:r>
              <a:rPr kumimoji="1" lang="en-US" altLang="ja-JP" dirty="0" smtClean="0"/>
              <a:t>	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sz="4000" dirty="0" smtClean="0"/>
              <a:t>第</a:t>
            </a:r>
            <a:r>
              <a:rPr kumimoji="1" lang="en-US" altLang="ja-JP" sz="4000" dirty="0" smtClean="0"/>
              <a:t>2</a:t>
            </a:r>
            <a:r>
              <a:rPr lang="ja-JP" altLang="en-US" sz="4000" dirty="0" smtClean="0"/>
              <a:t>回　</a:t>
            </a:r>
            <a:r>
              <a:rPr lang="en-US" altLang="ja-JP" sz="4000" dirty="0" smtClean="0"/>
              <a:t>GUI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937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すると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39552" y="2121550"/>
            <a:ext cx="786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プログラムが終了しているように見えますが、実はまだ消えていません。</a:t>
            </a:r>
            <a:endParaRPr kumimoji="1" lang="ja-JP" altLang="en-US" sz="2000" dirty="0"/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4355976" y="2636912"/>
            <a:ext cx="0" cy="15121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1835696" y="4509120"/>
            <a:ext cx="5588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それは終了処理をしていないから！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2601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ということで、やってみましょう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99592" y="1844824"/>
            <a:ext cx="73853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最初に、ちゃんとプログラムが終了するようにしましょう。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先ほどのコードに、以下の一文を付け加えてください。</a:t>
            </a:r>
            <a:endParaRPr lang="en-US" altLang="ja-JP" sz="24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75972" y="3145544"/>
            <a:ext cx="783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/>
              <a:t>f.setDefaultCloseOperation</a:t>
            </a:r>
            <a:r>
              <a:rPr lang="en-US" altLang="ja-JP" sz="2400" dirty="0"/>
              <a:t>(</a:t>
            </a:r>
            <a:r>
              <a:rPr lang="en-US" altLang="ja-JP" sz="2400" dirty="0" err="1"/>
              <a:t>JFrame.EXIT_ON_CLOSE</a:t>
            </a:r>
            <a:r>
              <a:rPr lang="en-US" altLang="ja-JP" sz="2400" dirty="0"/>
              <a:t>);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43608" y="4653136"/>
            <a:ext cx="783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こうすると、プログラムが、ちゃんと終了するようになります。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5786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プログラム解説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9512" y="1916832"/>
            <a:ext cx="87254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/>
              <a:t>setDefaultCloseOperation</a:t>
            </a:r>
            <a:r>
              <a:rPr lang="en-US" altLang="ja-JP" sz="2400" dirty="0" smtClean="0"/>
              <a:t>()</a:t>
            </a:r>
            <a:r>
              <a:rPr lang="ja-JP" altLang="en-US" sz="2400" dirty="0" smtClean="0"/>
              <a:t>は、フレームが閉じられた時の処理を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決める関数です。</a:t>
            </a:r>
            <a:endParaRPr kumimoji="1" lang="en-US" altLang="ja-JP" sz="2400" dirty="0" smtClean="0"/>
          </a:p>
          <a:p>
            <a:endParaRPr kumimoji="1" lang="en-US" altLang="ja-JP" sz="2400" dirty="0" smtClean="0"/>
          </a:p>
          <a:p>
            <a:r>
              <a:rPr lang="ja-JP" altLang="en-US" sz="2400" dirty="0" smtClean="0"/>
              <a:t>引数の詳細は以下の通りです。</a:t>
            </a:r>
            <a:endParaRPr kumimoji="1" lang="ja-JP" altLang="en-US" sz="2400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060401"/>
              </p:ext>
            </p:extLst>
          </p:nvPr>
        </p:nvGraphicFramePr>
        <p:xfrm>
          <a:off x="1346846" y="3717032"/>
          <a:ext cx="63992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9619"/>
                <a:gridCol w="3199619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引数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意味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DO_NOTHING_ON_CLOSE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何もしない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HIDE_ON_CLOSE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フレームを隠す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DISPOSE_ON_CLOSE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フレームを隠して破棄する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EXIT_ON_CLOSE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アプリケーションを終了する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18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ボタンを置こう！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11560" y="1885992"/>
            <a:ext cx="79752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次は、ついに部品の設置を行っていきます。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部品を置くためには、最初にコンテナを作る必要があります。</a:t>
            </a:r>
            <a:endParaRPr kumimoji="1" lang="ja-JP" altLang="en-US" sz="2400" dirty="0"/>
          </a:p>
        </p:txBody>
      </p:sp>
      <p:sp>
        <p:nvSpPr>
          <p:cNvPr id="5" name="正方形/長方形 4"/>
          <p:cNvSpPr/>
          <p:nvPr/>
        </p:nvSpPr>
        <p:spPr>
          <a:xfrm>
            <a:off x="2483768" y="4780588"/>
            <a:ext cx="4104456" cy="13681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フレーム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483768" y="3825044"/>
            <a:ext cx="4104456" cy="960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コンテナ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483768" y="3140968"/>
            <a:ext cx="4104456" cy="6840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部品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5593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355160" cy="1371600"/>
          </a:xfrm>
        </p:spPr>
        <p:txBody>
          <a:bodyPr/>
          <a:lstStyle/>
          <a:p>
            <a:r>
              <a:rPr kumimoji="1" lang="ja-JP" altLang="en-US" dirty="0" smtClean="0"/>
              <a:t>コンテナの作り方とボタンの設置方法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43608" y="1844824"/>
            <a:ext cx="642996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public static void main(String[] </a:t>
            </a:r>
            <a:r>
              <a:rPr lang="en-US" altLang="ja-JP" dirty="0" err="1"/>
              <a:t>args</a:t>
            </a:r>
            <a:r>
              <a:rPr lang="en-US" altLang="ja-JP" dirty="0"/>
              <a:t>) {</a:t>
            </a:r>
          </a:p>
          <a:p>
            <a:r>
              <a:rPr lang="en-US" altLang="ja-JP" dirty="0"/>
              <a:t>        </a:t>
            </a:r>
            <a:r>
              <a:rPr lang="en-US" altLang="ja-JP" dirty="0" err="1"/>
              <a:t>JFrame</a:t>
            </a:r>
            <a:r>
              <a:rPr lang="en-US" altLang="ja-JP" dirty="0"/>
              <a:t> f = new </a:t>
            </a:r>
            <a:r>
              <a:rPr lang="en-US" altLang="ja-JP" dirty="0" err="1"/>
              <a:t>JFrame</a:t>
            </a:r>
            <a:r>
              <a:rPr lang="en-US" altLang="ja-JP" dirty="0"/>
              <a:t>();</a:t>
            </a:r>
          </a:p>
          <a:p>
            <a:r>
              <a:rPr lang="en-US" altLang="ja-JP" dirty="0"/>
              <a:t>        </a:t>
            </a:r>
            <a:r>
              <a:rPr lang="en-US" altLang="ja-JP" dirty="0" err="1"/>
              <a:t>f.setDefaultCloseOperation</a:t>
            </a:r>
            <a:r>
              <a:rPr lang="en-US" altLang="ja-JP" dirty="0"/>
              <a:t>(</a:t>
            </a:r>
            <a:r>
              <a:rPr lang="en-US" altLang="ja-JP" dirty="0" err="1"/>
              <a:t>JFrame.EXIT_ON_CLOSE</a:t>
            </a:r>
            <a:r>
              <a:rPr lang="en-US" altLang="ja-JP" dirty="0"/>
              <a:t>);</a:t>
            </a:r>
          </a:p>
          <a:p>
            <a:r>
              <a:rPr lang="en-US" altLang="ja-JP" dirty="0"/>
              <a:t>        </a:t>
            </a:r>
            <a:r>
              <a:rPr lang="en-US" altLang="ja-JP" dirty="0" err="1"/>
              <a:t>f.setSize</a:t>
            </a:r>
            <a:r>
              <a:rPr lang="en-US" altLang="ja-JP" dirty="0"/>
              <a:t>(300, 200);</a:t>
            </a:r>
          </a:p>
          <a:p>
            <a:r>
              <a:rPr lang="en-US" altLang="ja-JP" dirty="0"/>
              <a:t>        </a:t>
            </a:r>
          </a:p>
          <a:p>
            <a:r>
              <a:rPr lang="en-US" altLang="ja-JP" dirty="0"/>
              <a:t>        Container </a:t>
            </a:r>
            <a:r>
              <a:rPr lang="en-US" altLang="ja-JP" dirty="0" err="1"/>
              <a:t>container</a:t>
            </a:r>
            <a:r>
              <a:rPr lang="en-US" altLang="ja-JP" dirty="0"/>
              <a:t> = </a:t>
            </a:r>
            <a:r>
              <a:rPr lang="en-US" altLang="ja-JP" dirty="0" err="1"/>
              <a:t>f.getContentPane</a:t>
            </a:r>
            <a:r>
              <a:rPr lang="en-US" altLang="ja-JP" dirty="0"/>
              <a:t>();</a:t>
            </a:r>
          </a:p>
          <a:p>
            <a:r>
              <a:rPr lang="en-US" altLang="ja-JP" dirty="0"/>
              <a:t>        </a:t>
            </a:r>
            <a:r>
              <a:rPr lang="en-US" altLang="ja-JP" dirty="0" err="1"/>
              <a:t>JButton</a:t>
            </a:r>
            <a:r>
              <a:rPr lang="en-US" altLang="ja-JP" dirty="0"/>
              <a:t> button1 = new </a:t>
            </a:r>
            <a:r>
              <a:rPr lang="en-US" altLang="ja-JP" dirty="0" err="1"/>
              <a:t>JButton</a:t>
            </a:r>
            <a:r>
              <a:rPr lang="en-US" altLang="ja-JP" dirty="0"/>
              <a:t>("Push!");</a:t>
            </a:r>
          </a:p>
          <a:p>
            <a:r>
              <a:rPr lang="en-US" altLang="ja-JP" dirty="0"/>
              <a:t>        </a:t>
            </a:r>
            <a:r>
              <a:rPr lang="en-US" altLang="ja-JP" dirty="0" err="1"/>
              <a:t>JButton</a:t>
            </a:r>
            <a:r>
              <a:rPr lang="en-US" altLang="ja-JP" dirty="0"/>
              <a:t> button2 = new </a:t>
            </a:r>
            <a:r>
              <a:rPr lang="en-US" altLang="ja-JP" dirty="0" err="1"/>
              <a:t>JButton</a:t>
            </a:r>
            <a:r>
              <a:rPr lang="en-US" altLang="ja-JP" dirty="0"/>
              <a:t>("me");</a:t>
            </a:r>
          </a:p>
          <a:p>
            <a:r>
              <a:rPr lang="en-US" altLang="ja-JP" dirty="0"/>
              <a:t>        </a:t>
            </a:r>
            <a:r>
              <a:rPr lang="en-US" altLang="ja-JP" dirty="0" err="1"/>
              <a:t>JButton</a:t>
            </a:r>
            <a:r>
              <a:rPr lang="en-US" altLang="ja-JP" dirty="0"/>
              <a:t> button3 = new </a:t>
            </a:r>
            <a:r>
              <a:rPr lang="en-US" altLang="ja-JP" dirty="0" err="1"/>
              <a:t>JButton</a:t>
            </a:r>
            <a:r>
              <a:rPr lang="en-US" altLang="ja-JP" dirty="0"/>
              <a:t>("Please");</a:t>
            </a:r>
          </a:p>
          <a:p>
            <a:r>
              <a:rPr lang="en-US" altLang="ja-JP" dirty="0"/>
              <a:t>        </a:t>
            </a:r>
            <a:r>
              <a:rPr lang="en-US" altLang="ja-JP" dirty="0" err="1"/>
              <a:t>container.add</a:t>
            </a:r>
            <a:r>
              <a:rPr lang="en-US" altLang="ja-JP" dirty="0"/>
              <a:t>(button1);</a:t>
            </a:r>
          </a:p>
          <a:p>
            <a:r>
              <a:rPr lang="en-US" altLang="ja-JP" dirty="0"/>
              <a:t>        </a:t>
            </a:r>
            <a:r>
              <a:rPr lang="en-US" altLang="ja-JP" dirty="0" err="1"/>
              <a:t>container.add</a:t>
            </a:r>
            <a:r>
              <a:rPr lang="en-US" altLang="ja-JP" dirty="0"/>
              <a:t>(button2);</a:t>
            </a:r>
          </a:p>
          <a:p>
            <a:r>
              <a:rPr lang="en-US" altLang="ja-JP" dirty="0"/>
              <a:t>        </a:t>
            </a:r>
            <a:r>
              <a:rPr lang="en-US" altLang="ja-JP" dirty="0" err="1"/>
              <a:t>container.add</a:t>
            </a:r>
            <a:r>
              <a:rPr lang="en-US" altLang="ja-JP" dirty="0"/>
              <a:t>(button3);</a:t>
            </a:r>
          </a:p>
          <a:p>
            <a:r>
              <a:rPr lang="en-US" altLang="ja-JP" dirty="0"/>
              <a:t>        </a:t>
            </a:r>
            <a:r>
              <a:rPr lang="en-US" altLang="ja-JP" dirty="0" err="1"/>
              <a:t>f.setVisible</a:t>
            </a:r>
            <a:r>
              <a:rPr lang="en-US" altLang="ja-JP" dirty="0"/>
              <a:t>(true);</a:t>
            </a:r>
          </a:p>
          <a:p>
            <a:r>
              <a:rPr lang="en-US" altLang="ja-JP" dirty="0"/>
              <a:t>    }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461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プログラム解説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556792"/>
            <a:ext cx="7620000" cy="4373563"/>
          </a:xfrm>
        </p:spPr>
        <p:txBody>
          <a:bodyPr>
            <a:noAutofit/>
          </a:bodyPr>
          <a:lstStyle/>
          <a:p>
            <a:r>
              <a:rPr lang="en-US" altLang="ja-JP" sz="1600" dirty="0"/>
              <a:t>public static void main(String[] </a:t>
            </a:r>
            <a:r>
              <a:rPr lang="en-US" altLang="ja-JP" sz="1600" dirty="0" err="1"/>
              <a:t>args</a:t>
            </a:r>
            <a:r>
              <a:rPr lang="en-US" altLang="ja-JP" sz="1600" dirty="0"/>
              <a:t>) {</a:t>
            </a:r>
          </a:p>
          <a:p>
            <a:r>
              <a:rPr lang="en-US" altLang="ja-JP" sz="1600" dirty="0"/>
              <a:t>        </a:t>
            </a:r>
            <a:r>
              <a:rPr lang="en-US" altLang="ja-JP" sz="1600" dirty="0" err="1"/>
              <a:t>JFrame</a:t>
            </a:r>
            <a:r>
              <a:rPr lang="en-US" altLang="ja-JP" sz="1600" dirty="0"/>
              <a:t> f = new </a:t>
            </a:r>
            <a:r>
              <a:rPr lang="en-US" altLang="ja-JP" sz="1600" dirty="0" err="1"/>
              <a:t>JFrame</a:t>
            </a:r>
            <a:r>
              <a:rPr lang="en-US" altLang="ja-JP" sz="1600" dirty="0"/>
              <a:t>();</a:t>
            </a:r>
          </a:p>
          <a:p>
            <a:r>
              <a:rPr lang="en-US" altLang="ja-JP" sz="1600" dirty="0"/>
              <a:t>        </a:t>
            </a:r>
            <a:r>
              <a:rPr lang="en-US" altLang="ja-JP" sz="1600" dirty="0" err="1"/>
              <a:t>f.setDefaultCloseOperation</a:t>
            </a:r>
            <a:r>
              <a:rPr lang="en-US" altLang="ja-JP" sz="1600" dirty="0"/>
              <a:t>(</a:t>
            </a:r>
            <a:r>
              <a:rPr lang="en-US" altLang="ja-JP" sz="1600" dirty="0" err="1"/>
              <a:t>JFrame.EXIT_ON_CLOSE</a:t>
            </a:r>
            <a:r>
              <a:rPr lang="en-US" altLang="ja-JP" sz="1600" dirty="0"/>
              <a:t>);</a:t>
            </a:r>
          </a:p>
          <a:p>
            <a:r>
              <a:rPr lang="en-US" altLang="ja-JP" sz="1600" dirty="0"/>
              <a:t>        </a:t>
            </a:r>
            <a:r>
              <a:rPr lang="en-US" altLang="ja-JP" sz="1600" dirty="0" err="1"/>
              <a:t>f.setSize</a:t>
            </a:r>
            <a:r>
              <a:rPr lang="en-US" altLang="ja-JP" sz="1600" dirty="0"/>
              <a:t>(300, 200);</a:t>
            </a:r>
          </a:p>
          <a:p>
            <a:r>
              <a:rPr lang="en-US" altLang="ja-JP" sz="1600" dirty="0"/>
              <a:t>        </a:t>
            </a:r>
          </a:p>
          <a:p>
            <a:r>
              <a:rPr lang="en-US" altLang="ja-JP" sz="1600" dirty="0"/>
              <a:t>        Container </a:t>
            </a:r>
            <a:r>
              <a:rPr lang="en-US" altLang="ja-JP" sz="1600" dirty="0" err="1"/>
              <a:t>container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f.getContentPane</a:t>
            </a:r>
            <a:r>
              <a:rPr lang="en-US" altLang="ja-JP" sz="1600" dirty="0" smtClean="0"/>
              <a:t>();	</a:t>
            </a:r>
            <a:r>
              <a:rPr lang="ja-JP" altLang="en-US" sz="1600" dirty="0" smtClean="0"/>
              <a:t>←コンテナの生成</a:t>
            </a:r>
            <a:endParaRPr lang="en-US" altLang="ja-JP" sz="1600" dirty="0"/>
          </a:p>
          <a:p>
            <a:r>
              <a:rPr lang="en-US" altLang="ja-JP" sz="1600" dirty="0"/>
              <a:t>        </a:t>
            </a:r>
            <a:r>
              <a:rPr lang="en-US" altLang="ja-JP" sz="1600" dirty="0" err="1"/>
              <a:t>JButton</a:t>
            </a:r>
            <a:r>
              <a:rPr lang="en-US" altLang="ja-JP" sz="1600" dirty="0"/>
              <a:t> button1 = new </a:t>
            </a:r>
            <a:r>
              <a:rPr lang="en-US" altLang="ja-JP" sz="1600" dirty="0" err="1"/>
              <a:t>JButton</a:t>
            </a:r>
            <a:r>
              <a:rPr lang="en-US" altLang="ja-JP" sz="1600" dirty="0" smtClean="0"/>
              <a:t>(“Push!”);	</a:t>
            </a:r>
            <a:r>
              <a:rPr lang="ja-JP" altLang="en-US" sz="1600" dirty="0" smtClean="0"/>
              <a:t>←ボタンの生成</a:t>
            </a:r>
            <a:endParaRPr lang="en-US" altLang="ja-JP" sz="1600" dirty="0"/>
          </a:p>
          <a:p>
            <a:r>
              <a:rPr lang="en-US" altLang="ja-JP" sz="1600" dirty="0"/>
              <a:t>        </a:t>
            </a:r>
            <a:r>
              <a:rPr lang="en-US" altLang="ja-JP" sz="1600" dirty="0" err="1"/>
              <a:t>JButton</a:t>
            </a:r>
            <a:r>
              <a:rPr lang="en-US" altLang="ja-JP" sz="1600" dirty="0"/>
              <a:t> button2 = new </a:t>
            </a:r>
            <a:r>
              <a:rPr lang="en-US" altLang="ja-JP" sz="1600" dirty="0" err="1"/>
              <a:t>JButton</a:t>
            </a:r>
            <a:r>
              <a:rPr lang="en-US" altLang="ja-JP" sz="1600" dirty="0" smtClean="0"/>
              <a:t>(“me”);		</a:t>
            </a:r>
            <a:r>
              <a:rPr lang="ja-JP" altLang="en-US" sz="1600" dirty="0" smtClean="0"/>
              <a:t>←ボタンの生成</a:t>
            </a:r>
            <a:endParaRPr lang="en-US" altLang="ja-JP" sz="1600" dirty="0"/>
          </a:p>
          <a:p>
            <a:r>
              <a:rPr lang="en-US" altLang="ja-JP" sz="1600" dirty="0"/>
              <a:t>        </a:t>
            </a:r>
            <a:r>
              <a:rPr lang="en-US" altLang="ja-JP" sz="1600" dirty="0" err="1"/>
              <a:t>JButton</a:t>
            </a:r>
            <a:r>
              <a:rPr lang="en-US" altLang="ja-JP" sz="1600" dirty="0"/>
              <a:t> button3 = new </a:t>
            </a:r>
            <a:r>
              <a:rPr lang="en-US" altLang="ja-JP" sz="1600" dirty="0" err="1"/>
              <a:t>JButton</a:t>
            </a:r>
            <a:r>
              <a:rPr lang="en-US" altLang="ja-JP" sz="1600" dirty="0" smtClean="0"/>
              <a:t>(“Please”);	</a:t>
            </a:r>
            <a:r>
              <a:rPr lang="ja-JP" altLang="en-US" sz="1600" dirty="0" smtClean="0"/>
              <a:t>←ボタンの生成</a:t>
            </a:r>
            <a:endParaRPr lang="en-US" altLang="ja-JP" sz="1600" dirty="0"/>
          </a:p>
          <a:p>
            <a:r>
              <a:rPr lang="en-US" altLang="ja-JP" sz="1600" dirty="0"/>
              <a:t>        </a:t>
            </a:r>
            <a:r>
              <a:rPr lang="en-US" altLang="ja-JP" sz="1600" dirty="0" err="1"/>
              <a:t>container.add</a:t>
            </a:r>
            <a:r>
              <a:rPr lang="en-US" altLang="ja-JP" sz="1600" dirty="0"/>
              <a:t>(button1</a:t>
            </a:r>
            <a:r>
              <a:rPr lang="en-US" altLang="ja-JP" sz="1600" dirty="0" smtClean="0"/>
              <a:t>);			</a:t>
            </a:r>
            <a:r>
              <a:rPr lang="ja-JP" altLang="en-US" sz="1600" dirty="0" smtClean="0"/>
              <a:t>←ボタンをコンテナに追加</a:t>
            </a:r>
            <a:endParaRPr lang="en-US" altLang="ja-JP" sz="1600" dirty="0"/>
          </a:p>
          <a:p>
            <a:r>
              <a:rPr lang="en-US" altLang="ja-JP" sz="1600" dirty="0"/>
              <a:t>        </a:t>
            </a:r>
            <a:r>
              <a:rPr lang="en-US" altLang="ja-JP" sz="1600" dirty="0" err="1"/>
              <a:t>container.add</a:t>
            </a:r>
            <a:r>
              <a:rPr lang="en-US" altLang="ja-JP" sz="1600" dirty="0"/>
              <a:t>(button2</a:t>
            </a:r>
            <a:r>
              <a:rPr lang="en-US" altLang="ja-JP" sz="1600" dirty="0" smtClean="0"/>
              <a:t>);			</a:t>
            </a:r>
            <a:r>
              <a:rPr lang="ja-JP" altLang="en-US" sz="1600" dirty="0"/>
              <a:t> ←ボタンをコンテナに追加</a:t>
            </a:r>
            <a:endParaRPr lang="en-US" altLang="ja-JP" sz="1600" dirty="0"/>
          </a:p>
          <a:p>
            <a:r>
              <a:rPr lang="en-US" altLang="ja-JP" sz="1600" dirty="0"/>
              <a:t>        </a:t>
            </a:r>
            <a:r>
              <a:rPr lang="en-US" altLang="ja-JP" sz="1600" dirty="0" err="1"/>
              <a:t>container.add</a:t>
            </a:r>
            <a:r>
              <a:rPr lang="en-US" altLang="ja-JP" sz="1600" dirty="0"/>
              <a:t>(button3</a:t>
            </a:r>
            <a:r>
              <a:rPr lang="en-US" altLang="ja-JP" sz="1600" dirty="0" smtClean="0"/>
              <a:t>);			</a:t>
            </a:r>
            <a:r>
              <a:rPr lang="ja-JP" altLang="en-US" sz="1600" dirty="0"/>
              <a:t> ←ボタンをコンテナに追加</a:t>
            </a:r>
            <a:endParaRPr lang="en-US" altLang="ja-JP" sz="1600" dirty="0"/>
          </a:p>
          <a:p>
            <a:r>
              <a:rPr lang="en-US" altLang="ja-JP" sz="1600" dirty="0"/>
              <a:t>        </a:t>
            </a:r>
            <a:r>
              <a:rPr lang="en-US" altLang="ja-JP" sz="1600" dirty="0" err="1"/>
              <a:t>f.setVisible</a:t>
            </a:r>
            <a:r>
              <a:rPr lang="en-US" altLang="ja-JP" sz="1600" dirty="0"/>
              <a:t>(true);</a:t>
            </a:r>
          </a:p>
          <a:p>
            <a:r>
              <a:rPr lang="en-US" altLang="ja-JP" sz="1600" dirty="0"/>
              <a:t>    }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9187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しかし</a:t>
            </a:r>
            <a:r>
              <a:rPr kumimoji="1" lang="en-US" altLang="ja-JP" dirty="0" smtClean="0"/>
              <a:t>….</a:t>
            </a:r>
            <a:endParaRPr kumimoji="1" lang="ja-JP" altLang="en-US" dirty="0"/>
          </a:p>
        </p:txBody>
      </p:sp>
      <p:pic>
        <p:nvPicPr>
          <p:cNvPr id="5122" name="Picture 2" descr="C:\Users\tomoki\Pictures\素材\butt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996952"/>
            <a:ext cx="4248472" cy="282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467544" y="1988840"/>
            <a:ext cx="82750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このままで</a:t>
            </a:r>
            <a:r>
              <a:rPr lang="ja-JP" altLang="en-US" sz="2000" dirty="0" smtClean="0"/>
              <a:t>は、最後のボタンしか表示されません。</a:t>
            </a:r>
            <a:endParaRPr lang="en-US" altLang="ja-JP" sz="2000" dirty="0" smtClean="0"/>
          </a:p>
          <a:p>
            <a:r>
              <a:rPr lang="ja-JP" altLang="en-US" sz="2000" dirty="0"/>
              <a:t>これ</a:t>
            </a:r>
            <a:r>
              <a:rPr lang="ja-JP" altLang="en-US" sz="2000" dirty="0" smtClean="0"/>
              <a:t>を解決するためには、コンテナのレイアウトを設定する必要があります。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0382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レイアウトマネージャー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1520" y="1916832"/>
            <a:ext cx="79191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レイアウトマネージャーとは、部品をコンテナに追加する時に</a:t>
            </a:r>
            <a:endParaRPr kumimoji="1" lang="en-US" altLang="ja-JP" sz="2400" dirty="0" smtClean="0"/>
          </a:p>
          <a:p>
            <a:r>
              <a:rPr lang="ja-JP" altLang="en-US" sz="2400" dirty="0"/>
              <a:t>どの様</a:t>
            </a:r>
            <a:r>
              <a:rPr lang="ja-JP" altLang="en-US" sz="2400" dirty="0" smtClean="0"/>
              <a:t>に配置するかを決定するものです。</a:t>
            </a: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1520" y="2942095"/>
            <a:ext cx="86901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Swing</a:t>
            </a:r>
            <a:r>
              <a:rPr lang="ja-JP" altLang="en-US" sz="2400" dirty="0" smtClean="0"/>
              <a:t>で使用できるレイアウトマネージャーは、いくつか有りますが</a:t>
            </a:r>
            <a:endParaRPr lang="en-US" altLang="ja-JP" sz="2400" dirty="0" smtClean="0"/>
          </a:p>
          <a:p>
            <a:r>
              <a:rPr kumimoji="1" lang="ja-JP" altLang="en-US" sz="2400" dirty="0"/>
              <a:t>ここで</a:t>
            </a:r>
            <a:r>
              <a:rPr kumimoji="1" lang="ja-JP" altLang="en-US" sz="2400" dirty="0" smtClean="0"/>
              <a:t>は、</a:t>
            </a:r>
            <a:r>
              <a:rPr kumimoji="1" lang="en-US" altLang="ja-JP" sz="2400" dirty="0" err="1" smtClean="0"/>
              <a:t>FlowLayout</a:t>
            </a:r>
            <a:r>
              <a:rPr kumimoji="1" lang="ja-JP" altLang="en-US" sz="2400" dirty="0" smtClean="0"/>
              <a:t>を利用します。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8697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Flowlayout</a:t>
            </a:r>
            <a:r>
              <a:rPr kumimoji="1" lang="ja-JP" altLang="en-US" dirty="0" smtClean="0"/>
              <a:t>の使い方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1805984"/>
            <a:ext cx="81955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コンテナを生成した後に以下のコードを付け足してください</a:t>
            </a:r>
            <a:endParaRPr kumimoji="1" lang="en-US" altLang="ja-JP" sz="2400" dirty="0" smtClean="0"/>
          </a:p>
          <a:p>
            <a:endParaRPr lang="en-US" altLang="ja-JP" sz="2400" dirty="0"/>
          </a:p>
          <a:p>
            <a:r>
              <a:rPr lang="en-US" altLang="ja-JP" sz="2400" dirty="0" err="1"/>
              <a:t>container.setLayout</a:t>
            </a:r>
            <a:r>
              <a:rPr lang="en-US" altLang="ja-JP" sz="2400" dirty="0"/>
              <a:t>(new </a:t>
            </a:r>
            <a:r>
              <a:rPr lang="en-US" altLang="ja-JP" sz="2400" dirty="0" err="1"/>
              <a:t>FlowLayout</a:t>
            </a:r>
            <a:r>
              <a:rPr lang="en-US" altLang="ja-JP" sz="2400" dirty="0"/>
              <a:t>(</a:t>
            </a:r>
            <a:r>
              <a:rPr lang="en-US" altLang="ja-JP" sz="2400" dirty="0" err="1"/>
              <a:t>FlowLayout.RIGHT</a:t>
            </a:r>
            <a:r>
              <a:rPr lang="en-US" altLang="ja-JP" sz="2400" dirty="0"/>
              <a:t>));</a:t>
            </a: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95536" y="3284984"/>
            <a:ext cx="85683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setLayout</a:t>
            </a:r>
            <a:r>
              <a:rPr lang="ja-JP" altLang="en-US" sz="2400" dirty="0" smtClean="0"/>
              <a:t>メソッドは、コンテナのレイアウトを決定します。</a:t>
            </a:r>
            <a:endParaRPr lang="en-US" altLang="ja-JP" sz="2400" dirty="0" smtClean="0"/>
          </a:p>
          <a:p>
            <a:r>
              <a:rPr lang="ja-JP" altLang="en-US" sz="2400" dirty="0" smtClean="0"/>
              <a:t>さらに、</a:t>
            </a:r>
            <a:r>
              <a:rPr lang="en-US" altLang="ja-JP" sz="2400" dirty="0" err="1" smtClean="0"/>
              <a:t>FlowLayout</a:t>
            </a:r>
            <a:r>
              <a:rPr lang="ja-JP" altLang="en-US" sz="2400" dirty="0" smtClean="0"/>
              <a:t>のコンストラクタにパラメータを指定することで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配置を右</a:t>
            </a:r>
            <a:r>
              <a:rPr lang="ja-JP" altLang="en-US" sz="2400" dirty="0" smtClean="0"/>
              <a:t>詰めや、中央配置などに変更できます。</a:t>
            </a:r>
            <a:endParaRPr lang="en-US" altLang="ja-JP" sz="2400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26058"/>
              </p:ext>
            </p:extLst>
          </p:nvPr>
        </p:nvGraphicFramePr>
        <p:xfrm>
          <a:off x="1228223" y="458112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パラメータ名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働き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 err="1" smtClean="0"/>
                        <a:t>FlowLayout</a:t>
                      </a:r>
                      <a:r>
                        <a:rPr kumimoji="1" lang="en-US" altLang="ja-JP" dirty="0" smtClean="0"/>
                        <a:t>()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左詰めで表示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 err="1" smtClean="0"/>
                        <a:t>FlowLayout.LEFT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左詰めで表示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 err="1" smtClean="0"/>
                        <a:t>FlowLayout.RIGHT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右詰めで表示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 err="1" smtClean="0"/>
                        <a:t>FlowLayout.CENTER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中央に配置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56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実行すると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27584" y="1916832"/>
            <a:ext cx="172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こうなります</a:t>
            </a:r>
            <a:endParaRPr kumimoji="1" lang="ja-JP" altLang="en-US" sz="2400" dirty="0"/>
          </a:p>
        </p:txBody>
      </p:sp>
      <p:pic>
        <p:nvPicPr>
          <p:cNvPr id="6146" name="Picture 2" descr="C:\Users\tomoki\Pictures\素材\layout[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412" y="2708920"/>
            <a:ext cx="4488730" cy="301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4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GUI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57880" y="1799238"/>
            <a:ext cx="4801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Graphical User Interface</a:t>
            </a:r>
            <a:r>
              <a:rPr kumimoji="1" lang="ja-JP" altLang="en-US" sz="2800" dirty="0" smtClean="0"/>
              <a:t>の略</a:t>
            </a:r>
            <a:endParaRPr kumimoji="1" lang="ja-JP" altLang="en-US" sz="2800" dirty="0"/>
          </a:p>
        </p:txBody>
      </p:sp>
      <p:pic>
        <p:nvPicPr>
          <p:cNvPr id="2050" name="Picture 2" descr="C:\Users\tomoki\Pictures\素材\metro-ui-theme-for-windows-8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636912"/>
            <a:ext cx="5190009" cy="324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これだけじゃ、ちょっと寂しい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1916832"/>
            <a:ext cx="83952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これだけ</a:t>
            </a:r>
            <a:r>
              <a:rPr lang="ja-JP" altLang="en-US" sz="2400" dirty="0" smtClean="0"/>
              <a:t>じゃ、ただボタンを並べただけで、何の処理もしません。</a:t>
            </a:r>
            <a:endParaRPr lang="en-US" altLang="ja-JP" sz="2400" dirty="0" smtClean="0"/>
          </a:p>
          <a:p>
            <a:r>
              <a:rPr lang="ja-JP" altLang="en-US" sz="2400" dirty="0"/>
              <a:t>そこ</a:t>
            </a:r>
            <a:r>
              <a:rPr lang="ja-JP" altLang="en-US" sz="2400" dirty="0" smtClean="0"/>
              <a:t>で、新しいプログラミング手法を使います。</a:t>
            </a:r>
            <a:endParaRPr lang="en-US" altLang="ja-JP" sz="2400" dirty="0" smtClean="0"/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4141698" y="2852936"/>
            <a:ext cx="0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3025574" y="4653136"/>
            <a:ext cx="2232248" cy="100811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イベント処理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2445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イベント処理とは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-7984" y="2002576"/>
            <a:ext cx="91182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イベント処理とは、マウスやキーボードなどが起こすイベントによって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対応する命令を実行すること。</a:t>
            </a:r>
            <a:endParaRPr lang="en-US" altLang="ja-JP" sz="2400" dirty="0" smtClean="0"/>
          </a:p>
          <a:p>
            <a:r>
              <a:rPr kumimoji="1" lang="ja-JP" altLang="en-US" sz="2400" dirty="0"/>
              <a:t>イベント</a:t>
            </a:r>
            <a:r>
              <a:rPr kumimoji="1" lang="ja-JP" altLang="en-US" sz="2400" dirty="0" smtClean="0"/>
              <a:t>処理を用いた</a:t>
            </a:r>
            <a:r>
              <a:rPr lang="ja-JP" altLang="en-US" sz="2400" dirty="0" smtClean="0"/>
              <a:t>プログラムをイベント駆動型プログラミングという</a:t>
            </a:r>
            <a:endParaRPr kumimoji="1" lang="en-US" altLang="ja-JP" sz="2400" dirty="0" smtClean="0"/>
          </a:p>
        </p:txBody>
      </p:sp>
      <p:sp>
        <p:nvSpPr>
          <p:cNvPr id="5" name="円/楕円 4"/>
          <p:cNvSpPr/>
          <p:nvPr/>
        </p:nvSpPr>
        <p:spPr>
          <a:xfrm>
            <a:off x="755576" y="4149080"/>
            <a:ext cx="2088232" cy="151216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ユーザー</a:t>
            </a:r>
            <a:endParaRPr kumimoji="1" lang="ja-JP" altLang="en-US" sz="2400" dirty="0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3059832" y="4905164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3506751" y="4221088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イベント発生！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5724128" y="4293096"/>
            <a:ext cx="2267088" cy="12241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対応する処理を開始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7003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例</a:t>
            </a:r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683568" y="1844824"/>
            <a:ext cx="2664296" cy="144016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マウスをクリック</a:t>
            </a:r>
            <a:endParaRPr kumimoji="1" lang="ja-JP" altLang="en-US" sz="2000" dirty="0"/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3635896" y="2564904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5148064" y="1880828"/>
            <a:ext cx="3096344" cy="136815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画像を表示</a:t>
            </a:r>
            <a:endParaRPr kumimoji="1" lang="ja-JP" altLang="en-US" sz="2000" dirty="0"/>
          </a:p>
        </p:txBody>
      </p:sp>
      <p:sp>
        <p:nvSpPr>
          <p:cNvPr id="8" name="円/楕円 7"/>
          <p:cNvSpPr/>
          <p:nvPr/>
        </p:nvSpPr>
        <p:spPr>
          <a:xfrm>
            <a:off x="683568" y="4221088"/>
            <a:ext cx="2664296" cy="144016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/>
              <a:t>マウスを動かす</a:t>
            </a:r>
            <a:endParaRPr kumimoji="1" lang="ja-JP" altLang="en-US" sz="2000" dirty="0"/>
          </a:p>
        </p:txBody>
      </p:sp>
      <p:sp>
        <p:nvSpPr>
          <p:cNvPr id="9" name="正方形/長方形 8"/>
          <p:cNvSpPr/>
          <p:nvPr/>
        </p:nvSpPr>
        <p:spPr>
          <a:xfrm>
            <a:off x="5148064" y="4221088"/>
            <a:ext cx="3096344" cy="136815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/>
              <a:t>線</a:t>
            </a:r>
            <a:r>
              <a:rPr lang="ja-JP" altLang="en-US" sz="2000" dirty="0" smtClean="0"/>
              <a:t>を引く</a:t>
            </a:r>
            <a:endParaRPr kumimoji="1" lang="ja-JP" altLang="en-US" sz="2000" dirty="0"/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3635896" y="4905164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45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139136" cy="1371600"/>
          </a:xfrm>
        </p:spPr>
        <p:txBody>
          <a:bodyPr/>
          <a:lstStyle/>
          <a:p>
            <a:r>
              <a:rPr lang="ja-JP" altLang="en-US" dirty="0"/>
              <a:t>ボタン</a:t>
            </a:r>
            <a:r>
              <a:rPr lang="ja-JP" altLang="en-US" dirty="0" smtClean="0"/>
              <a:t>のイベント処理をしてみよう！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11560" y="1844824"/>
            <a:ext cx="79239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Java</a:t>
            </a:r>
            <a:r>
              <a:rPr kumimoji="1" lang="ja-JP" altLang="en-US" sz="2000" dirty="0" smtClean="0"/>
              <a:t>でイベント処理を実装するためには、次の</a:t>
            </a:r>
            <a:r>
              <a:rPr kumimoji="1" lang="en-US" altLang="ja-JP" sz="2000" dirty="0" smtClean="0"/>
              <a:t>2</a:t>
            </a:r>
            <a:r>
              <a:rPr lang="ja-JP" altLang="en-US" sz="2000" dirty="0" err="1" smtClean="0"/>
              <a:t>つの</a:t>
            </a:r>
            <a:r>
              <a:rPr lang="ja-JP" altLang="en-US" sz="2000" dirty="0" smtClean="0"/>
              <a:t>ものが必要になる。</a:t>
            </a:r>
            <a:endParaRPr lang="en-US" altLang="ja-JP" sz="2000" dirty="0" smtClean="0"/>
          </a:p>
          <a:p>
            <a:endParaRPr kumimoji="1" lang="en-US" altLang="ja-JP" sz="2000" dirty="0" smtClean="0"/>
          </a:p>
          <a:p>
            <a:r>
              <a:rPr kumimoji="1" lang="ja-JP" altLang="en-US" sz="2000" dirty="0" smtClean="0"/>
              <a:t>・イベント処理の為のインターフェイス</a:t>
            </a:r>
            <a:r>
              <a:rPr kumimoji="1" lang="en-US" altLang="ja-JP" sz="2000" dirty="0" smtClean="0"/>
              <a:t>(</a:t>
            </a:r>
            <a:r>
              <a:rPr kumimoji="1" lang="ja-JP" altLang="en-US" sz="2000" dirty="0" smtClean="0"/>
              <a:t>イベントリスナー</a:t>
            </a:r>
            <a:r>
              <a:rPr kumimoji="1" lang="en-US" altLang="ja-JP" sz="2000" dirty="0" smtClean="0"/>
              <a:t>)</a:t>
            </a:r>
          </a:p>
          <a:p>
            <a:r>
              <a:rPr lang="ja-JP" altLang="en-US" sz="2000" dirty="0" smtClean="0"/>
              <a:t>・イベント発生時に実行される処理を記述したメソッド</a:t>
            </a:r>
            <a:endParaRPr kumimoji="1" lang="ja-JP" altLang="en-US" sz="2000" dirty="0"/>
          </a:p>
        </p:txBody>
      </p:sp>
      <p:sp>
        <p:nvSpPr>
          <p:cNvPr id="8" name="正方形/長方形 7"/>
          <p:cNvSpPr/>
          <p:nvPr/>
        </p:nvSpPr>
        <p:spPr>
          <a:xfrm>
            <a:off x="1259632" y="4005064"/>
            <a:ext cx="2016224" cy="11521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インターフェイス</a:t>
            </a:r>
            <a:endParaRPr kumimoji="1" lang="ja-JP" altLang="en-US" sz="2000" dirty="0"/>
          </a:p>
        </p:txBody>
      </p:sp>
      <p:sp>
        <p:nvSpPr>
          <p:cNvPr id="9" name="正方形/長方形 8"/>
          <p:cNvSpPr/>
          <p:nvPr/>
        </p:nvSpPr>
        <p:spPr>
          <a:xfrm>
            <a:off x="5292080" y="4005064"/>
            <a:ext cx="2016224" cy="11521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メソッド</a:t>
            </a:r>
            <a:endParaRPr kumimoji="1" lang="ja-JP" altLang="en-US" sz="20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067944" y="439646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506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インターフェイスとは？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7504" y="2167988"/>
            <a:ext cx="88312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インターフェイスとは、戻り値や名前、引数だけが定義された関数や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値が代入された変数が定義されている。</a:t>
            </a:r>
            <a:endParaRPr kumimoji="1" lang="en-US" altLang="ja-JP" sz="24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95536" y="3717031"/>
            <a:ext cx="79335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[</a:t>
            </a:r>
            <a:r>
              <a:rPr lang="ja-JP" altLang="en-US" sz="2400" dirty="0"/>
              <a:t>修飾子</a:t>
            </a:r>
            <a:r>
              <a:rPr lang="en-US" altLang="ja-JP" sz="2400" dirty="0"/>
              <a:t>] interface &lt;</a:t>
            </a:r>
            <a:r>
              <a:rPr lang="ja-JP" altLang="en-US" sz="2400" dirty="0"/>
              <a:t>インタフェース名</a:t>
            </a:r>
            <a:r>
              <a:rPr lang="en-US" altLang="ja-JP" sz="2400" dirty="0"/>
              <a:t>&gt; { </a:t>
            </a:r>
            <a:endParaRPr lang="en-US" altLang="ja-JP" sz="2400" dirty="0" smtClean="0"/>
          </a:p>
          <a:p>
            <a:r>
              <a:rPr lang="en-US" altLang="ja-JP" sz="2400" dirty="0"/>
              <a:t>	</a:t>
            </a:r>
            <a:r>
              <a:rPr lang="ja-JP" altLang="en-US" sz="2400" dirty="0" smtClean="0"/>
              <a:t>データ型 </a:t>
            </a:r>
            <a:r>
              <a:rPr lang="ja-JP" altLang="en-US" sz="2400" dirty="0"/>
              <a:t>変数名 </a:t>
            </a:r>
            <a:r>
              <a:rPr lang="en-US" altLang="ja-JP" sz="2400" dirty="0"/>
              <a:t>= </a:t>
            </a:r>
            <a:r>
              <a:rPr lang="ja-JP" altLang="en-US" sz="2400" dirty="0"/>
              <a:t>値</a:t>
            </a:r>
            <a:r>
              <a:rPr lang="en-US" altLang="ja-JP" sz="2400" dirty="0"/>
              <a:t>; </a:t>
            </a:r>
            <a:endParaRPr lang="en-US" altLang="ja-JP" sz="2400" dirty="0" smtClean="0"/>
          </a:p>
          <a:p>
            <a:r>
              <a:rPr lang="en-US" altLang="ja-JP" sz="2400" dirty="0"/>
              <a:t>	</a:t>
            </a:r>
            <a:r>
              <a:rPr lang="ja-JP" altLang="en-US" sz="2400" dirty="0" smtClean="0"/>
              <a:t>修飾子 </a:t>
            </a:r>
            <a:r>
              <a:rPr lang="ja-JP" altLang="en-US" sz="2400" dirty="0"/>
              <a:t>戻り値のデータ型 メソッド名</a:t>
            </a:r>
            <a:r>
              <a:rPr lang="en-US" altLang="ja-JP" sz="2400" dirty="0"/>
              <a:t>(</a:t>
            </a:r>
            <a:r>
              <a:rPr lang="ja-JP" altLang="en-US" sz="2400" dirty="0"/>
              <a:t>引数の型宣言</a:t>
            </a:r>
            <a:r>
              <a:rPr lang="en-US" altLang="ja-JP" sz="2400" dirty="0"/>
              <a:t>); </a:t>
            </a:r>
            <a:endParaRPr lang="en-US" altLang="ja-JP" sz="2400" dirty="0" smtClean="0"/>
          </a:p>
          <a:p>
            <a:r>
              <a:rPr lang="en-US" altLang="ja-JP" sz="2400" dirty="0" smtClean="0"/>
              <a:t>}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854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どのよう</a:t>
            </a:r>
            <a:r>
              <a:rPr lang="ja-JP" altLang="en-US" dirty="0" smtClean="0"/>
              <a:t>に使うのか？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-29672" y="1988839"/>
            <a:ext cx="92432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インターフェイスは</a:t>
            </a:r>
            <a:r>
              <a:rPr kumimoji="1" lang="en-US" altLang="ja-JP" sz="2400" dirty="0" smtClean="0"/>
              <a:t>class</a:t>
            </a:r>
            <a:r>
              <a:rPr kumimoji="1" lang="ja-JP" altLang="en-US" sz="2400" dirty="0" smtClean="0"/>
              <a:t>に実装</a:t>
            </a:r>
            <a:r>
              <a:rPr kumimoji="1" lang="en-US" altLang="ja-JP" sz="2400" dirty="0" smtClean="0"/>
              <a:t>(</a:t>
            </a:r>
            <a:r>
              <a:rPr lang="en-US" altLang="ja-JP" sz="2400" dirty="0" smtClean="0"/>
              <a:t>implements</a:t>
            </a:r>
            <a:r>
              <a:rPr kumimoji="1" lang="en-US" altLang="ja-JP" sz="2400" dirty="0" smtClean="0"/>
              <a:t>)</a:t>
            </a:r>
            <a:r>
              <a:rPr kumimoji="1" lang="ja-JP" altLang="en-US" sz="2400" dirty="0" smtClean="0"/>
              <a:t>することで利用できる。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実装された</a:t>
            </a:r>
            <a:r>
              <a:rPr lang="en-US" altLang="ja-JP" sz="2400" dirty="0" smtClean="0"/>
              <a:t>class</a:t>
            </a:r>
            <a:r>
              <a:rPr lang="ja-JP" altLang="en-US" sz="2400" dirty="0" smtClean="0"/>
              <a:t>はインターフェイスに定義された、変数や関数を持つ。</a:t>
            </a:r>
            <a:endParaRPr kumimoji="1" lang="ja-JP" altLang="en-US" sz="2400" dirty="0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2339752" y="2996952"/>
            <a:ext cx="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2627783" y="3140968"/>
            <a:ext cx="5589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しかし、具体的な処理は定義されていない</a:t>
            </a:r>
            <a:endParaRPr kumimoji="1" lang="ja-JP" altLang="en-US" sz="2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99591" y="4581128"/>
            <a:ext cx="5388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そこで、オーバーライドという処理が必要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4777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オーバーライドとは？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7504" y="1851704"/>
            <a:ext cx="896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親クラスやインターフェイスに定義されている関数を、再定義すること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9512" y="25649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例</a:t>
            </a:r>
            <a:endParaRPr kumimoji="1" lang="ja-JP" altLang="en-US" dirty="0"/>
          </a:p>
        </p:txBody>
      </p:sp>
      <p:sp>
        <p:nvSpPr>
          <p:cNvPr id="8" name="円/楕円 7"/>
          <p:cNvSpPr/>
          <p:nvPr/>
        </p:nvSpPr>
        <p:spPr>
          <a:xfrm>
            <a:off x="5508104" y="5085184"/>
            <a:ext cx="2706464" cy="129614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・スキル関数</a:t>
            </a:r>
            <a:endParaRPr lang="en-US" altLang="ja-JP" dirty="0" smtClean="0"/>
          </a:p>
          <a:p>
            <a:r>
              <a:rPr lang="ja-JP" altLang="en-US" dirty="0" smtClean="0"/>
              <a:t>　　ギガスラッシュ</a:t>
            </a:r>
            <a:endParaRPr lang="en-US" altLang="ja-JP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85324" y="2777010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モンスター</a:t>
            </a:r>
            <a:r>
              <a:rPr kumimoji="1" lang="ja-JP" altLang="en-US" dirty="0" smtClean="0"/>
              <a:t>クラス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2723096" y="450912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1057916" y="4900518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スライムクラス</a:t>
            </a:r>
            <a:endParaRPr kumimoji="1" lang="ja-JP" altLang="en-US" dirty="0"/>
          </a:p>
        </p:txBody>
      </p:sp>
      <p:sp>
        <p:nvSpPr>
          <p:cNvPr id="15" name="円/楕円 14"/>
          <p:cNvSpPr/>
          <p:nvPr/>
        </p:nvSpPr>
        <p:spPr>
          <a:xfrm>
            <a:off x="1369864" y="3146342"/>
            <a:ext cx="2706464" cy="129614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・スキル関数</a:t>
            </a:r>
            <a:endParaRPr lang="en-US" altLang="ja-JP" dirty="0" smtClean="0"/>
          </a:p>
          <a:p>
            <a:r>
              <a:rPr lang="ja-JP" altLang="en-US" dirty="0" smtClean="0"/>
              <a:t>　　スキルを使う</a:t>
            </a:r>
            <a:endParaRPr lang="en-US" altLang="ja-JP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987824" y="4540478"/>
            <a:ext cx="222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継承、オーバーライド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5508104" y="3146342"/>
            <a:ext cx="2736304" cy="9307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 smtClean="0"/>
              <a:t>・スキル関数</a:t>
            </a:r>
            <a:endParaRPr kumimoji="1" lang="ja-JP" altLang="en-US" dirty="0"/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6876256" y="4221088"/>
            <a:ext cx="0" cy="6887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7071922" y="4211122"/>
            <a:ext cx="1612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Implements</a:t>
            </a:r>
            <a:r>
              <a:rPr kumimoji="1" lang="ja-JP" altLang="en-US" dirty="0" err="1" smtClean="0"/>
              <a:t>、</a:t>
            </a:r>
            <a:endParaRPr kumimoji="1" lang="en-US" altLang="ja-JP" dirty="0" smtClean="0"/>
          </a:p>
          <a:p>
            <a:r>
              <a:rPr lang="ja-JP" altLang="en-US" dirty="0"/>
              <a:t>オーバーライド</a:t>
            </a:r>
            <a:endParaRPr kumimoji="1" lang="ja-JP" altLang="en-US" dirty="0"/>
          </a:p>
        </p:txBody>
      </p:sp>
      <p:sp>
        <p:nvSpPr>
          <p:cNvPr id="22" name="円/楕円 21"/>
          <p:cNvSpPr/>
          <p:nvPr/>
        </p:nvSpPr>
        <p:spPr>
          <a:xfrm>
            <a:off x="1369864" y="5269850"/>
            <a:ext cx="2706464" cy="129614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・スキル関数</a:t>
            </a:r>
            <a:endParaRPr lang="en-US" altLang="ja-JP" dirty="0" smtClean="0"/>
          </a:p>
          <a:p>
            <a:r>
              <a:rPr lang="ja-JP" altLang="en-US" dirty="0" smtClean="0"/>
              <a:t>　　合体する</a:t>
            </a:r>
            <a:endParaRPr lang="en-US" altLang="ja-JP" dirty="0" smtClean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148064" y="2749570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能力インターフェイス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148064" y="4797152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勇者クラス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831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そろそろ実装しようか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1"/>
          </p:nvPr>
        </p:nvSpPr>
        <p:spPr>
          <a:xfrm>
            <a:off x="917024" y="1574800"/>
            <a:ext cx="3291840" cy="4525963"/>
          </a:xfrm>
        </p:spPr>
        <p:txBody>
          <a:bodyPr>
            <a:normAutofit fontScale="25000" lnSpcReduction="20000"/>
          </a:bodyPr>
          <a:lstStyle/>
          <a:p>
            <a:r>
              <a:rPr lang="en-US" altLang="ja-JP" sz="4400" dirty="0"/>
              <a:t>public class </a:t>
            </a:r>
            <a:r>
              <a:rPr lang="en-US" altLang="ja-JP" sz="4400" dirty="0" err="1"/>
              <a:t>EventTest</a:t>
            </a:r>
            <a:r>
              <a:rPr lang="en-US" altLang="ja-JP" sz="4400" dirty="0"/>
              <a:t> extends </a:t>
            </a:r>
            <a:r>
              <a:rPr lang="en-US" altLang="ja-JP" sz="4400" dirty="0" err="1"/>
              <a:t>JFrame</a:t>
            </a:r>
            <a:r>
              <a:rPr lang="en-US" altLang="ja-JP" sz="4400" dirty="0"/>
              <a:t> implements </a:t>
            </a:r>
            <a:r>
              <a:rPr lang="en-US" altLang="ja-JP" sz="4400" dirty="0" err="1"/>
              <a:t>ActionListener</a:t>
            </a:r>
            <a:r>
              <a:rPr lang="en-US" altLang="ja-JP" sz="4400" dirty="0"/>
              <a:t>{</a:t>
            </a:r>
          </a:p>
          <a:p>
            <a:r>
              <a:rPr lang="en-US" altLang="ja-JP" sz="4400" dirty="0"/>
              <a:t>    </a:t>
            </a:r>
            <a:r>
              <a:rPr lang="en-US" altLang="ja-JP" sz="4400" dirty="0" err="1"/>
              <a:t>JButton</a:t>
            </a:r>
            <a:r>
              <a:rPr lang="en-US" altLang="ja-JP" sz="4400" dirty="0"/>
              <a:t> </a:t>
            </a:r>
            <a:r>
              <a:rPr lang="en-US" altLang="ja-JP" sz="4400" dirty="0" err="1"/>
              <a:t>whiteButton</a:t>
            </a:r>
            <a:r>
              <a:rPr lang="en-US" altLang="ja-JP" sz="4400" dirty="0"/>
              <a:t>, </a:t>
            </a:r>
            <a:r>
              <a:rPr lang="en-US" altLang="ja-JP" sz="4400" dirty="0" err="1"/>
              <a:t>blackButton</a:t>
            </a:r>
            <a:r>
              <a:rPr lang="en-US" altLang="ja-JP" sz="4400" dirty="0"/>
              <a:t>;</a:t>
            </a:r>
          </a:p>
          <a:p>
            <a:r>
              <a:rPr lang="en-US" altLang="ja-JP" sz="4400" dirty="0"/>
              <a:t>    Container c;</a:t>
            </a:r>
          </a:p>
          <a:p>
            <a:endParaRPr lang="en-US" altLang="ja-JP" sz="4400" dirty="0"/>
          </a:p>
          <a:p>
            <a:r>
              <a:rPr lang="en-US" altLang="ja-JP" sz="4400" dirty="0"/>
              <a:t>    public </a:t>
            </a:r>
            <a:r>
              <a:rPr lang="en-US" altLang="ja-JP" sz="4400" dirty="0" err="1"/>
              <a:t>EventTest</a:t>
            </a:r>
            <a:r>
              <a:rPr lang="en-US" altLang="ja-JP" sz="4400" dirty="0"/>
              <a:t>() {</a:t>
            </a:r>
          </a:p>
          <a:p>
            <a:r>
              <a:rPr lang="en-US" altLang="ja-JP" sz="4400" dirty="0"/>
              <a:t>        </a:t>
            </a:r>
            <a:r>
              <a:rPr lang="en-US" altLang="ja-JP" sz="4400" dirty="0" err="1"/>
              <a:t>setDefaultCloseOperation</a:t>
            </a:r>
            <a:r>
              <a:rPr lang="en-US" altLang="ja-JP" sz="4400" dirty="0"/>
              <a:t>(</a:t>
            </a:r>
            <a:r>
              <a:rPr lang="en-US" altLang="ja-JP" sz="4400" dirty="0" err="1"/>
              <a:t>JFrame.EXIT_ON_CLOSE</a:t>
            </a:r>
            <a:r>
              <a:rPr lang="en-US" altLang="ja-JP" sz="4400" dirty="0"/>
              <a:t>);</a:t>
            </a:r>
          </a:p>
          <a:p>
            <a:r>
              <a:rPr lang="en-US" altLang="ja-JP" sz="4400" dirty="0"/>
              <a:t>        </a:t>
            </a:r>
            <a:r>
              <a:rPr lang="en-US" altLang="ja-JP" sz="4400" dirty="0" err="1"/>
              <a:t>setTitle</a:t>
            </a:r>
            <a:r>
              <a:rPr lang="en-US" altLang="ja-JP" sz="4400" dirty="0"/>
              <a:t>("</a:t>
            </a:r>
            <a:r>
              <a:rPr lang="en-US" altLang="ja-JP" sz="4400" dirty="0" err="1"/>
              <a:t>EventTest</a:t>
            </a:r>
            <a:r>
              <a:rPr lang="en-US" altLang="ja-JP" sz="4400" dirty="0"/>
              <a:t>");</a:t>
            </a:r>
          </a:p>
          <a:p>
            <a:r>
              <a:rPr lang="en-US" altLang="ja-JP" sz="4400" dirty="0"/>
              <a:t>        </a:t>
            </a:r>
            <a:r>
              <a:rPr lang="en-US" altLang="ja-JP" sz="4400" dirty="0" err="1"/>
              <a:t>setSize</a:t>
            </a:r>
            <a:r>
              <a:rPr lang="en-US" altLang="ja-JP" sz="4400" dirty="0"/>
              <a:t>(500, 500);</a:t>
            </a:r>
          </a:p>
          <a:p>
            <a:r>
              <a:rPr lang="en-US" altLang="ja-JP" sz="4400" dirty="0"/>
              <a:t>        c = </a:t>
            </a:r>
            <a:r>
              <a:rPr lang="en-US" altLang="ja-JP" sz="4400" dirty="0" err="1"/>
              <a:t>getContentPane</a:t>
            </a:r>
            <a:r>
              <a:rPr lang="en-US" altLang="ja-JP" sz="4400" dirty="0"/>
              <a:t>();</a:t>
            </a:r>
          </a:p>
          <a:p>
            <a:r>
              <a:rPr lang="en-US" altLang="ja-JP" sz="4400" dirty="0"/>
              <a:t>        </a:t>
            </a:r>
          </a:p>
          <a:p>
            <a:r>
              <a:rPr lang="en-US" altLang="ja-JP" sz="4400" dirty="0"/>
              <a:t>        </a:t>
            </a:r>
            <a:r>
              <a:rPr lang="en-US" altLang="ja-JP" sz="4400" dirty="0" err="1"/>
              <a:t>whiteButton</a:t>
            </a:r>
            <a:r>
              <a:rPr lang="en-US" altLang="ja-JP" sz="4400" dirty="0"/>
              <a:t> = new </a:t>
            </a:r>
            <a:r>
              <a:rPr lang="en-US" altLang="ja-JP" sz="4400" dirty="0" err="1"/>
              <a:t>JButton</a:t>
            </a:r>
            <a:r>
              <a:rPr lang="en-US" altLang="ja-JP" sz="4400" dirty="0"/>
              <a:t>("</a:t>
            </a:r>
            <a:r>
              <a:rPr lang="ja-JP" altLang="en-US" sz="4400" dirty="0"/>
              <a:t>白</a:t>
            </a:r>
            <a:r>
              <a:rPr lang="en-US" altLang="ja-JP" sz="4400" dirty="0"/>
              <a:t>");</a:t>
            </a:r>
          </a:p>
          <a:p>
            <a:r>
              <a:rPr lang="en-US" altLang="ja-JP" sz="4400" dirty="0"/>
              <a:t>        </a:t>
            </a:r>
            <a:r>
              <a:rPr lang="en-US" altLang="ja-JP" sz="4400" dirty="0" err="1"/>
              <a:t>blackButton</a:t>
            </a:r>
            <a:r>
              <a:rPr lang="en-US" altLang="ja-JP" sz="4400" dirty="0"/>
              <a:t> = new </a:t>
            </a:r>
            <a:r>
              <a:rPr lang="en-US" altLang="ja-JP" sz="4400" dirty="0" err="1"/>
              <a:t>JButton</a:t>
            </a:r>
            <a:r>
              <a:rPr lang="en-US" altLang="ja-JP" sz="4400" dirty="0"/>
              <a:t>("</a:t>
            </a:r>
            <a:r>
              <a:rPr lang="ja-JP" altLang="en-US" sz="4400" dirty="0"/>
              <a:t>黒</a:t>
            </a:r>
            <a:r>
              <a:rPr lang="en-US" altLang="ja-JP" sz="4400" dirty="0"/>
              <a:t>");</a:t>
            </a:r>
          </a:p>
          <a:p>
            <a:r>
              <a:rPr lang="en-US" altLang="ja-JP" sz="4400" dirty="0"/>
              <a:t>        </a:t>
            </a:r>
            <a:r>
              <a:rPr lang="en-US" altLang="ja-JP" sz="4400" dirty="0" err="1"/>
              <a:t>whiteButton.addActionListener</a:t>
            </a:r>
            <a:r>
              <a:rPr lang="en-US" altLang="ja-JP" sz="4400" dirty="0"/>
              <a:t>(this);</a:t>
            </a:r>
          </a:p>
          <a:p>
            <a:r>
              <a:rPr lang="en-US" altLang="ja-JP" sz="4400" dirty="0"/>
              <a:t>        </a:t>
            </a:r>
            <a:r>
              <a:rPr lang="en-US" altLang="ja-JP" sz="4400" dirty="0" err="1"/>
              <a:t>blackButton.addActionListener</a:t>
            </a:r>
            <a:r>
              <a:rPr lang="en-US" altLang="ja-JP" sz="4400" dirty="0"/>
              <a:t>(this);</a:t>
            </a:r>
          </a:p>
          <a:p>
            <a:r>
              <a:rPr lang="en-US" altLang="ja-JP" sz="4400" dirty="0"/>
              <a:t>        </a:t>
            </a:r>
          </a:p>
          <a:p>
            <a:r>
              <a:rPr lang="en-US" altLang="ja-JP" sz="4400" dirty="0"/>
              <a:t>        </a:t>
            </a:r>
            <a:r>
              <a:rPr lang="en-US" altLang="ja-JP" sz="4400" dirty="0" err="1"/>
              <a:t>c.setLayout</a:t>
            </a:r>
            <a:r>
              <a:rPr lang="en-US" altLang="ja-JP" sz="4400" dirty="0"/>
              <a:t>(new </a:t>
            </a:r>
            <a:r>
              <a:rPr lang="en-US" altLang="ja-JP" sz="4400" dirty="0" err="1"/>
              <a:t>FlowLayout</a:t>
            </a:r>
            <a:r>
              <a:rPr lang="en-US" altLang="ja-JP" sz="4400" dirty="0"/>
              <a:t>());</a:t>
            </a:r>
          </a:p>
          <a:p>
            <a:r>
              <a:rPr lang="en-US" altLang="ja-JP" sz="4400" dirty="0"/>
              <a:t>        </a:t>
            </a:r>
            <a:r>
              <a:rPr lang="en-US" altLang="ja-JP" sz="4400" dirty="0" err="1"/>
              <a:t>c.add</a:t>
            </a:r>
            <a:r>
              <a:rPr lang="en-US" altLang="ja-JP" sz="4400" dirty="0"/>
              <a:t>(</a:t>
            </a:r>
            <a:r>
              <a:rPr lang="en-US" altLang="ja-JP" sz="4400" dirty="0" err="1"/>
              <a:t>whiteButton</a:t>
            </a:r>
            <a:r>
              <a:rPr lang="en-US" altLang="ja-JP" sz="4400" dirty="0"/>
              <a:t>);</a:t>
            </a:r>
          </a:p>
          <a:p>
            <a:r>
              <a:rPr lang="en-US" altLang="ja-JP" sz="4400" dirty="0"/>
              <a:t>        </a:t>
            </a:r>
            <a:r>
              <a:rPr lang="en-US" altLang="ja-JP" sz="4400" dirty="0" err="1"/>
              <a:t>c.add</a:t>
            </a:r>
            <a:r>
              <a:rPr lang="en-US" altLang="ja-JP" sz="4400" dirty="0"/>
              <a:t>(</a:t>
            </a:r>
            <a:r>
              <a:rPr lang="en-US" altLang="ja-JP" sz="4400" dirty="0" err="1"/>
              <a:t>blackButton</a:t>
            </a:r>
            <a:r>
              <a:rPr lang="en-US" altLang="ja-JP" sz="4400" dirty="0"/>
              <a:t>);</a:t>
            </a:r>
          </a:p>
          <a:p>
            <a:r>
              <a:rPr lang="en-US" altLang="ja-JP" sz="4400" dirty="0"/>
              <a:t>    }</a:t>
            </a:r>
          </a:p>
          <a:p>
            <a:r>
              <a:rPr lang="en-US" altLang="ja-JP" dirty="0"/>
              <a:t>    </a:t>
            </a:r>
          </a:p>
          <a:p>
            <a:r>
              <a:rPr lang="en-US" altLang="ja-JP" dirty="0"/>
              <a:t>    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half" idx="2"/>
          </p:nvPr>
        </p:nvSpPr>
        <p:spPr>
          <a:xfrm>
            <a:off x="4376504" y="1574800"/>
            <a:ext cx="3291840" cy="4525963"/>
          </a:xfrm>
        </p:spPr>
        <p:txBody>
          <a:bodyPr>
            <a:normAutofit fontScale="25000" lnSpcReduction="20000"/>
          </a:bodyPr>
          <a:lstStyle/>
          <a:p>
            <a:r>
              <a:rPr lang="en-US" altLang="ja-JP" sz="4400" dirty="0"/>
              <a:t>public void </a:t>
            </a:r>
            <a:r>
              <a:rPr lang="en-US" altLang="ja-JP" sz="4400" dirty="0" err="1"/>
              <a:t>actionPerformed</a:t>
            </a:r>
            <a:r>
              <a:rPr lang="en-US" altLang="ja-JP" sz="4400" dirty="0"/>
              <a:t>(</a:t>
            </a:r>
            <a:r>
              <a:rPr lang="en-US" altLang="ja-JP" sz="4400" dirty="0" err="1"/>
              <a:t>ActionEvent</a:t>
            </a:r>
            <a:r>
              <a:rPr lang="en-US" altLang="ja-JP" sz="4400" dirty="0"/>
              <a:t> e)</a:t>
            </a:r>
          </a:p>
          <a:p>
            <a:r>
              <a:rPr lang="en-US" altLang="ja-JP" sz="4400" dirty="0"/>
              <a:t>    {</a:t>
            </a:r>
          </a:p>
          <a:p>
            <a:r>
              <a:rPr lang="en-US" altLang="ja-JP" sz="4400" dirty="0"/>
              <a:t>        Color  col;</a:t>
            </a:r>
          </a:p>
          <a:p>
            <a:r>
              <a:rPr lang="en-US" altLang="ja-JP" sz="4400" dirty="0"/>
              <a:t>        if(</a:t>
            </a:r>
            <a:r>
              <a:rPr lang="en-US" altLang="ja-JP" sz="4400" dirty="0" err="1"/>
              <a:t>e.getSource</a:t>
            </a:r>
            <a:r>
              <a:rPr lang="en-US" altLang="ja-JP" sz="4400" dirty="0"/>
              <a:t>() == </a:t>
            </a:r>
            <a:r>
              <a:rPr lang="en-US" altLang="ja-JP" sz="4400" dirty="0" err="1"/>
              <a:t>whiteButton</a:t>
            </a:r>
            <a:r>
              <a:rPr lang="en-US" altLang="ja-JP" sz="4400" dirty="0"/>
              <a:t>)</a:t>
            </a:r>
          </a:p>
          <a:p>
            <a:r>
              <a:rPr lang="en-US" altLang="ja-JP" sz="4400" dirty="0"/>
              <a:t>        {</a:t>
            </a:r>
          </a:p>
          <a:p>
            <a:r>
              <a:rPr lang="en-US" altLang="ja-JP" sz="4400" dirty="0"/>
              <a:t>            col = </a:t>
            </a:r>
            <a:r>
              <a:rPr lang="en-US" altLang="ja-JP" sz="4400" dirty="0" err="1"/>
              <a:t>Color.WHITE</a:t>
            </a:r>
            <a:r>
              <a:rPr lang="en-US" altLang="ja-JP" sz="4400" dirty="0"/>
              <a:t>;</a:t>
            </a:r>
          </a:p>
          <a:p>
            <a:r>
              <a:rPr lang="en-US" altLang="ja-JP" sz="4400" dirty="0"/>
              <a:t>        }else{</a:t>
            </a:r>
          </a:p>
          <a:p>
            <a:r>
              <a:rPr lang="en-US" altLang="ja-JP" sz="4400" dirty="0"/>
              <a:t>            col = </a:t>
            </a:r>
            <a:r>
              <a:rPr lang="en-US" altLang="ja-JP" sz="4400" dirty="0" err="1"/>
              <a:t>Color.BLACK</a:t>
            </a:r>
            <a:r>
              <a:rPr lang="en-US" altLang="ja-JP" sz="4400" dirty="0"/>
              <a:t>;</a:t>
            </a:r>
          </a:p>
          <a:p>
            <a:r>
              <a:rPr lang="en-US" altLang="ja-JP" sz="4400" dirty="0"/>
              <a:t>        }</a:t>
            </a:r>
          </a:p>
          <a:p>
            <a:r>
              <a:rPr lang="en-US" altLang="ja-JP" sz="4400" dirty="0"/>
              <a:t>        </a:t>
            </a:r>
            <a:r>
              <a:rPr lang="en-US" altLang="ja-JP" sz="4400" dirty="0" err="1"/>
              <a:t>c.setBackground</a:t>
            </a:r>
            <a:r>
              <a:rPr lang="en-US" altLang="ja-JP" sz="4400" dirty="0"/>
              <a:t>(col);</a:t>
            </a:r>
          </a:p>
          <a:p>
            <a:r>
              <a:rPr lang="en-US" altLang="ja-JP" sz="4400" dirty="0"/>
              <a:t>        repaint();</a:t>
            </a:r>
          </a:p>
          <a:p>
            <a:r>
              <a:rPr lang="en-US" altLang="ja-JP" sz="4400" dirty="0"/>
              <a:t>    }</a:t>
            </a:r>
          </a:p>
          <a:p>
            <a:r>
              <a:rPr lang="en-US" altLang="ja-JP" sz="4400" dirty="0"/>
              <a:t>    </a:t>
            </a:r>
          </a:p>
          <a:p>
            <a:r>
              <a:rPr lang="en-US" altLang="ja-JP" sz="4400" dirty="0"/>
              <a:t>}</a:t>
            </a:r>
            <a:endParaRPr lang="ja-JP" altLang="en-US" sz="44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36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プログラム解説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ja-JP" dirty="0"/>
              <a:t>public class </a:t>
            </a:r>
            <a:r>
              <a:rPr lang="en-US" altLang="ja-JP" dirty="0" err="1"/>
              <a:t>EventTest</a:t>
            </a:r>
            <a:r>
              <a:rPr lang="en-US" altLang="ja-JP" dirty="0"/>
              <a:t> extends </a:t>
            </a:r>
            <a:r>
              <a:rPr lang="en-US" altLang="ja-JP" dirty="0" err="1"/>
              <a:t>JFrame</a:t>
            </a:r>
            <a:r>
              <a:rPr lang="en-US" altLang="ja-JP" dirty="0"/>
              <a:t> implements </a:t>
            </a:r>
            <a:r>
              <a:rPr lang="en-US" altLang="ja-JP" dirty="0" err="1"/>
              <a:t>ActionListener</a:t>
            </a:r>
            <a:r>
              <a:rPr lang="en-US" altLang="ja-JP" dirty="0"/>
              <a:t>{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JButton</a:t>
            </a:r>
            <a:r>
              <a:rPr lang="en-US" altLang="ja-JP" dirty="0"/>
              <a:t> </a:t>
            </a:r>
            <a:r>
              <a:rPr lang="en-US" altLang="ja-JP" dirty="0" err="1"/>
              <a:t>whiteButton</a:t>
            </a:r>
            <a:r>
              <a:rPr lang="en-US" altLang="ja-JP" dirty="0"/>
              <a:t>, </a:t>
            </a:r>
            <a:r>
              <a:rPr lang="en-US" altLang="ja-JP" dirty="0" err="1"/>
              <a:t>blackButton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    Container c;</a:t>
            </a:r>
          </a:p>
          <a:p>
            <a:endParaRPr lang="en-US" altLang="ja-JP" dirty="0"/>
          </a:p>
          <a:p>
            <a:r>
              <a:rPr lang="en-US" altLang="ja-JP" dirty="0"/>
              <a:t>    public </a:t>
            </a:r>
            <a:r>
              <a:rPr lang="en-US" altLang="ja-JP" dirty="0" err="1"/>
              <a:t>EventTest</a:t>
            </a:r>
            <a:r>
              <a:rPr lang="en-US" altLang="ja-JP" dirty="0"/>
              <a:t>() {</a:t>
            </a:r>
          </a:p>
          <a:p>
            <a:r>
              <a:rPr lang="en-US" altLang="ja-JP" dirty="0"/>
              <a:t>        </a:t>
            </a:r>
            <a:r>
              <a:rPr lang="en-US" altLang="ja-JP" dirty="0" err="1"/>
              <a:t>setDefaultCloseOperation</a:t>
            </a:r>
            <a:r>
              <a:rPr lang="en-US" altLang="ja-JP" dirty="0"/>
              <a:t>(</a:t>
            </a:r>
            <a:r>
              <a:rPr lang="en-US" altLang="ja-JP" dirty="0" err="1"/>
              <a:t>JFrame.EXIT_ON_CLOSE</a:t>
            </a:r>
            <a:r>
              <a:rPr lang="en-US" altLang="ja-JP" dirty="0"/>
              <a:t>);</a:t>
            </a:r>
          </a:p>
          <a:p>
            <a:r>
              <a:rPr lang="en-US" altLang="ja-JP" dirty="0"/>
              <a:t>        </a:t>
            </a:r>
            <a:r>
              <a:rPr lang="en-US" altLang="ja-JP" dirty="0" err="1"/>
              <a:t>setTitle</a:t>
            </a:r>
            <a:r>
              <a:rPr lang="en-US" altLang="ja-JP" dirty="0"/>
              <a:t>("</a:t>
            </a:r>
            <a:r>
              <a:rPr lang="en-US" altLang="ja-JP" dirty="0" err="1"/>
              <a:t>EventTest</a:t>
            </a:r>
            <a:r>
              <a:rPr lang="en-US" altLang="ja-JP" dirty="0"/>
              <a:t>");</a:t>
            </a:r>
          </a:p>
          <a:p>
            <a:r>
              <a:rPr lang="en-US" altLang="ja-JP" dirty="0"/>
              <a:t>        </a:t>
            </a:r>
            <a:r>
              <a:rPr lang="en-US" altLang="ja-JP" dirty="0" err="1"/>
              <a:t>setSize</a:t>
            </a:r>
            <a:r>
              <a:rPr lang="en-US" altLang="ja-JP" dirty="0"/>
              <a:t>(500, 500);</a:t>
            </a:r>
          </a:p>
          <a:p>
            <a:r>
              <a:rPr lang="en-US" altLang="ja-JP" dirty="0"/>
              <a:t>        c = </a:t>
            </a:r>
            <a:r>
              <a:rPr lang="en-US" altLang="ja-JP" dirty="0" err="1"/>
              <a:t>getContentPane</a:t>
            </a:r>
            <a:r>
              <a:rPr lang="en-US" altLang="ja-JP" dirty="0"/>
              <a:t>();</a:t>
            </a:r>
          </a:p>
          <a:p>
            <a:r>
              <a:rPr lang="en-US" altLang="ja-JP" dirty="0"/>
              <a:t>        </a:t>
            </a:r>
          </a:p>
          <a:p>
            <a:r>
              <a:rPr lang="en-US" altLang="ja-JP" dirty="0"/>
              <a:t>        </a:t>
            </a:r>
            <a:r>
              <a:rPr lang="en-US" altLang="ja-JP" dirty="0" err="1"/>
              <a:t>whiteButton</a:t>
            </a:r>
            <a:r>
              <a:rPr lang="en-US" altLang="ja-JP" dirty="0"/>
              <a:t> = new </a:t>
            </a:r>
            <a:r>
              <a:rPr lang="en-US" altLang="ja-JP" dirty="0" err="1"/>
              <a:t>JButton</a:t>
            </a:r>
            <a:r>
              <a:rPr lang="en-US" altLang="ja-JP" dirty="0"/>
              <a:t>("</a:t>
            </a:r>
            <a:r>
              <a:rPr lang="ja-JP" altLang="en-US" dirty="0"/>
              <a:t>白</a:t>
            </a:r>
            <a:r>
              <a:rPr lang="en-US" altLang="ja-JP" dirty="0"/>
              <a:t>");</a:t>
            </a:r>
          </a:p>
          <a:p>
            <a:r>
              <a:rPr lang="en-US" altLang="ja-JP" dirty="0"/>
              <a:t>        </a:t>
            </a:r>
            <a:r>
              <a:rPr lang="en-US" altLang="ja-JP" dirty="0" err="1"/>
              <a:t>blackButton</a:t>
            </a:r>
            <a:r>
              <a:rPr lang="en-US" altLang="ja-JP" dirty="0"/>
              <a:t> = new </a:t>
            </a:r>
            <a:r>
              <a:rPr lang="en-US" altLang="ja-JP" dirty="0" err="1"/>
              <a:t>JButton</a:t>
            </a:r>
            <a:r>
              <a:rPr lang="en-US" altLang="ja-JP" dirty="0"/>
              <a:t>("</a:t>
            </a:r>
            <a:r>
              <a:rPr lang="ja-JP" altLang="en-US" dirty="0"/>
              <a:t>黒</a:t>
            </a:r>
            <a:r>
              <a:rPr lang="en-US" altLang="ja-JP" dirty="0"/>
              <a:t>");</a:t>
            </a:r>
          </a:p>
          <a:p>
            <a:r>
              <a:rPr lang="en-US" altLang="ja-JP" dirty="0"/>
              <a:t>        </a:t>
            </a:r>
            <a:r>
              <a:rPr lang="en-US" altLang="ja-JP" dirty="0" err="1"/>
              <a:t>whiteButton.addActionListener</a:t>
            </a:r>
            <a:r>
              <a:rPr lang="en-US" altLang="ja-JP" dirty="0"/>
              <a:t>(this</a:t>
            </a:r>
            <a:r>
              <a:rPr lang="en-US" altLang="ja-JP" dirty="0" smtClean="0"/>
              <a:t>);		</a:t>
            </a:r>
            <a:r>
              <a:rPr lang="ja-JP" altLang="en-US" dirty="0" smtClean="0"/>
              <a:t>←イベントリスナの設定</a:t>
            </a:r>
            <a:endParaRPr lang="en-US" altLang="ja-JP" dirty="0"/>
          </a:p>
          <a:p>
            <a:r>
              <a:rPr lang="en-US" altLang="ja-JP" dirty="0"/>
              <a:t>        </a:t>
            </a:r>
            <a:r>
              <a:rPr lang="en-US" altLang="ja-JP" dirty="0" err="1"/>
              <a:t>blackButton.addActionListener</a:t>
            </a:r>
            <a:r>
              <a:rPr lang="en-US" altLang="ja-JP" dirty="0"/>
              <a:t>(this</a:t>
            </a:r>
            <a:r>
              <a:rPr lang="en-US" altLang="ja-JP" dirty="0" smtClean="0"/>
              <a:t>);		</a:t>
            </a:r>
            <a:r>
              <a:rPr lang="ja-JP" altLang="en-US" dirty="0" smtClean="0"/>
              <a:t>←イベントリスナの設定</a:t>
            </a:r>
            <a:endParaRPr lang="en-US" altLang="ja-JP" dirty="0"/>
          </a:p>
          <a:p>
            <a:r>
              <a:rPr lang="en-US" altLang="ja-JP" dirty="0"/>
              <a:t>        </a:t>
            </a:r>
          </a:p>
          <a:p>
            <a:r>
              <a:rPr lang="en-US" altLang="ja-JP" dirty="0"/>
              <a:t>        </a:t>
            </a:r>
            <a:r>
              <a:rPr lang="en-US" altLang="ja-JP" dirty="0" err="1"/>
              <a:t>c.setLayout</a:t>
            </a:r>
            <a:r>
              <a:rPr lang="en-US" altLang="ja-JP" dirty="0"/>
              <a:t>(new </a:t>
            </a:r>
            <a:r>
              <a:rPr lang="en-US" altLang="ja-JP" dirty="0" err="1"/>
              <a:t>FlowLayout</a:t>
            </a:r>
            <a:r>
              <a:rPr lang="en-US" altLang="ja-JP" dirty="0"/>
              <a:t>());</a:t>
            </a:r>
          </a:p>
          <a:p>
            <a:r>
              <a:rPr lang="en-US" altLang="ja-JP" dirty="0"/>
              <a:t>        </a:t>
            </a:r>
            <a:r>
              <a:rPr lang="en-US" altLang="ja-JP" dirty="0" err="1"/>
              <a:t>c.add</a:t>
            </a:r>
            <a:r>
              <a:rPr lang="en-US" altLang="ja-JP" dirty="0"/>
              <a:t>(</a:t>
            </a:r>
            <a:r>
              <a:rPr lang="en-US" altLang="ja-JP" dirty="0" err="1"/>
              <a:t>whiteButton</a:t>
            </a:r>
            <a:r>
              <a:rPr lang="en-US" altLang="ja-JP" dirty="0"/>
              <a:t>);</a:t>
            </a:r>
          </a:p>
          <a:p>
            <a:r>
              <a:rPr lang="en-US" altLang="ja-JP" dirty="0"/>
              <a:t>        </a:t>
            </a:r>
            <a:r>
              <a:rPr lang="en-US" altLang="ja-JP" dirty="0" err="1"/>
              <a:t>c.add</a:t>
            </a:r>
            <a:r>
              <a:rPr lang="en-US" altLang="ja-JP" dirty="0"/>
              <a:t>(</a:t>
            </a:r>
            <a:r>
              <a:rPr lang="en-US" altLang="ja-JP" dirty="0" err="1"/>
              <a:t>blackButton</a:t>
            </a:r>
            <a:r>
              <a:rPr lang="en-US" altLang="ja-JP" dirty="0"/>
              <a:t>);</a:t>
            </a:r>
          </a:p>
          <a:p>
            <a:r>
              <a:rPr lang="en-US" altLang="ja-JP" dirty="0"/>
              <a:t>    }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106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プログラム解説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ja-JP" dirty="0"/>
              <a:t>public void </a:t>
            </a:r>
            <a:r>
              <a:rPr lang="en-US" altLang="ja-JP" dirty="0" err="1"/>
              <a:t>actionPerformed</a:t>
            </a:r>
            <a:r>
              <a:rPr lang="en-US" altLang="ja-JP" dirty="0"/>
              <a:t>(</a:t>
            </a:r>
            <a:r>
              <a:rPr lang="en-US" altLang="ja-JP" dirty="0" err="1"/>
              <a:t>ActionEvent</a:t>
            </a:r>
            <a:r>
              <a:rPr lang="en-US" altLang="ja-JP" dirty="0"/>
              <a:t> e</a:t>
            </a:r>
            <a:r>
              <a:rPr lang="en-US" altLang="ja-JP" dirty="0" smtClean="0"/>
              <a:t>)	</a:t>
            </a:r>
            <a:r>
              <a:rPr lang="ja-JP" altLang="en-US" dirty="0" smtClean="0"/>
              <a:t>←イベントの発生によってする処理の</a:t>
            </a:r>
            <a:endParaRPr lang="en-US" altLang="ja-JP" dirty="0"/>
          </a:p>
          <a:p>
            <a:r>
              <a:rPr lang="en-US" altLang="ja-JP" dirty="0"/>
              <a:t>    </a:t>
            </a:r>
            <a:r>
              <a:rPr lang="en-US" altLang="ja-JP" dirty="0" smtClean="0"/>
              <a:t>{					</a:t>
            </a:r>
            <a:r>
              <a:rPr lang="ja-JP" altLang="en-US" dirty="0" smtClean="0"/>
              <a:t>　　定義</a:t>
            </a:r>
            <a:endParaRPr lang="en-US" altLang="ja-JP" dirty="0"/>
          </a:p>
          <a:p>
            <a:r>
              <a:rPr lang="en-US" altLang="ja-JP" dirty="0"/>
              <a:t>        Color  col;</a:t>
            </a:r>
          </a:p>
          <a:p>
            <a:r>
              <a:rPr lang="en-US" altLang="ja-JP" dirty="0"/>
              <a:t>        if(</a:t>
            </a:r>
            <a:r>
              <a:rPr lang="en-US" altLang="ja-JP" dirty="0" err="1"/>
              <a:t>e.getSource</a:t>
            </a:r>
            <a:r>
              <a:rPr lang="en-US" altLang="ja-JP" dirty="0"/>
              <a:t>() == </a:t>
            </a:r>
            <a:r>
              <a:rPr lang="en-US" altLang="ja-JP" dirty="0" err="1"/>
              <a:t>whiteButton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        {</a:t>
            </a:r>
          </a:p>
          <a:p>
            <a:r>
              <a:rPr lang="en-US" altLang="ja-JP" dirty="0"/>
              <a:t>            col = </a:t>
            </a:r>
            <a:r>
              <a:rPr lang="en-US" altLang="ja-JP" dirty="0" err="1"/>
              <a:t>Color.WHITE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        }else{</a:t>
            </a:r>
          </a:p>
          <a:p>
            <a:r>
              <a:rPr lang="en-US" altLang="ja-JP" dirty="0"/>
              <a:t>            col = </a:t>
            </a:r>
            <a:r>
              <a:rPr lang="en-US" altLang="ja-JP" dirty="0" err="1"/>
              <a:t>Color.BLACK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        }</a:t>
            </a:r>
          </a:p>
          <a:p>
            <a:r>
              <a:rPr lang="en-US" altLang="ja-JP" dirty="0"/>
              <a:t>        </a:t>
            </a:r>
            <a:r>
              <a:rPr lang="en-US" altLang="ja-JP" dirty="0" err="1"/>
              <a:t>c.setBackground</a:t>
            </a:r>
            <a:r>
              <a:rPr lang="en-US" altLang="ja-JP" dirty="0"/>
              <a:t>(col</a:t>
            </a:r>
            <a:r>
              <a:rPr lang="en-US" altLang="ja-JP" dirty="0" smtClean="0"/>
              <a:t>);		</a:t>
            </a:r>
            <a:r>
              <a:rPr lang="ja-JP" altLang="en-US" dirty="0" smtClean="0"/>
              <a:t>←コンテナの背景色を変更</a:t>
            </a:r>
            <a:endParaRPr lang="en-US" altLang="ja-JP" dirty="0"/>
          </a:p>
          <a:p>
            <a:r>
              <a:rPr lang="en-US" altLang="ja-JP" dirty="0"/>
              <a:t>        repaint</a:t>
            </a:r>
            <a:r>
              <a:rPr lang="en-US" altLang="ja-JP" dirty="0" smtClean="0"/>
              <a:t>();			</a:t>
            </a:r>
            <a:r>
              <a:rPr lang="ja-JP" altLang="en-US" dirty="0" smtClean="0"/>
              <a:t>←再描画</a:t>
            </a:r>
            <a:endParaRPr lang="en-US" altLang="ja-JP" dirty="0"/>
          </a:p>
          <a:p>
            <a:r>
              <a:rPr lang="en-US" altLang="ja-JP" dirty="0"/>
              <a:t>    }</a:t>
            </a:r>
          </a:p>
          <a:p>
            <a:r>
              <a:rPr lang="en-US" altLang="ja-JP" dirty="0"/>
              <a:t>    </a:t>
            </a:r>
          </a:p>
          <a:p>
            <a:r>
              <a:rPr lang="en-US" altLang="ja-JP" dirty="0"/>
              <a:t>}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245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Cui</a:t>
            </a:r>
            <a:r>
              <a:rPr kumimoji="1" lang="ja-JP" altLang="en-US" dirty="0" smtClean="0"/>
              <a:t>からの進化</a:t>
            </a:r>
            <a:endParaRPr kumimoji="1" lang="ja-JP" altLang="en-US" dirty="0"/>
          </a:p>
        </p:txBody>
      </p:sp>
      <p:pic>
        <p:nvPicPr>
          <p:cNvPr id="3074" name="Picture 2" descr="C:\Users\tomoki\Pictures\素材\Linux_command-line._Bash._GNOME_Terminal._screensho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56312"/>
            <a:ext cx="2906985" cy="218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矢印コネクタ 4"/>
          <p:cNvCxnSpPr/>
          <p:nvPr/>
        </p:nvCxnSpPr>
        <p:spPr>
          <a:xfrm>
            <a:off x="3419872" y="3763034"/>
            <a:ext cx="165618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2" descr="C:\Users\tomoki\Pictures\素材\metro-ui-theme-for-windows-8-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672915"/>
            <a:ext cx="3461817" cy="216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73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619672" y="2420888"/>
            <a:ext cx="3895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疲れたので、続きは来週</a:t>
            </a:r>
            <a:endParaRPr kumimoji="1" lang="ja-JP" altLang="en-US" sz="2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876256" y="5877272"/>
            <a:ext cx="18758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/>
              <a:t>終わり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8034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GUI</a:t>
            </a:r>
            <a:r>
              <a:rPr kumimoji="1" lang="ja-JP" altLang="en-US" dirty="0" smtClean="0"/>
              <a:t>の特徴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899592" y="1916832"/>
            <a:ext cx="1512168" cy="5040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利点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99592" y="3933056"/>
            <a:ext cx="1512168" cy="5040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欠点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99592" y="2708920"/>
            <a:ext cx="737413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 dirty="0" smtClean="0"/>
              <a:t>コンピュータやアプリケーションの操作を理解しやすい</a:t>
            </a:r>
            <a:endParaRPr kumimoji="1" lang="en-US" altLang="ja-JP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 dirty="0" smtClean="0"/>
              <a:t>見た目が綺麗</a:t>
            </a:r>
            <a:endParaRPr kumimoji="1" lang="en-US" altLang="ja-JP" sz="2400" dirty="0" smtClean="0"/>
          </a:p>
          <a:p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226980" y="4869160"/>
            <a:ext cx="3100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・プログラミングが複雑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4610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による</a:t>
            </a:r>
            <a:r>
              <a:rPr kumimoji="1" lang="en-US" altLang="ja-JP" dirty="0" smtClean="0"/>
              <a:t>GUI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99592" y="1640642"/>
            <a:ext cx="2868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まずは概念的なお話</a:t>
            </a:r>
            <a:endParaRPr kumimoji="1" lang="en-US" altLang="ja-JP" sz="2400" dirty="0" smtClean="0"/>
          </a:p>
        </p:txBody>
      </p:sp>
      <p:sp>
        <p:nvSpPr>
          <p:cNvPr id="23" name="正方形/長方形 22"/>
          <p:cNvSpPr/>
          <p:nvPr/>
        </p:nvSpPr>
        <p:spPr>
          <a:xfrm>
            <a:off x="2483768" y="5032616"/>
            <a:ext cx="4104456" cy="13681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フレーム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2483768" y="4077072"/>
            <a:ext cx="4104456" cy="960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コンテナ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2483768" y="3392996"/>
            <a:ext cx="4104456" cy="6840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部品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274704" y="2852936"/>
            <a:ext cx="3200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JAVA</a:t>
            </a:r>
            <a:r>
              <a:rPr kumimoji="1" lang="ja-JP" altLang="en-US" sz="2400" dirty="0" smtClean="0"/>
              <a:t>による</a:t>
            </a:r>
            <a:r>
              <a:rPr kumimoji="1" lang="en-US" altLang="ja-JP" sz="2400" dirty="0" smtClean="0"/>
              <a:t>GUI</a:t>
            </a:r>
            <a:r>
              <a:rPr kumimoji="1" lang="ja-JP" altLang="en-US" sz="2400" dirty="0" smtClean="0"/>
              <a:t>の階層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459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一度作ってみよう！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Import	</a:t>
            </a:r>
            <a:r>
              <a:rPr kumimoji="1" lang="en-US" altLang="ja-JP" dirty="0" err="1" smtClean="0"/>
              <a:t>javax</a:t>
            </a:r>
            <a:r>
              <a:rPr lang="en-US" altLang="ja-JP" dirty="0" err="1" smtClean="0"/>
              <a:t>.swing.JFrame</a:t>
            </a:r>
            <a:r>
              <a:rPr lang="en-US" altLang="ja-JP" dirty="0" smtClean="0"/>
              <a:t>;</a:t>
            </a:r>
          </a:p>
          <a:p>
            <a:r>
              <a:rPr lang="en-US" altLang="ja-JP" dirty="0" smtClean="0"/>
              <a:t>class </a:t>
            </a:r>
            <a:r>
              <a:rPr lang="en-US" altLang="ja-JP" dirty="0" err="1" smtClean="0"/>
              <a:t>JFrameTest</a:t>
            </a:r>
            <a:r>
              <a:rPr lang="en-US" altLang="ja-JP" dirty="0" smtClean="0"/>
              <a:t> </a:t>
            </a:r>
            <a:r>
              <a:rPr lang="en-US" altLang="ja-JP" dirty="0" smtClean="0"/>
              <a:t>{</a:t>
            </a:r>
            <a:endParaRPr lang="en-US" altLang="ja-JP" dirty="0" smtClean="0"/>
          </a:p>
          <a:p>
            <a:r>
              <a:rPr kumimoji="1" lang="en-US" altLang="ja-JP" dirty="0"/>
              <a:t>	</a:t>
            </a:r>
            <a:r>
              <a:rPr kumimoji="1" lang="en-US" altLang="ja-JP" dirty="0" smtClean="0"/>
              <a:t>public static void main(String</a:t>
            </a:r>
            <a:r>
              <a:rPr kumimoji="1" lang="en-US" altLang="ja-JP" dirty="0" smtClean="0"/>
              <a:t>[] </a:t>
            </a:r>
            <a:r>
              <a:rPr kumimoji="1" lang="en-US" altLang="ja-JP" dirty="0" err="1" smtClean="0"/>
              <a:t>args</a:t>
            </a:r>
            <a:r>
              <a:rPr kumimoji="1" lang="en-US" altLang="ja-JP" dirty="0" smtClean="0"/>
              <a:t>) {</a:t>
            </a:r>
          </a:p>
          <a:p>
            <a:r>
              <a:rPr lang="en-US" altLang="ja-JP" dirty="0"/>
              <a:t>	</a:t>
            </a:r>
            <a:r>
              <a:rPr lang="en-US" altLang="ja-JP" dirty="0" smtClean="0"/>
              <a:t>	</a:t>
            </a:r>
            <a:r>
              <a:rPr lang="en-US" altLang="ja-JP" dirty="0" err="1" smtClean="0"/>
              <a:t>JFrame</a:t>
            </a:r>
            <a:r>
              <a:rPr lang="en-US" altLang="ja-JP" dirty="0" smtClean="0"/>
              <a:t> f = new </a:t>
            </a:r>
            <a:r>
              <a:rPr lang="en-US" altLang="ja-JP" dirty="0" err="1" smtClean="0"/>
              <a:t>JFrame</a:t>
            </a:r>
            <a:r>
              <a:rPr lang="en-US" altLang="ja-JP" dirty="0" smtClean="0"/>
              <a:t>();</a:t>
            </a:r>
          </a:p>
          <a:p>
            <a:r>
              <a:rPr kumimoji="1" lang="en-US" altLang="ja-JP" dirty="0"/>
              <a:t>	</a:t>
            </a:r>
            <a:r>
              <a:rPr kumimoji="1" lang="en-US" altLang="ja-JP" dirty="0" smtClean="0"/>
              <a:t>	</a:t>
            </a:r>
            <a:r>
              <a:rPr kumimoji="1" lang="en-US" altLang="ja-JP" dirty="0" err="1" smtClean="0"/>
              <a:t>f.setSize</a:t>
            </a:r>
            <a:r>
              <a:rPr kumimoji="1" lang="en-US" altLang="ja-JP" dirty="0" smtClean="0"/>
              <a:t>(300, 200);</a:t>
            </a:r>
          </a:p>
          <a:p>
            <a:r>
              <a:rPr lang="en-US" altLang="ja-JP" dirty="0"/>
              <a:t>	</a:t>
            </a:r>
            <a:r>
              <a:rPr lang="en-US" altLang="ja-JP" dirty="0" smtClean="0"/>
              <a:t>	</a:t>
            </a:r>
            <a:r>
              <a:rPr lang="en-US" altLang="ja-JP" dirty="0" err="1" smtClean="0"/>
              <a:t>f.setVisible</a:t>
            </a:r>
            <a:r>
              <a:rPr lang="en-US" altLang="ja-JP" dirty="0" smtClean="0"/>
              <a:t>(true);</a:t>
            </a:r>
          </a:p>
          <a:p>
            <a:r>
              <a:rPr kumimoji="1" lang="en-US" altLang="ja-JP" dirty="0"/>
              <a:t>}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023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実行すると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pic>
        <p:nvPicPr>
          <p:cNvPr id="4098" name="Picture 2" descr="C:\Users\tomoki\Pictures\素材\GU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060848"/>
            <a:ext cx="4464496" cy="2965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2212727" y="5301208"/>
            <a:ext cx="4142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こんな画面が出てくるはずです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0443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プログラム解説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27584" y="1700808"/>
            <a:ext cx="722986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Java</a:t>
            </a:r>
            <a:r>
              <a:rPr kumimoji="1" lang="ja-JP" altLang="en-US" sz="2400" dirty="0" err="1" smtClean="0"/>
              <a:t>には</a:t>
            </a:r>
            <a:r>
              <a:rPr kumimoji="1" lang="en-US" altLang="ja-JP" sz="2400" dirty="0" smtClean="0"/>
              <a:t>GUI</a:t>
            </a:r>
            <a:r>
              <a:rPr kumimoji="1" lang="ja-JP" altLang="en-US" sz="2400" dirty="0" smtClean="0"/>
              <a:t>を実現するために、</a:t>
            </a:r>
            <a:endParaRPr kumimoji="1" lang="en-US" altLang="ja-JP" sz="2400" dirty="0" smtClean="0"/>
          </a:p>
          <a:p>
            <a:r>
              <a:rPr kumimoji="1" lang="en-US" altLang="ja-JP" sz="2400" dirty="0" smtClean="0"/>
              <a:t>swing</a:t>
            </a:r>
            <a:r>
              <a:rPr kumimoji="1" lang="ja-JP" altLang="en-US" sz="2400" dirty="0" smtClean="0"/>
              <a:t>というライブラリが用意されている。</a:t>
            </a:r>
            <a:endParaRPr kumimoji="1" lang="en-US" altLang="ja-JP" sz="2400" dirty="0" smtClean="0"/>
          </a:p>
          <a:p>
            <a:r>
              <a:rPr lang="en-US" altLang="ja-JP" sz="2400" dirty="0" smtClean="0"/>
              <a:t>Swing</a:t>
            </a:r>
            <a:r>
              <a:rPr lang="ja-JP" altLang="en-US" sz="2400" dirty="0" err="1" smtClean="0"/>
              <a:t>には</a:t>
            </a:r>
            <a:r>
              <a:rPr lang="ja-JP" altLang="en-US" sz="2400" dirty="0" smtClean="0"/>
              <a:t>フレームから、</a:t>
            </a:r>
            <a:r>
              <a:rPr lang="en-US" altLang="ja-JP" sz="2400" dirty="0" smtClean="0"/>
              <a:t>GUI</a:t>
            </a:r>
            <a:r>
              <a:rPr lang="ja-JP" altLang="en-US" sz="2400" dirty="0" smtClean="0"/>
              <a:t>の部品である</a:t>
            </a:r>
            <a:endParaRPr lang="en-US" altLang="ja-JP" sz="2400" dirty="0" smtClean="0"/>
          </a:p>
          <a:p>
            <a:r>
              <a:rPr lang="ja-JP" altLang="en-US" sz="2400" dirty="0" smtClean="0"/>
              <a:t>ボタン等のクラスが用意されている。</a:t>
            </a:r>
            <a:endParaRPr lang="en-US" altLang="ja-JP" sz="2400" dirty="0" smtClean="0"/>
          </a:p>
          <a:p>
            <a:r>
              <a:rPr kumimoji="1" lang="ja-JP" altLang="en-US" sz="2400" dirty="0"/>
              <a:t>これ</a:t>
            </a:r>
            <a:r>
              <a:rPr kumimoji="1" lang="ja-JP" altLang="en-US" sz="2400" dirty="0" smtClean="0"/>
              <a:t>を利用すると、簡単に</a:t>
            </a:r>
            <a:r>
              <a:rPr kumimoji="1" lang="en-US" altLang="ja-JP" sz="2400" dirty="0" smtClean="0"/>
              <a:t>GUI</a:t>
            </a:r>
            <a:r>
              <a:rPr lang="ja-JP" altLang="en-US" sz="2400" dirty="0" smtClean="0"/>
              <a:t>プログラミングを行える。</a:t>
            </a:r>
            <a:endParaRPr kumimoji="1" lang="en-US" altLang="ja-JP" sz="2400" dirty="0" smtClean="0"/>
          </a:p>
          <a:p>
            <a:endParaRPr kumimoji="1"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80960" y="4000996"/>
            <a:ext cx="799129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Import	</a:t>
            </a:r>
            <a:r>
              <a:rPr lang="en-US" altLang="ja-JP" dirty="0" err="1"/>
              <a:t>javax.swing.JFrame</a:t>
            </a:r>
            <a:r>
              <a:rPr lang="en-US" altLang="ja-JP" dirty="0" smtClean="0"/>
              <a:t>;	</a:t>
            </a:r>
            <a:r>
              <a:rPr lang="ja-JP" altLang="en-US" dirty="0" smtClean="0"/>
              <a:t>←</a:t>
            </a:r>
            <a:r>
              <a:rPr lang="en-US" altLang="ja-JP" dirty="0" smtClean="0"/>
              <a:t>swing</a:t>
            </a:r>
            <a:r>
              <a:rPr lang="ja-JP" altLang="en-US" dirty="0" smtClean="0"/>
              <a:t>の</a:t>
            </a:r>
            <a:r>
              <a:rPr lang="en-US" altLang="ja-JP" dirty="0" err="1" smtClean="0"/>
              <a:t>JFrame</a:t>
            </a:r>
            <a:r>
              <a:rPr lang="ja-JP" altLang="en-US" dirty="0" smtClean="0"/>
              <a:t>をインポート</a:t>
            </a:r>
            <a:endParaRPr lang="en-US" altLang="ja-JP" dirty="0"/>
          </a:p>
          <a:p>
            <a:r>
              <a:rPr lang="en-US" altLang="ja-JP" dirty="0"/>
              <a:t>class </a:t>
            </a:r>
            <a:r>
              <a:rPr lang="en-US" altLang="ja-JP" dirty="0" err="1"/>
              <a:t>JFrameTest</a:t>
            </a:r>
            <a:r>
              <a:rPr lang="en-US" altLang="ja-JP" dirty="0"/>
              <a:t> </a:t>
            </a:r>
            <a:r>
              <a:rPr lang="en-US" altLang="ja-JP" dirty="0" smtClean="0"/>
              <a:t>{</a:t>
            </a:r>
            <a:endParaRPr lang="en-US" altLang="ja-JP" dirty="0"/>
          </a:p>
          <a:p>
            <a:r>
              <a:rPr lang="en-US" altLang="ja-JP" dirty="0"/>
              <a:t>	public static void main(String[], </a:t>
            </a:r>
            <a:r>
              <a:rPr lang="en-US" altLang="ja-JP" dirty="0" err="1"/>
              <a:t>args</a:t>
            </a:r>
            <a:r>
              <a:rPr lang="en-US" altLang="ja-JP" dirty="0"/>
              <a:t>)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JFrame</a:t>
            </a:r>
            <a:r>
              <a:rPr lang="en-US" altLang="ja-JP" dirty="0"/>
              <a:t> f = new </a:t>
            </a:r>
            <a:r>
              <a:rPr lang="en-US" altLang="ja-JP" dirty="0" err="1"/>
              <a:t>Jframe</a:t>
            </a:r>
            <a:r>
              <a:rPr lang="en-US" altLang="ja-JP" dirty="0" smtClean="0"/>
              <a:t>();	 </a:t>
            </a:r>
            <a:r>
              <a:rPr lang="ja-JP" altLang="en-US" dirty="0" smtClean="0"/>
              <a:t>←</a:t>
            </a:r>
            <a:r>
              <a:rPr lang="en-US" altLang="ja-JP" dirty="0" err="1" smtClean="0"/>
              <a:t>Jframe</a:t>
            </a:r>
            <a:r>
              <a:rPr lang="ja-JP" altLang="en-US" dirty="0" smtClean="0"/>
              <a:t>クラスをインスタンス化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en-US" altLang="ja-JP" dirty="0" err="1"/>
              <a:t>f.setSize</a:t>
            </a:r>
            <a:r>
              <a:rPr lang="en-US" altLang="ja-JP" dirty="0"/>
              <a:t>(300, 200</a:t>
            </a:r>
            <a:r>
              <a:rPr lang="en-US" altLang="ja-JP" dirty="0" smtClean="0"/>
              <a:t>);	</a:t>
            </a:r>
            <a:r>
              <a:rPr lang="ja-JP" altLang="en-US" dirty="0" smtClean="0"/>
              <a:t>←フレームのサイズを設定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en-US" altLang="ja-JP" dirty="0" err="1"/>
              <a:t>f.setVisible</a:t>
            </a:r>
            <a:r>
              <a:rPr lang="en-US" altLang="ja-JP" dirty="0"/>
              <a:t>(true</a:t>
            </a:r>
            <a:r>
              <a:rPr lang="en-US" altLang="ja-JP" dirty="0" smtClean="0"/>
              <a:t>);		</a:t>
            </a:r>
            <a:r>
              <a:rPr lang="ja-JP" altLang="en-US" dirty="0" smtClean="0"/>
              <a:t>←フレームを描画</a:t>
            </a:r>
            <a:endParaRPr lang="en-US" altLang="ja-JP" dirty="0"/>
          </a:p>
          <a:p>
            <a:r>
              <a:rPr lang="en-US" altLang="ja-JP" dirty="0"/>
              <a:t>}</a:t>
            </a:r>
            <a:endParaRPr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389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しかし、このままでは良くない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619672" y="3284984"/>
            <a:ext cx="5493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ここで一度ウィンドウを消してみてください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1850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エッセンシャル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エッセンシャル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エッセンシャル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637</TotalTime>
  <Words>1053</Words>
  <Application>Microsoft Office PowerPoint</Application>
  <PresentationFormat>画面に合わせる (4:3)</PresentationFormat>
  <Paragraphs>254</Paragraphs>
  <Slides>30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1" baseType="lpstr">
      <vt:lpstr>エッセンシャル</vt:lpstr>
      <vt:lpstr>JAVA入門 </vt:lpstr>
      <vt:lpstr>GUIとは</vt:lpstr>
      <vt:lpstr>Cuiからの進化</vt:lpstr>
      <vt:lpstr>GUIの特徴</vt:lpstr>
      <vt:lpstr>JAVAによるGUI</vt:lpstr>
      <vt:lpstr>一度作ってみよう！</vt:lpstr>
      <vt:lpstr>実行すると…</vt:lpstr>
      <vt:lpstr>プログラム解説</vt:lpstr>
      <vt:lpstr>しかし、このままでは良くない</vt:lpstr>
      <vt:lpstr>すると…</vt:lpstr>
      <vt:lpstr>ということで、やってみましょう</vt:lpstr>
      <vt:lpstr>プログラム解説</vt:lpstr>
      <vt:lpstr>ボタンを置こう！</vt:lpstr>
      <vt:lpstr>コンテナの作り方とボタンの設置方法</vt:lpstr>
      <vt:lpstr>プログラム解説</vt:lpstr>
      <vt:lpstr>しかし….</vt:lpstr>
      <vt:lpstr>レイアウトマネージャー</vt:lpstr>
      <vt:lpstr>Flowlayoutの使い方</vt:lpstr>
      <vt:lpstr>実行すると…</vt:lpstr>
      <vt:lpstr>これだけじゃ、ちょっと寂しい</vt:lpstr>
      <vt:lpstr>イベント処理とは</vt:lpstr>
      <vt:lpstr>例</vt:lpstr>
      <vt:lpstr>ボタンのイベント処理をしてみよう！</vt:lpstr>
      <vt:lpstr>インターフェイスとは？</vt:lpstr>
      <vt:lpstr>どのように使うのか？</vt:lpstr>
      <vt:lpstr>オーバーライドとは？</vt:lpstr>
      <vt:lpstr>そろそろ実装しようか</vt:lpstr>
      <vt:lpstr>プログラム解説</vt:lpstr>
      <vt:lpstr>プログラム解説2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JAVA入門</dc:title>
  <dc:creator>tomoki</dc:creator>
  <cp:lastModifiedBy>tomoki</cp:lastModifiedBy>
  <cp:revision>23</cp:revision>
  <dcterms:created xsi:type="dcterms:W3CDTF">2014-11-14T08:31:12Z</dcterms:created>
  <dcterms:modified xsi:type="dcterms:W3CDTF">2014-11-17T08:00:22Z</dcterms:modified>
</cp:coreProperties>
</file>