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>
      <p:cViewPr varScale="1">
        <p:scale>
          <a:sx n="83" d="100"/>
          <a:sy n="83" d="100"/>
        </p:scale>
        <p:origin x="-73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492C-6AFE-497E-A1FB-298B1DB5DE7E}" type="datetimeFigureOut">
              <a:rPr kumimoji="1" lang="ja-JP" altLang="en-US" smtClean="0"/>
              <a:t>2014/11/9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D366D1-1FC6-42E7-BE24-16ECBD082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492C-6AFE-497E-A1FB-298B1DB5DE7E}" type="datetimeFigureOut">
              <a:rPr kumimoji="1" lang="ja-JP" altLang="en-US" smtClean="0"/>
              <a:t>2014/11/9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66D1-1FC6-42E7-BE24-16ECBD082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492C-6AFE-497E-A1FB-298B1DB5DE7E}" type="datetimeFigureOut">
              <a:rPr kumimoji="1" lang="ja-JP" altLang="en-US" smtClean="0"/>
              <a:t>2014/11/9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66D1-1FC6-42E7-BE24-16ECBD082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492C-6AFE-497E-A1FB-298B1DB5DE7E}" type="datetimeFigureOut">
              <a:rPr kumimoji="1" lang="ja-JP" altLang="en-US" smtClean="0"/>
              <a:t>2014/11/9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66D1-1FC6-42E7-BE24-16ECBD082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492C-6AFE-497E-A1FB-298B1DB5DE7E}" type="datetimeFigureOut">
              <a:rPr kumimoji="1" lang="ja-JP" altLang="en-US" smtClean="0"/>
              <a:t>2014/11/9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D366D1-1FC6-42E7-BE24-16ECBD082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492C-6AFE-497E-A1FB-298B1DB5DE7E}" type="datetimeFigureOut">
              <a:rPr kumimoji="1" lang="ja-JP" altLang="en-US" smtClean="0"/>
              <a:t>2014/11/9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66D1-1FC6-42E7-BE24-16ECBD082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492C-6AFE-497E-A1FB-298B1DB5DE7E}" type="datetimeFigureOut">
              <a:rPr kumimoji="1" lang="ja-JP" altLang="en-US" smtClean="0"/>
              <a:t>2014/11/9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66D1-1FC6-42E7-BE24-16ECBD082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492C-6AFE-497E-A1FB-298B1DB5DE7E}" type="datetimeFigureOut">
              <a:rPr kumimoji="1" lang="ja-JP" altLang="en-US" smtClean="0"/>
              <a:t>2014/11/9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66D1-1FC6-42E7-BE24-16ECBD082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492C-6AFE-497E-A1FB-298B1DB5DE7E}" type="datetimeFigureOut">
              <a:rPr kumimoji="1" lang="ja-JP" altLang="en-US" smtClean="0"/>
              <a:t>2014/11/9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66D1-1FC6-42E7-BE24-16ECBD082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492C-6AFE-497E-A1FB-298B1DB5DE7E}" type="datetimeFigureOut">
              <a:rPr kumimoji="1" lang="ja-JP" altLang="en-US" smtClean="0"/>
              <a:t>2014/11/9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66D1-1FC6-42E7-BE24-16ECBD082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492C-6AFE-497E-A1FB-298B1DB5DE7E}" type="datetimeFigureOut">
              <a:rPr kumimoji="1" lang="ja-JP" altLang="en-US" smtClean="0"/>
              <a:t>2014/11/9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D366D1-1FC6-42E7-BE24-16ECBD082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B5D492C-6AFE-497E-A1FB-298B1DB5DE7E}" type="datetimeFigureOut">
              <a:rPr kumimoji="1" lang="ja-JP" altLang="en-US" smtClean="0"/>
              <a:t>2014/11/9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0D366D1-1FC6-42E7-BE24-16ECBD082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入門</a:t>
            </a:r>
            <a:r>
              <a:rPr kumimoji="1"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第一回　オブジェクト指向とは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788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インスタンス化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1520" y="1772816"/>
            <a:ext cx="83728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Class</a:t>
            </a:r>
            <a:r>
              <a:rPr kumimoji="1" lang="ja-JP" altLang="en-US" sz="2400" dirty="0" err="1" smtClean="0"/>
              <a:t>には</a:t>
            </a:r>
            <a:r>
              <a:rPr kumimoji="1" lang="ja-JP" altLang="en-US" sz="2400" dirty="0" smtClean="0"/>
              <a:t>色んな事が書かれているけど、所詮は設計図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よって、設計図から実際にオブジェクトを作ら</a:t>
            </a:r>
            <a:r>
              <a:rPr lang="ja-JP" altLang="en-US" sz="2400" dirty="0"/>
              <a:t>ないといけません</a:t>
            </a:r>
            <a:r>
              <a:rPr kumimoji="1" lang="ja-JP" altLang="en-US" sz="2400" dirty="0" smtClean="0"/>
              <a:t>。</a:t>
            </a:r>
            <a:endParaRPr kumimoji="1" lang="en-US" altLang="ja-JP" sz="2400" dirty="0" smtClean="0"/>
          </a:p>
          <a:p>
            <a:r>
              <a:rPr lang="ja-JP" altLang="en-US" sz="2400" dirty="0"/>
              <a:t>このこと</a:t>
            </a:r>
            <a:r>
              <a:rPr lang="ja-JP" altLang="en-US" sz="2400" dirty="0" smtClean="0"/>
              <a:t>をインスタンス化といいます。</a:t>
            </a:r>
            <a:endParaRPr kumimoji="1" lang="en-US" altLang="ja-JP" sz="2400" dirty="0" smtClean="0"/>
          </a:p>
        </p:txBody>
      </p:sp>
      <p:sp>
        <p:nvSpPr>
          <p:cNvPr id="5" name="円/楕円 4"/>
          <p:cNvSpPr/>
          <p:nvPr/>
        </p:nvSpPr>
        <p:spPr>
          <a:xfrm>
            <a:off x="755576" y="3789040"/>
            <a:ext cx="1656184" cy="151216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class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2987824" y="4545124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5508104" y="3789040"/>
            <a:ext cx="2160240" cy="16561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オブジェクト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18068" y="4797152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インスタンス化！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142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つまり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179512" y="2492896"/>
            <a:ext cx="3384376" cy="41044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79100" y="1939564"/>
            <a:ext cx="2678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千代ちゃん</a:t>
            </a:r>
            <a:r>
              <a:rPr kumimoji="1" lang="en-US" altLang="ja-JP" sz="2800" dirty="0" smtClean="0"/>
              <a:t>class</a:t>
            </a:r>
            <a:endParaRPr kumimoji="1" lang="ja-JP" altLang="en-US" sz="2800" dirty="0"/>
          </a:p>
        </p:txBody>
      </p:sp>
      <p:sp>
        <p:nvSpPr>
          <p:cNvPr id="6" name="正方形/長方形 5"/>
          <p:cNvSpPr/>
          <p:nvPr/>
        </p:nvSpPr>
        <p:spPr>
          <a:xfrm>
            <a:off x="1168234" y="3068960"/>
            <a:ext cx="1512168" cy="12955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名前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身長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体重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かわいい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etc…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198489" y="4653136"/>
            <a:ext cx="1440160" cy="136815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走る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歩く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食べる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etc…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3923928" y="4221088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707904" y="4509120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インスタンス化！</a:t>
            </a:r>
            <a:endParaRPr kumimoji="1" lang="ja-JP" altLang="en-US" dirty="0"/>
          </a:p>
        </p:txBody>
      </p:sp>
      <p:pic>
        <p:nvPicPr>
          <p:cNvPr id="11" name="Picture 3" descr="C:\Users\tomoki\Pictures\素材\ed3f6bf63ccfe0360544ebd17b7d3d78b97af0d714114409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966260"/>
            <a:ext cx="3384580" cy="191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27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たくさん作れる</a:t>
            </a:r>
            <a:r>
              <a:rPr lang="ja-JP" altLang="en-US" dirty="0" smtClean="0"/>
              <a:t>よ！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1844824"/>
            <a:ext cx="855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勿論、設計図からたくさんのオブジェクトをインスタンス化できます</a:t>
            </a:r>
            <a:endParaRPr kumimoji="1" lang="ja-JP" altLang="en-US" sz="2400" dirty="0"/>
          </a:p>
        </p:txBody>
      </p:sp>
      <p:sp>
        <p:nvSpPr>
          <p:cNvPr id="5" name="円/楕円 4"/>
          <p:cNvSpPr/>
          <p:nvPr/>
        </p:nvSpPr>
        <p:spPr>
          <a:xfrm>
            <a:off x="683568" y="3501008"/>
            <a:ext cx="2160240" cy="216024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9552" y="2905520"/>
            <a:ext cx="2678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千代ちゃん</a:t>
            </a:r>
            <a:r>
              <a:rPr kumimoji="1" lang="en-US" altLang="ja-JP" sz="2800" dirty="0" smtClean="0"/>
              <a:t>class</a:t>
            </a:r>
            <a:endParaRPr kumimoji="1" lang="ja-JP" altLang="en-US" sz="2800" dirty="0"/>
          </a:p>
        </p:txBody>
      </p:sp>
      <p:pic>
        <p:nvPicPr>
          <p:cNvPr id="2050" name="Picture 2" descr="C:\Users\tomoki\Pictures\素材\888103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986417"/>
            <a:ext cx="2108671" cy="118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tomoki\Pictures\素材\ed3f6bf63ccfe0360544ebd17b7d3d78b97af0d7141144098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708" y="5373216"/>
            <a:ext cx="2070035" cy="116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tomoki\Pictures\素材\img_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558901"/>
            <a:ext cx="2090431" cy="117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矢印コネクタ 9"/>
          <p:cNvCxnSpPr>
            <a:stCxn id="5" idx="6"/>
            <a:endCxn id="2052" idx="1"/>
          </p:cNvCxnSpPr>
          <p:nvPr/>
        </p:nvCxnSpPr>
        <p:spPr>
          <a:xfrm flipV="1">
            <a:off x="2843808" y="3146835"/>
            <a:ext cx="2376264" cy="14342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5" idx="6"/>
            <a:endCxn id="2050" idx="1"/>
          </p:cNvCxnSpPr>
          <p:nvPr/>
        </p:nvCxnSpPr>
        <p:spPr>
          <a:xfrm>
            <a:off x="2843808" y="4581128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5" idx="6"/>
            <a:endCxn id="2051" idx="1"/>
          </p:cNvCxnSpPr>
          <p:nvPr/>
        </p:nvCxnSpPr>
        <p:spPr>
          <a:xfrm>
            <a:off x="2843808" y="4581128"/>
            <a:ext cx="2414900" cy="13768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843808" y="5773305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インスタンス化！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560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共通点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0378" y="1570280"/>
            <a:ext cx="8230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色々なクラスを眺めていると、あることに気が付きます</a:t>
            </a:r>
            <a:endParaRPr kumimoji="1" lang="ja-JP" altLang="en-US" sz="2800" dirty="0"/>
          </a:p>
        </p:txBody>
      </p:sp>
      <p:sp>
        <p:nvSpPr>
          <p:cNvPr id="5" name="円/楕円 4"/>
          <p:cNvSpPr/>
          <p:nvPr/>
        </p:nvSpPr>
        <p:spPr>
          <a:xfrm>
            <a:off x="1275284" y="2852936"/>
            <a:ext cx="2792660" cy="338437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75656" y="242088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千代ちゃん</a:t>
            </a:r>
            <a:r>
              <a:rPr kumimoji="1" lang="en-US" altLang="ja-JP" dirty="0" smtClean="0"/>
              <a:t>class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641763" y="242088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瀬尾</a:t>
            </a:r>
            <a:r>
              <a:rPr lang="en-US" altLang="ja-JP" dirty="0" smtClean="0"/>
              <a:t>class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942638" y="3225536"/>
            <a:ext cx="1512168" cy="12955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名前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身長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体重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かわいい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etc…</a:t>
            </a:r>
            <a:endParaRPr kumimoji="1" lang="ja-JP" altLang="en-US" dirty="0"/>
          </a:p>
        </p:txBody>
      </p:sp>
      <p:sp>
        <p:nvSpPr>
          <p:cNvPr id="12" name="円/楕円 11"/>
          <p:cNvSpPr/>
          <p:nvPr/>
        </p:nvSpPr>
        <p:spPr>
          <a:xfrm>
            <a:off x="4831491" y="2852936"/>
            <a:ext cx="2792660" cy="338437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942638" y="4576504"/>
            <a:ext cx="1440160" cy="136815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走る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歩く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食べる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etc…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492853" y="3225536"/>
            <a:ext cx="1512168" cy="12955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名前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身長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体重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乱暴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etc…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5507741" y="4576504"/>
            <a:ext cx="1440160" cy="136815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走る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歩く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食べる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etc…</a:t>
            </a:r>
            <a:endParaRPr kumimoji="1"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2051720" y="3225536"/>
            <a:ext cx="1008112" cy="8043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5641763" y="3211048"/>
            <a:ext cx="1008112" cy="8043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5723765" y="4725144"/>
            <a:ext cx="1008112" cy="8043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2051720" y="4725144"/>
            <a:ext cx="1008112" cy="8043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270173" y="6148755"/>
            <a:ext cx="2470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一緒じゃ</a:t>
            </a:r>
            <a:r>
              <a:rPr kumimoji="1" lang="ja-JP" altLang="en-US" sz="3200" dirty="0" err="1" smtClean="0"/>
              <a:t>ん</a:t>
            </a:r>
            <a:r>
              <a:rPr kumimoji="1" lang="ja-JP" altLang="en-US" sz="3200" dirty="0" smtClean="0"/>
              <a:t>！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2869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20" grpId="0" animBg="1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187624" y="2924944"/>
            <a:ext cx="68243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これってかなり無駄じゃ</a:t>
            </a:r>
            <a:r>
              <a:rPr kumimoji="1" lang="ja-JP" altLang="en-US" sz="4400" dirty="0" err="1" smtClean="0"/>
              <a:t>ね</a:t>
            </a:r>
            <a:r>
              <a:rPr kumimoji="1" lang="ja-JP" altLang="en-US" sz="4400" dirty="0" smtClean="0"/>
              <a:t>？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54972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継承</a:t>
            </a:r>
            <a:endParaRPr kumimoji="1" lang="ja-JP" altLang="en-US" dirty="0"/>
          </a:p>
        </p:txBody>
      </p:sp>
      <p:pic>
        <p:nvPicPr>
          <p:cNvPr id="2050" name="Picture 2" descr="C:\Users\tomoki\Pictures\素材\ed3f6bf63ccfe0360544ebd17b7d3d78b97af0d714114409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760" y="3382112"/>
            <a:ext cx="3324400" cy="187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tomoki\Pictures\素材\fae394f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68" y="3356992"/>
            <a:ext cx="3302001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07504" y="1913424"/>
            <a:ext cx="84850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このよう</a:t>
            </a:r>
            <a:r>
              <a:rPr lang="ja-JP" altLang="en-US" sz="2400" dirty="0" smtClean="0"/>
              <a:t>な無駄を省くため、</a:t>
            </a:r>
            <a:r>
              <a:rPr lang="en-US" altLang="ja-JP" sz="2400" dirty="0" smtClean="0"/>
              <a:t>Java</a:t>
            </a:r>
            <a:r>
              <a:rPr lang="ja-JP" altLang="en-US" sz="2400" dirty="0" err="1" smtClean="0"/>
              <a:t>には</a:t>
            </a:r>
            <a:r>
              <a:rPr lang="ja-JP" altLang="en-US" sz="2400" dirty="0" smtClean="0"/>
              <a:t>継承という機能があります。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継承とは、親クラスのデータや処理を引き継ぎ、新しい子クラスを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作る</a:t>
            </a:r>
            <a:r>
              <a:rPr lang="ja-JP" altLang="en-US" sz="2400" dirty="0"/>
              <a:t>ことです</a:t>
            </a:r>
            <a:r>
              <a:rPr kumimoji="1" lang="ja-JP" altLang="en-US" sz="2400" dirty="0" smtClean="0"/>
              <a:t>。</a:t>
            </a:r>
            <a:endParaRPr kumimoji="1" lang="en-US" altLang="ja-JP" sz="2400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048002" y="53732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瀬尾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555018" y="537254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千代ちゃん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267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つまり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97346" y="1400683"/>
            <a:ext cx="6869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千代ちゃんも瀬尾も、どっちも人間</a:t>
            </a:r>
            <a:endParaRPr kumimoji="1" lang="en-US" altLang="ja-JP" sz="2400" dirty="0" smtClean="0"/>
          </a:p>
          <a:p>
            <a:r>
              <a:rPr lang="ja-JP" altLang="en-US" sz="2400" dirty="0"/>
              <a:t>だから</a:t>
            </a:r>
            <a:r>
              <a:rPr lang="ja-JP" altLang="en-US" sz="2400" dirty="0" smtClean="0"/>
              <a:t>、人間</a:t>
            </a:r>
            <a:r>
              <a:rPr lang="en-US" altLang="ja-JP" sz="2400" dirty="0" smtClean="0"/>
              <a:t>class</a:t>
            </a:r>
            <a:r>
              <a:rPr lang="ja-JP" altLang="en-US" sz="2400" dirty="0" smtClean="0"/>
              <a:t>を作って継承すれば、無駄がない</a:t>
            </a:r>
            <a:endParaRPr kumimoji="1" lang="ja-JP" altLang="en-US" sz="2400" dirty="0"/>
          </a:p>
        </p:txBody>
      </p:sp>
      <p:sp>
        <p:nvSpPr>
          <p:cNvPr id="5" name="円/楕円 4"/>
          <p:cNvSpPr/>
          <p:nvPr/>
        </p:nvSpPr>
        <p:spPr>
          <a:xfrm>
            <a:off x="1115616" y="3573016"/>
            <a:ext cx="1800200" cy="165618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5148064" y="4861928"/>
            <a:ext cx="1800200" cy="165618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5148064" y="2617692"/>
            <a:ext cx="1800200" cy="165618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429658" y="307645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人間</a:t>
            </a:r>
            <a:r>
              <a:rPr kumimoji="1" lang="en-US" altLang="ja-JP" dirty="0" smtClean="0"/>
              <a:t>class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152608" y="2193936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千代</a:t>
            </a:r>
            <a:r>
              <a:rPr lang="ja-JP" altLang="en-US" dirty="0" smtClean="0"/>
              <a:t>ちゃん</a:t>
            </a:r>
            <a:r>
              <a:rPr lang="en-US" altLang="ja-JP" dirty="0" smtClean="0"/>
              <a:t>class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62106" y="449259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瀬尾</a:t>
            </a:r>
            <a:r>
              <a:rPr kumimoji="1" lang="en-US" altLang="ja-JP" dirty="0" smtClean="0"/>
              <a:t>class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5" idx="6"/>
            <a:endCxn id="7" idx="2"/>
          </p:cNvCxnSpPr>
          <p:nvPr/>
        </p:nvCxnSpPr>
        <p:spPr>
          <a:xfrm flipV="1">
            <a:off x="2915816" y="3445784"/>
            <a:ext cx="2232248" cy="955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5" idx="6"/>
            <a:endCxn id="6" idx="2"/>
          </p:cNvCxnSpPr>
          <p:nvPr/>
        </p:nvCxnSpPr>
        <p:spPr>
          <a:xfrm>
            <a:off x="2915816" y="4401108"/>
            <a:ext cx="2232248" cy="12889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031940" y="39491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継承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569426" y="5229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継承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807967" y="55260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親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258785" y="32036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子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258785" y="55053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子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24211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さらに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7073" y="1777658"/>
            <a:ext cx="872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人間</a:t>
            </a:r>
            <a:r>
              <a:rPr lang="en-US" altLang="ja-JP" sz="2000" dirty="0" smtClean="0"/>
              <a:t>class</a:t>
            </a:r>
            <a:r>
              <a:rPr lang="ja-JP" altLang="en-US" sz="2000" dirty="0" smtClean="0"/>
              <a:t>さえ作ってしまえば、継承を用いて色々な</a:t>
            </a:r>
            <a:r>
              <a:rPr lang="en-US" altLang="ja-JP" sz="2000" dirty="0" smtClean="0"/>
              <a:t>class</a:t>
            </a:r>
            <a:r>
              <a:rPr lang="ja-JP" altLang="en-US" sz="2000" dirty="0" smtClean="0"/>
              <a:t>を作ることができます。</a:t>
            </a:r>
            <a:endParaRPr kumimoji="1" lang="ja-JP" altLang="en-US" sz="2000" dirty="0"/>
          </a:p>
        </p:txBody>
      </p:sp>
      <p:sp>
        <p:nvSpPr>
          <p:cNvPr id="5" name="円/楕円 4"/>
          <p:cNvSpPr/>
          <p:nvPr/>
        </p:nvSpPr>
        <p:spPr>
          <a:xfrm>
            <a:off x="744184" y="3933056"/>
            <a:ext cx="1008112" cy="100811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人間</a:t>
            </a:r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2310056" y="2636912"/>
            <a:ext cx="1008112" cy="100811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千代</a:t>
            </a:r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2310056" y="5373216"/>
            <a:ext cx="1008112" cy="100811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野崎</a:t>
            </a:r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2310056" y="3933056"/>
            <a:ext cx="1008112" cy="100811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瀬尾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245496" y="244204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245496" y="3038872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245496" y="3883732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242048" y="4581128"/>
            <a:ext cx="1080120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瀬尾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4245496" y="5364276"/>
            <a:ext cx="1080120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野崎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4242048" y="6021288"/>
            <a:ext cx="1080120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野崎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4245496" y="2436354"/>
            <a:ext cx="1080120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千代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4245496" y="3033182"/>
            <a:ext cx="1080120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千代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4245496" y="3878042"/>
            <a:ext cx="1080120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瀬尾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cxnSp>
        <p:nvCxnSpPr>
          <p:cNvPr id="26" name="直線矢印コネクタ 25"/>
          <p:cNvCxnSpPr>
            <a:stCxn id="5" idx="6"/>
            <a:endCxn id="6" idx="2"/>
          </p:cNvCxnSpPr>
          <p:nvPr/>
        </p:nvCxnSpPr>
        <p:spPr>
          <a:xfrm flipV="1">
            <a:off x="1752296" y="3140968"/>
            <a:ext cx="557760" cy="129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5" idx="6"/>
            <a:endCxn id="8" idx="2"/>
          </p:cNvCxnSpPr>
          <p:nvPr/>
        </p:nvCxnSpPr>
        <p:spPr>
          <a:xfrm>
            <a:off x="1752296" y="4437112"/>
            <a:ext cx="5577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5" idx="6"/>
            <a:endCxn id="7" idx="2"/>
          </p:cNvCxnSpPr>
          <p:nvPr/>
        </p:nvCxnSpPr>
        <p:spPr>
          <a:xfrm>
            <a:off x="1752296" y="4437112"/>
            <a:ext cx="557760" cy="144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" idx="6"/>
            <a:endCxn id="22" idx="1"/>
          </p:cNvCxnSpPr>
          <p:nvPr/>
        </p:nvCxnSpPr>
        <p:spPr>
          <a:xfrm flipV="1">
            <a:off x="3318168" y="2616374"/>
            <a:ext cx="927328" cy="5245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6" idx="6"/>
            <a:endCxn id="23" idx="1"/>
          </p:cNvCxnSpPr>
          <p:nvPr/>
        </p:nvCxnSpPr>
        <p:spPr>
          <a:xfrm>
            <a:off x="3318168" y="3140968"/>
            <a:ext cx="927328" cy="72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8" idx="6"/>
            <a:endCxn id="24" idx="1"/>
          </p:cNvCxnSpPr>
          <p:nvPr/>
        </p:nvCxnSpPr>
        <p:spPr>
          <a:xfrm flipV="1">
            <a:off x="3318168" y="4058062"/>
            <a:ext cx="927328" cy="379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8" idx="6"/>
            <a:endCxn id="12" idx="1"/>
          </p:cNvCxnSpPr>
          <p:nvPr/>
        </p:nvCxnSpPr>
        <p:spPr>
          <a:xfrm>
            <a:off x="3318168" y="4437112"/>
            <a:ext cx="923880" cy="324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7" idx="6"/>
            <a:endCxn id="13" idx="1"/>
          </p:cNvCxnSpPr>
          <p:nvPr/>
        </p:nvCxnSpPr>
        <p:spPr>
          <a:xfrm flipV="1">
            <a:off x="3318168" y="5544296"/>
            <a:ext cx="927328" cy="3329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7" idx="6"/>
            <a:endCxn id="14" idx="1"/>
          </p:cNvCxnSpPr>
          <p:nvPr/>
        </p:nvCxnSpPr>
        <p:spPr>
          <a:xfrm>
            <a:off x="3318168" y="5877272"/>
            <a:ext cx="923880" cy="324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>
            <a:off x="6372200" y="554429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6372200" y="601896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7338833" y="5359630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インスタンス化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7380312" y="58546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継承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724128" y="3286725"/>
            <a:ext cx="2929007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データを少し変更するだけで</a:t>
            </a:r>
            <a:endParaRPr kumimoji="1" lang="en-US" altLang="ja-JP" dirty="0" smtClean="0"/>
          </a:p>
          <a:p>
            <a:r>
              <a:rPr lang="ja-JP" altLang="en-US" dirty="0"/>
              <a:t>様々</a:t>
            </a:r>
            <a:r>
              <a:rPr lang="ja-JP" altLang="en-US" dirty="0" smtClean="0"/>
              <a:t>な</a:t>
            </a:r>
            <a:r>
              <a:rPr lang="en-US" altLang="ja-JP" dirty="0" smtClean="0"/>
              <a:t>class</a:t>
            </a:r>
            <a:r>
              <a:rPr lang="ja-JP" altLang="en-US" dirty="0" smtClean="0"/>
              <a:t>を作れます。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例</a:t>
            </a:r>
            <a:r>
              <a:rPr lang="ja-JP" altLang="en-US" dirty="0"/>
              <a:t>　</a:t>
            </a:r>
            <a:endParaRPr lang="en-US" altLang="ja-JP" dirty="0" smtClean="0"/>
          </a:p>
          <a:p>
            <a:r>
              <a:rPr lang="ja-JP" altLang="en-US" dirty="0" smtClean="0"/>
              <a:t>・身長を変える</a:t>
            </a:r>
            <a:endParaRPr lang="en-US" altLang="ja-JP" dirty="0" smtClean="0"/>
          </a:p>
          <a:p>
            <a:r>
              <a:rPr lang="ja-JP" altLang="en-US" dirty="0" smtClean="0"/>
              <a:t>・体重を変える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4609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オブジェクト指向の利点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71600" y="2276872"/>
            <a:ext cx="65806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600" dirty="0" smtClean="0"/>
              <a:t>プログラムの保守が容易になる</a:t>
            </a:r>
            <a:endParaRPr kumimoji="1" lang="en-US" altLang="ja-JP" sz="3600" dirty="0" smtClean="0"/>
          </a:p>
          <a:p>
            <a:endParaRPr kumimoji="1" lang="en-US" altLang="ja-JP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600" dirty="0" smtClean="0"/>
              <a:t>プログラムの再利用性が高まる</a:t>
            </a:r>
            <a:endParaRPr lang="en-US" altLang="ja-JP" sz="3600" dirty="0" smtClean="0"/>
          </a:p>
          <a:p>
            <a:endParaRPr lang="en-US" altLang="ja-JP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600" dirty="0" smtClean="0"/>
              <a:t>プログラムがシンプルになる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5353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012160" y="5373216"/>
            <a:ext cx="22974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smtClean="0"/>
              <a:t>終わり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81018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オブジェクトとは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9512" y="3140968"/>
            <a:ext cx="86725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オブジェクトとは</a:t>
            </a:r>
            <a:endParaRPr lang="en-US" altLang="ja-JP" sz="3600" dirty="0"/>
          </a:p>
          <a:p>
            <a:r>
              <a:rPr lang="ja-JP" altLang="en-US" sz="3600" dirty="0" smtClean="0"/>
              <a:t>一つのテーマを持ったデータと処理の集まり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74299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つまりどういういうこと？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11560" y="1556792"/>
            <a:ext cx="59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世の中には、色んな物が存在しますよね？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認識できるものは、全てオブジェクトです。</a:t>
            </a:r>
            <a:endParaRPr kumimoji="1" lang="ja-JP" altLang="en-US" sz="2400" dirty="0"/>
          </a:p>
        </p:txBody>
      </p:sp>
      <p:pic>
        <p:nvPicPr>
          <p:cNvPr id="1026" name="Picture 2" descr="C:\Users\tomoki\Pictures\素材\4902901728051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58172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omoki\Pictures\素材\ed3f6bf63ccfe0360544ebd17b7d3d78b97af0d7141144098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671856"/>
            <a:ext cx="22479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omoki\Pictures\素材\02_px24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377106"/>
            <a:ext cx="3105650" cy="207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11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テレビ</a:t>
            </a:r>
            <a:r>
              <a:rPr lang="ja-JP" altLang="en-US" dirty="0" smtClean="0"/>
              <a:t>の場合</a:t>
            </a:r>
            <a:endParaRPr kumimoji="1" lang="ja-JP" altLang="en-US" dirty="0"/>
          </a:p>
        </p:txBody>
      </p:sp>
      <p:pic>
        <p:nvPicPr>
          <p:cNvPr id="5" name="Picture 2" descr="C:\Users\tomoki\Pictures\素材\4902901728051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052736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正方形/長方形 8"/>
          <p:cNvSpPr/>
          <p:nvPr/>
        </p:nvSpPr>
        <p:spPr>
          <a:xfrm>
            <a:off x="1619672" y="3933056"/>
            <a:ext cx="2592288" cy="230425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メーカー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ディスプレイの大きさ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液晶方式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etc…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5364088" y="3933056"/>
            <a:ext cx="2592288" cy="23042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映像を映す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音楽</a:t>
            </a:r>
            <a:r>
              <a:rPr lang="ja-JP" altLang="en-US" dirty="0" smtClean="0"/>
              <a:t>を再生する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チャンネルを変える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etc…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514103" y="344990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337066" y="34499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処理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717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千代ちゃんの場合</a:t>
            </a:r>
            <a:endParaRPr kumimoji="1" lang="ja-JP" altLang="en-US" dirty="0"/>
          </a:p>
        </p:txBody>
      </p:sp>
      <p:pic>
        <p:nvPicPr>
          <p:cNvPr id="4" name="Picture 3" descr="C:\Users\tomoki\Pictures\素材\ed3f6bf63ccfe0360544ebd17b7d3d78b97af0d714114409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628800"/>
            <a:ext cx="22479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1619671" y="3933056"/>
            <a:ext cx="2592288" cy="230425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名前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身長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体重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かわいい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etc…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364088" y="3933056"/>
            <a:ext cx="2592288" cy="23042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走る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歩く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食べる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etc…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14103" y="344990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337066" y="34499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処理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065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58280" y="2977788"/>
            <a:ext cx="8246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これが、オブジェクトはデータと処理の集まりということ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67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427168" cy="1371600"/>
          </a:xfrm>
        </p:spPr>
        <p:txBody>
          <a:bodyPr/>
          <a:lstStyle/>
          <a:p>
            <a:r>
              <a:rPr kumimoji="1" lang="ja-JP" altLang="en-US" dirty="0" smtClean="0"/>
              <a:t>どのようにプログラミンに活かすか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91680" y="1844824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これまで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80112" y="1844824"/>
            <a:ext cx="315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オブジェクト指向プログラミング</a:t>
            </a:r>
            <a:endParaRPr kumimoji="1"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2958851" y="2497456"/>
            <a:ext cx="914400" cy="914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データ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128071" y="3841600"/>
            <a:ext cx="1922512" cy="9361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プログラマー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705099" y="4129632"/>
            <a:ext cx="1434853" cy="3646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処理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7" idx="3"/>
            <a:endCxn id="9" idx="1"/>
          </p:cNvCxnSpPr>
          <p:nvPr/>
        </p:nvCxnSpPr>
        <p:spPr>
          <a:xfrm>
            <a:off x="2050583" y="4309652"/>
            <a:ext cx="654516" cy="2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6" idx="2"/>
            <a:endCxn id="9" idx="0"/>
          </p:cNvCxnSpPr>
          <p:nvPr/>
        </p:nvCxnSpPr>
        <p:spPr>
          <a:xfrm>
            <a:off x="3416051" y="3411856"/>
            <a:ext cx="6475" cy="7177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9" idx="2"/>
          </p:cNvCxnSpPr>
          <p:nvPr/>
        </p:nvCxnSpPr>
        <p:spPr>
          <a:xfrm flipH="1">
            <a:off x="3422525" y="4494318"/>
            <a:ext cx="1" cy="571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2561083" y="5065736"/>
            <a:ext cx="1722885" cy="86409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  <p:sp>
        <p:nvSpPr>
          <p:cNvPr id="21" name="角丸四角形 20"/>
          <p:cNvSpPr/>
          <p:nvPr/>
        </p:nvSpPr>
        <p:spPr>
          <a:xfrm>
            <a:off x="4767440" y="4780027"/>
            <a:ext cx="1922512" cy="9361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プログラマー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7020272" y="2420888"/>
            <a:ext cx="1498847" cy="914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オブジェクト</a:t>
            </a:r>
            <a:endParaRPr kumimoji="1" lang="ja-JP" altLang="en-US" dirty="0"/>
          </a:p>
        </p:txBody>
      </p:sp>
      <p:sp>
        <p:nvSpPr>
          <p:cNvPr id="32" name="円形吹き出し 31"/>
          <p:cNvSpPr/>
          <p:nvPr/>
        </p:nvSpPr>
        <p:spPr>
          <a:xfrm>
            <a:off x="6019799" y="3751014"/>
            <a:ext cx="1936578" cy="1117276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処理して！</a:t>
            </a:r>
            <a:endParaRPr kumimoji="1" lang="ja-JP" altLang="en-US" dirty="0"/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8028384" y="3335288"/>
            <a:ext cx="0" cy="1821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6993992" y="5157192"/>
            <a:ext cx="1722885" cy="86409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758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具体的には？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3068960"/>
            <a:ext cx="80265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Java</a:t>
            </a:r>
            <a:r>
              <a:rPr kumimoji="1" lang="ja-JP" altLang="en-US" sz="3200" dirty="0" smtClean="0"/>
              <a:t>ではオブジェクト指向を実現するために、</a:t>
            </a:r>
            <a:endParaRPr kumimoji="1" lang="en-US" altLang="ja-JP" sz="3200" dirty="0" smtClean="0"/>
          </a:p>
          <a:p>
            <a:r>
              <a:rPr kumimoji="1" lang="en-US" altLang="ja-JP" sz="3200" dirty="0" smtClean="0"/>
              <a:t>class</a:t>
            </a:r>
            <a:r>
              <a:rPr kumimoji="1" lang="ja-JP" altLang="en-US" sz="3200" dirty="0" smtClean="0"/>
              <a:t>というものが使われている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7089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Class</a:t>
            </a:r>
            <a:r>
              <a:rPr kumimoji="1" lang="ja-JP" altLang="en-US" dirty="0" err="1" smtClean="0"/>
              <a:t>って</a:t>
            </a:r>
            <a:r>
              <a:rPr kumimoji="1" lang="ja-JP" altLang="en-US" dirty="0" smtClean="0"/>
              <a:t>なんだ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9512" y="1700808"/>
            <a:ext cx="89867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Class</a:t>
            </a:r>
            <a:r>
              <a:rPr kumimoji="1" lang="ja-JP" altLang="en-US" sz="2800" dirty="0" smtClean="0"/>
              <a:t>とはオブジェクトの設計図のようなもの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つまり、オブジェクトが持つデータや処理が書かれてある！</a:t>
            </a:r>
            <a:endParaRPr kumimoji="1" lang="ja-JP" altLang="en-US" sz="2800" dirty="0"/>
          </a:p>
        </p:txBody>
      </p:sp>
      <p:sp>
        <p:nvSpPr>
          <p:cNvPr id="5" name="円/楕円 4"/>
          <p:cNvSpPr/>
          <p:nvPr/>
        </p:nvSpPr>
        <p:spPr>
          <a:xfrm>
            <a:off x="1547664" y="2708920"/>
            <a:ext cx="5760640" cy="38610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2471261" y="4293096"/>
            <a:ext cx="1368152" cy="136815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データ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004048" y="4290800"/>
            <a:ext cx="1368152" cy="136815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処理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94450" y="3172976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Class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1724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265</TotalTime>
  <Words>449</Words>
  <Application>Microsoft Office PowerPoint</Application>
  <PresentationFormat>画面に合わせる (4:3)</PresentationFormat>
  <Paragraphs>143</Paragraphs>
  <Slides>19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0" baseType="lpstr">
      <vt:lpstr>エッセンシャル</vt:lpstr>
      <vt:lpstr>JAVA入門 </vt:lpstr>
      <vt:lpstr>オブジェクトとは</vt:lpstr>
      <vt:lpstr>つまりどういういうこと？</vt:lpstr>
      <vt:lpstr>テレビの場合</vt:lpstr>
      <vt:lpstr>千代ちゃんの場合</vt:lpstr>
      <vt:lpstr>PowerPoint プレゼンテーション</vt:lpstr>
      <vt:lpstr>どのようにプログラミンに活かすか</vt:lpstr>
      <vt:lpstr>具体的には？</vt:lpstr>
      <vt:lpstr>Classってなんだ</vt:lpstr>
      <vt:lpstr>インスタンス化</vt:lpstr>
      <vt:lpstr>つまり</vt:lpstr>
      <vt:lpstr>たくさん作れるよ！</vt:lpstr>
      <vt:lpstr>共通点</vt:lpstr>
      <vt:lpstr>PowerPoint プレゼンテーション</vt:lpstr>
      <vt:lpstr>継承</vt:lpstr>
      <vt:lpstr>つまり</vt:lpstr>
      <vt:lpstr>さらに</vt:lpstr>
      <vt:lpstr>オブジェクト指向の利点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JAVA入門</dc:title>
  <dc:creator>tomoki</dc:creator>
  <cp:lastModifiedBy>tomoki</cp:lastModifiedBy>
  <cp:revision>18</cp:revision>
  <dcterms:created xsi:type="dcterms:W3CDTF">2014-11-08T13:27:19Z</dcterms:created>
  <dcterms:modified xsi:type="dcterms:W3CDTF">2014-11-09T17:15:49Z</dcterms:modified>
</cp:coreProperties>
</file>