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3" r:id="rId6"/>
    <p:sldId id="261" r:id="rId7"/>
    <p:sldId id="259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3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3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9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5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9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4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1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0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0332-28EC-48C2-B5CB-601AEB033F9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8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80332-28EC-48C2-B5CB-601AEB033F9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6795-729D-4EA4-8838-719752942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 - Intan Adapter Board v2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Documentation v1</a:t>
            </a:r>
            <a:endParaRPr lang="en-US" dirty="0"/>
          </a:p>
          <a:p>
            <a:r>
              <a:rPr lang="en-US" dirty="0"/>
              <a:t>John Hermiz </a:t>
            </a:r>
          </a:p>
          <a:p>
            <a:r>
              <a:rPr lang="en-US" dirty="0"/>
              <a:t>01/13/17</a:t>
            </a:r>
          </a:p>
        </p:txBody>
      </p:sp>
    </p:spTree>
    <p:extLst>
      <p:ext uri="{BB962C8B-B14F-4D97-AF65-F5344CB8AC3E}">
        <p14:creationId xmlns:p14="http://schemas.microsoft.com/office/powerpoint/2010/main" val="92685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document is detail the analog to software channel mapping and the switch functionality and mapping.</a:t>
            </a:r>
          </a:p>
        </p:txBody>
      </p:sp>
    </p:spTree>
    <p:extLst>
      <p:ext uri="{BB962C8B-B14F-4D97-AF65-F5344CB8AC3E}">
        <p14:creationId xmlns:p14="http://schemas.microsoft.com/office/powerpoint/2010/main" val="181691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3" r="33771"/>
          <a:stretch/>
        </p:blipFill>
        <p:spPr>
          <a:xfrm>
            <a:off x="2386265" y="491792"/>
            <a:ext cx="2638926" cy="4128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6" r="31913"/>
          <a:stretch/>
        </p:blipFill>
        <p:spPr>
          <a:xfrm>
            <a:off x="6424865" y="580022"/>
            <a:ext cx="2687053" cy="41283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24" b="15478"/>
          <a:stretch/>
        </p:blipFill>
        <p:spPr>
          <a:xfrm>
            <a:off x="3457075" y="5213685"/>
            <a:ext cx="4724400" cy="1307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64042" y="122460"/>
            <a:ext cx="217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Side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9158" y="122460"/>
            <a:ext cx="217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Side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30253" y="4844353"/>
            <a:ext cx="217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 View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76582" y="2096655"/>
            <a:ext cx="1293091" cy="62807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11868" y="1727324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5127" y="995266"/>
            <a:ext cx="226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Intan Amplifier</a:t>
            </a:r>
          </a:p>
          <a:p>
            <a:r>
              <a:rPr lang="en-US" dirty="0"/>
              <a:t>64 </a:t>
            </a:r>
            <a:r>
              <a:rPr lang="en-US" dirty="0" err="1"/>
              <a:t>chan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57939" y="1446448"/>
            <a:ext cx="873897" cy="446948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57939" y="3094059"/>
            <a:ext cx="873473" cy="4404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5738" y="2927986"/>
            <a:ext cx="149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</a:t>
            </a:r>
            <a:r>
              <a:rPr lang="en-US" dirty="0" err="1"/>
              <a:t>Gnd</a:t>
            </a:r>
            <a:r>
              <a:rPr lang="en-US" dirty="0"/>
              <a:t> Connections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22674" y="3318286"/>
            <a:ext cx="2344526" cy="12013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832031" y="3438418"/>
            <a:ext cx="819969" cy="2284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701934" y="4073387"/>
            <a:ext cx="1171739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718231" y="3574317"/>
            <a:ext cx="1933769" cy="2284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657138" y="3318286"/>
            <a:ext cx="149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</a:t>
            </a:r>
            <a:r>
              <a:rPr lang="en-US" dirty="0" err="1"/>
              <a:t>chan</a:t>
            </a:r>
            <a:r>
              <a:rPr lang="en-US" dirty="0"/>
              <a:t> Flex Connectors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92696" y="3918586"/>
            <a:ext cx="149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</a:t>
            </a:r>
            <a:r>
              <a:rPr lang="en-US" dirty="0" err="1"/>
              <a:t>chan</a:t>
            </a:r>
            <a:r>
              <a:rPr lang="en-US" dirty="0"/>
              <a:t> Flex Connector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91221" y="5498069"/>
            <a:ext cx="188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Side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09693" y="5994161"/>
            <a:ext cx="188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Side</a:t>
            </a:r>
          </a:p>
        </p:txBody>
      </p:sp>
    </p:spTree>
    <p:extLst>
      <p:ext uri="{BB962C8B-B14F-4D97-AF65-F5344CB8AC3E}">
        <p14:creationId xmlns:p14="http://schemas.microsoft.com/office/powerpoint/2010/main" val="428699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911" y="1511269"/>
            <a:ext cx="6123943" cy="30073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Intan 1 is connected to Port 1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Intan 2 is connected to Port 2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Port 1 and Port 2 is connected to Port 3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Note: If you use a Intan amplifier with 64 channels, then 32 channels with be unconnected since Intan 1 &amp; 2 only accept 32 channels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Ensure Intan Amplifiers are plugged in so that the </a:t>
            </a:r>
            <a:r>
              <a:rPr lang="en-US" sz="1800" b="1" dirty="0"/>
              <a:t>extra pins </a:t>
            </a:r>
            <a:r>
              <a:rPr lang="en-US" sz="1800" dirty="0"/>
              <a:t>are exposed on the </a:t>
            </a:r>
            <a:r>
              <a:rPr lang="en-US" sz="1800" b="1" dirty="0"/>
              <a:t>back side </a:t>
            </a:r>
            <a:r>
              <a:rPr lang="en-US" sz="1800" dirty="0"/>
              <a:t>of the board (as below)!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If the Intan Amplifier is plugged in the other way, then the channel map in the next slide will be wrong!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823200" y="512907"/>
            <a:ext cx="3893373" cy="5981701"/>
            <a:chOff x="6326909" y="365125"/>
            <a:chExt cx="3893373" cy="5981701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76" r="31913"/>
            <a:stretch/>
          </p:blipFill>
          <p:spPr>
            <a:xfrm>
              <a:off x="6326909" y="365125"/>
              <a:ext cx="3893373" cy="598170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155995" y="4594082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Port 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78902" y="4575610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Port 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00029" y="5356083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Port 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65311" y="2544009"/>
              <a:ext cx="9225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Intan 1</a:t>
              </a:r>
            </a:p>
            <a:p>
              <a:endParaRPr lang="en-US" b="1" i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678902" y="2298350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Intan 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73595" y="4230255"/>
              <a:ext cx="1747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1,2, …       31,32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3556" y="4224750"/>
              <a:ext cx="1747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1,2, …       31,32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8686" y="5058489"/>
              <a:ext cx="2648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1,2, …                          63,64</a:t>
              </a: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24" b="15478"/>
          <a:stretch/>
        </p:blipFill>
        <p:spPr>
          <a:xfrm>
            <a:off x="1363033" y="5277390"/>
            <a:ext cx="4724400" cy="130743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336211" y="4908058"/>
            <a:ext cx="217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 View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87635" y="5515859"/>
            <a:ext cx="188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Side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06107" y="6011951"/>
            <a:ext cx="188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Side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3500582" y="6225309"/>
            <a:ext cx="314036" cy="120073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23855" y="6253018"/>
            <a:ext cx="261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Unconnected pins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13891" y="5800436"/>
            <a:ext cx="164280" cy="211515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81018" y="5503865"/>
            <a:ext cx="261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Side</a:t>
            </a:r>
          </a:p>
        </p:txBody>
      </p:sp>
    </p:spTree>
    <p:extLst>
      <p:ext uri="{BB962C8B-B14F-4D97-AF65-F5344CB8AC3E}">
        <p14:creationId xmlns:p14="http://schemas.microsoft.com/office/powerpoint/2010/main" val="21911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05218" cy="1325563"/>
          </a:xfrm>
        </p:spPr>
        <p:txBody>
          <a:bodyPr/>
          <a:lstStyle/>
          <a:p>
            <a:r>
              <a:rPr lang="en-US" dirty="0"/>
              <a:t>Channel Map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823200" y="512907"/>
            <a:ext cx="3893373" cy="5981701"/>
            <a:chOff x="6326909" y="365125"/>
            <a:chExt cx="3893373" cy="59817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76" r="31913"/>
            <a:stretch/>
          </p:blipFill>
          <p:spPr>
            <a:xfrm>
              <a:off x="6326909" y="365125"/>
              <a:ext cx="3893373" cy="59817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155995" y="4594082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Port 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78902" y="4575610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Port 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00029" y="5356083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Port 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65311" y="2544009"/>
              <a:ext cx="9225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Intan 1</a:t>
              </a:r>
            </a:p>
            <a:p>
              <a:endParaRPr lang="en-US" b="1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78902" y="2298350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Intan 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73595" y="4230255"/>
              <a:ext cx="1747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1,2, …       31,32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63556" y="4224750"/>
              <a:ext cx="1747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1,2, …       31,32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78686" y="5058489"/>
              <a:ext cx="2648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1,2, …                          63,64</a:t>
              </a:r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12634"/>
              </p:ext>
            </p:extLst>
          </p:nvPr>
        </p:nvGraphicFramePr>
        <p:xfrm>
          <a:off x="3360739" y="1722549"/>
          <a:ext cx="4038681" cy="4816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554">
                  <a:extLst>
                    <a:ext uri="{9D8B030D-6E8A-4147-A177-3AD203B41FA5}">
                      <a16:colId xmlns:a16="http://schemas.microsoft.com/office/drawing/2014/main" val="2466275896"/>
                    </a:ext>
                  </a:extLst>
                </a:gridCol>
                <a:gridCol w="916457">
                  <a:extLst>
                    <a:ext uri="{9D8B030D-6E8A-4147-A177-3AD203B41FA5}">
                      <a16:colId xmlns:a16="http://schemas.microsoft.com/office/drawing/2014/main" val="2945420944"/>
                    </a:ext>
                  </a:extLst>
                </a:gridCol>
                <a:gridCol w="970835">
                  <a:extLst>
                    <a:ext uri="{9D8B030D-6E8A-4147-A177-3AD203B41FA5}">
                      <a16:colId xmlns:a16="http://schemas.microsoft.com/office/drawing/2014/main" val="3198975825"/>
                    </a:ext>
                  </a:extLst>
                </a:gridCol>
                <a:gridCol w="970835">
                  <a:extLst>
                    <a:ext uri="{9D8B030D-6E8A-4147-A177-3AD203B41FA5}">
                      <a16:colId xmlns:a16="http://schemas.microsoft.com/office/drawing/2014/main" val="1763437824"/>
                    </a:ext>
                  </a:extLst>
                </a:gridCol>
              </a:tblGrid>
              <a:tr h="687102"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Channel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635617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52042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60128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945426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61464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277472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838559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4809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88232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751273"/>
                  </a:ext>
                </a:extLst>
              </a:tr>
              <a:tr h="412903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8355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8897" y="2072596"/>
            <a:ext cx="29272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“Channel Name” corresponds to the software channel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Bold &amp; Italicized numbers (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b="1" i="1" dirty="0"/>
              <a:t>16</a:t>
            </a:r>
            <a:r>
              <a:rPr lang="en-US" dirty="0"/>
              <a:t>) corresponds to the amplifier on </a:t>
            </a:r>
            <a:r>
              <a:rPr lang="en-US" b="1" i="1" dirty="0"/>
              <a:t>Intan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 number (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/>
              <a:t>) corresponds to amplifier 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Intan 2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333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switches are used to have the flexibility to short </a:t>
            </a:r>
            <a:r>
              <a:rPr lang="en-US" b="1" dirty="0"/>
              <a:t>ref and </a:t>
            </a:r>
            <a:r>
              <a:rPr lang="en-US" b="1" dirty="0" err="1"/>
              <a:t>gnd</a:t>
            </a:r>
            <a:r>
              <a:rPr lang="en-US" b="1" dirty="0"/>
              <a:t> </a:t>
            </a:r>
            <a:r>
              <a:rPr lang="en-US" dirty="0"/>
              <a:t>as well as </a:t>
            </a:r>
            <a:r>
              <a:rPr lang="en-US" b="1" dirty="0"/>
              <a:t>ref to channels</a:t>
            </a:r>
          </a:p>
          <a:p>
            <a:r>
              <a:rPr lang="en-US" dirty="0"/>
              <a:t>There are two refs on the board: ref1 and ref2 for each Intan amp that’s connected (there’s an option to short ref1 and ref2)</a:t>
            </a:r>
          </a:p>
          <a:p>
            <a:r>
              <a:rPr lang="en-US" dirty="0"/>
              <a:t>Typically, we leave ref and </a:t>
            </a:r>
            <a:r>
              <a:rPr lang="en-US" dirty="0" err="1"/>
              <a:t>gnd</a:t>
            </a:r>
            <a:r>
              <a:rPr lang="en-US" dirty="0"/>
              <a:t> as separate nodes (switch is open)</a:t>
            </a:r>
          </a:p>
          <a:p>
            <a:r>
              <a:rPr lang="en-US" dirty="0"/>
              <a:t>Typically, we short 2-4 channels to ref. </a:t>
            </a:r>
          </a:p>
          <a:p>
            <a:pPr lvl="1"/>
            <a:r>
              <a:rPr lang="en-US" dirty="0"/>
              <a:t>Deciding which channels to short depends on which configuration appears to eliminate noise the most</a:t>
            </a:r>
          </a:p>
        </p:txBody>
      </p:sp>
    </p:spTree>
    <p:extLst>
      <p:ext uri="{BB962C8B-B14F-4D97-AF65-F5344CB8AC3E}">
        <p14:creationId xmlns:p14="http://schemas.microsoft.com/office/powerpoint/2010/main" val="37089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07" y="-114152"/>
            <a:ext cx="226521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Switches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3" r="33771"/>
          <a:stretch/>
        </p:blipFill>
        <p:spPr>
          <a:xfrm>
            <a:off x="6659784" y="1182978"/>
            <a:ext cx="3356810" cy="5251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22572" y="462204"/>
            <a:ext cx="217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Side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7826847" y="3531937"/>
            <a:ext cx="753979" cy="681789"/>
          </a:xfrm>
          <a:prstGeom prst="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193872" y="3057236"/>
            <a:ext cx="1981442" cy="29898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75314" y="2793243"/>
            <a:ext cx="18042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Ref/</a:t>
            </a:r>
            <a:r>
              <a:rPr lang="en-US" sz="1600" dirty="0" err="1"/>
              <a:t>Gnd</a:t>
            </a:r>
            <a:endParaRPr lang="en-US" sz="1600" dirty="0"/>
          </a:p>
          <a:p>
            <a:r>
              <a:rPr lang="en-US" sz="1600" dirty="0"/>
              <a:t>Group A</a:t>
            </a:r>
          </a:p>
          <a:p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203836" y="4217602"/>
            <a:ext cx="753979" cy="681789"/>
          </a:xfrm>
          <a:prstGeom prst="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438434" y="4224273"/>
            <a:ext cx="753979" cy="681789"/>
          </a:xfrm>
          <a:prstGeom prst="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9031585" y="4213726"/>
            <a:ext cx="1239251" cy="160037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70836" y="3942876"/>
            <a:ext cx="180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Ref/Channel </a:t>
            </a:r>
          </a:p>
          <a:p>
            <a:r>
              <a:rPr lang="en-US" sz="1600" dirty="0"/>
              <a:t>Group B</a:t>
            </a:r>
            <a:r>
              <a:rPr lang="en-US" sz="1600" baseline="-25000" dirty="0"/>
              <a:t>R</a:t>
            </a:r>
            <a:endParaRPr lang="en-US" sz="1600" dirty="0"/>
          </a:p>
          <a:p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8051319" y="4932472"/>
            <a:ext cx="2219517" cy="13876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308145" y="4899391"/>
            <a:ext cx="180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Ref/Channel </a:t>
            </a:r>
          </a:p>
          <a:p>
            <a:r>
              <a:rPr lang="en-US" sz="1600" dirty="0"/>
              <a:t>Group B</a:t>
            </a:r>
            <a:r>
              <a:rPr lang="en-US" sz="1600" baseline="-25000" dirty="0"/>
              <a:t>L</a:t>
            </a:r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846815"/>
              </p:ext>
            </p:extLst>
          </p:nvPr>
        </p:nvGraphicFramePr>
        <p:xfrm>
          <a:off x="499614" y="1856907"/>
          <a:ext cx="2603804" cy="1464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902">
                  <a:extLst>
                    <a:ext uri="{9D8B030D-6E8A-4147-A177-3AD203B41FA5}">
                      <a16:colId xmlns:a16="http://schemas.microsoft.com/office/drawing/2014/main" val="3306530282"/>
                    </a:ext>
                  </a:extLst>
                </a:gridCol>
                <a:gridCol w="1301902">
                  <a:extLst>
                    <a:ext uri="{9D8B030D-6E8A-4147-A177-3AD203B41FA5}">
                      <a16:colId xmlns:a16="http://schemas.microsoft.com/office/drawing/2014/main" val="4111062305"/>
                    </a:ext>
                  </a:extLst>
                </a:gridCol>
              </a:tblGrid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99709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1 (Left)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 1 =</a:t>
                      </a:r>
                      <a:r>
                        <a:rPr lang="en-US" sz="1600" baseline="0" dirty="0"/>
                        <a:t> GND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14943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2 (Middle)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</a:t>
                      </a:r>
                      <a:r>
                        <a:rPr lang="en-US" sz="1600" baseline="0" dirty="0"/>
                        <a:t> 1 = Ref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994691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3 (Right)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 2 =</a:t>
                      </a:r>
                      <a:r>
                        <a:rPr lang="en-US" sz="1600" baseline="0" dirty="0"/>
                        <a:t> GND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24806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219055" y="1856907"/>
            <a:ext cx="2997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board has 2 references nodes: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 1 (left side of board)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 2 (right side of board)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8200" y="1450632"/>
            <a:ext cx="3063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Ref/</a:t>
            </a:r>
            <a:r>
              <a:rPr lang="en-US" b="1" dirty="0" err="1"/>
              <a:t>Gnd</a:t>
            </a:r>
            <a:r>
              <a:rPr lang="en-US" b="1" dirty="0"/>
              <a:t>: Group A</a:t>
            </a:r>
          </a:p>
          <a:p>
            <a:endParaRPr lang="en-US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09571"/>
              </p:ext>
            </p:extLst>
          </p:nvPr>
        </p:nvGraphicFramePr>
        <p:xfrm>
          <a:off x="218148" y="3966519"/>
          <a:ext cx="2888734" cy="183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961">
                  <a:extLst>
                    <a:ext uri="{9D8B030D-6E8A-4147-A177-3AD203B41FA5}">
                      <a16:colId xmlns:a16="http://schemas.microsoft.com/office/drawing/2014/main" val="3306530282"/>
                    </a:ext>
                  </a:extLst>
                </a:gridCol>
                <a:gridCol w="1246773">
                  <a:extLst>
                    <a:ext uri="{9D8B030D-6E8A-4147-A177-3AD203B41FA5}">
                      <a16:colId xmlns:a16="http://schemas.microsoft.com/office/drawing/2014/main" val="4111062305"/>
                    </a:ext>
                  </a:extLst>
                </a:gridCol>
              </a:tblGrid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99709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1 (Bottom)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 1 =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14943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2 (Bot</a:t>
                      </a:r>
                      <a:r>
                        <a:rPr lang="en-US" sz="1600" baseline="0" dirty="0"/>
                        <a:t>tom Mid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</a:t>
                      </a:r>
                      <a:r>
                        <a:rPr lang="en-US" sz="1600" baseline="0" dirty="0"/>
                        <a:t> 1 = 16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994691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3 (Top Mid)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 1</a:t>
                      </a:r>
                      <a:r>
                        <a:rPr lang="en-US" sz="1600" baseline="0" dirty="0"/>
                        <a:t> = 19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24806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4 (Top)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 1 =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85386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724475" y="3647413"/>
            <a:ext cx="3063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Ref/</a:t>
            </a:r>
            <a:r>
              <a:rPr lang="en-US" b="1" dirty="0" err="1"/>
              <a:t>Gnd</a:t>
            </a:r>
            <a:r>
              <a:rPr lang="en-US" b="1" dirty="0"/>
              <a:t>: Group B</a:t>
            </a:r>
            <a:r>
              <a:rPr lang="en-US" b="1" baseline="-25000" dirty="0"/>
              <a:t>R</a:t>
            </a:r>
            <a:endParaRPr lang="en-US" b="1" dirty="0"/>
          </a:p>
          <a:p>
            <a:endParaRPr lang="en-US" b="1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0282"/>
              </p:ext>
            </p:extLst>
          </p:nvPr>
        </p:nvGraphicFramePr>
        <p:xfrm>
          <a:off x="3268367" y="3984318"/>
          <a:ext cx="2888734" cy="183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961">
                  <a:extLst>
                    <a:ext uri="{9D8B030D-6E8A-4147-A177-3AD203B41FA5}">
                      <a16:colId xmlns:a16="http://schemas.microsoft.com/office/drawing/2014/main" val="3306530282"/>
                    </a:ext>
                  </a:extLst>
                </a:gridCol>
                <a:gridCol w="1246773">
                  <a:extLst>
                    <a:ext uri="{9D8B030D-6E8A-4147-A177-3AD203B41FA5}">
                      <a16:colId xmlns:a16="http://schemas.microsoft.com/office/drawing/2014/main" val="4111062305"/>
                    </a:ext>
                  </a:extLst>
                </a:gridCol>
              </a:tblGrid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99709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1 (Top)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 2 = </a:t>
                      </a:r>
                      <a:r>
                        <a:rPr lang="en-US" sz="1600" b="1" i="1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14943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2 (Top</a:t>
                      </a:r>
                      <a:r>
                        <a:rPr lang="en-US" sz="1600" baseline="0" dirty="0"/>
                        <a:t> Mid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</a:t>
                      </a:r>
                      <a:r>
                        <a:rPr lang="en-US" sz="1600" baseline="0" dirty="0"/>
                        <a:t> 2 = </a:t>
                      </a:r>
                      <a:r>
                        <a:rPr lang="en-US" sz="1600" b="1" i="1" baseline="0" dirty="0"/>
                        <a:t>45</a:t>
                      </a:r>
                      <a:endParaRPr lang="en-US" sz="16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994691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3 (Bottom Mid)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 2</a:t>
                      </a:r>
                      <a:r>
                        <a:rPr lang="en-US" sz="1600" baseline="0" dirty="0"/>
                        <a:t> = </a:t>
                      </a:r>
                      <a:r>
                        <a:rPr lang="en-US" sz="1600" b="1" i="1" baseline="0" dirty="0"/>
                        <a:t>46</a:t>
                      </a:r>
                      <a:endParaRPr lang="en-US" sz="16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24806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4 (Bottom)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 2 = </a:t>
                      </a:r>
                      <a:r>
                        <a:rPr lang="en-US" sz="1600" b="1" i="1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85386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51503" y="3619710"/>
            <a:ext cx="3063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Ref/</a:t>
            </a:r>
            <a:r>
              <a:rPr lang="en-US" b="1" dirty="0" err="1"/>
              <a:t>Gnd</a:t>
            </a:r>
            <a:r>
              <a:rPr lang="en-US" b="1" dirty="0"/>
              <a:t>: Group B</a:t>
            </a:r>
            <a:r>
              <a:rPr lang="en-US" b="1" baseline="-25000" dirty="0"/>
              <a:t>L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119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5" y="1456833"/>
            <a:ext cx="4887352" cy="87935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Standard configuration switches prior to surgery: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3" r="33771"/>
          <a:stretch/>
        </p:blipFill>
        <p:spPr>
          <a:xfrm>
            <a:off x="7364459" y="1085899"/>
            <a:ext cx="3356810" cy="5251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7247" y="365125"/>
            <a:ext cx="217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8531522" y="3434858"/>
            <a:ext cx="753979" cy="681789"/>
          </a:xfrm>
          <a:prstGeom prst="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898547" y="2960157"/>
            <a:ext cx="1981442" cy="29898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879989" y="2696164"/>
            <a:ext cx="18042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Ref/</a:t>
            </a:r>
            <a:r>
              <a:rPr lang="en-US" sz="1600" dirty="0" err="1"/>
              <a:t>Gnd</a:t>
            </a:r>
            <a:endParaRPr lang="en-US" sz="1600" dirty="0"/>
          </a:p>
          <a:p>
            <a:r>
              <a:rPr lang="en-US" sz="1600" dirty="0"/>
              <a:t>Group A</a:t>
            </a:r>
          </a:p>
          <a:p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908511" y="4120523"/>
            <a:ext cx="753979" cy="681789"/>
          </a:xfrm>
          <a:prstGeom prst="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43109" y="4127194"/>
            <a:ext cx="753979" cy="681789"/>
          </a:xfrm>
          <a:prstGeom prst="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736260" y="4116647"/>
            <a:ext cx="1239251" cy="160037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75511" y="3845797"/>
            <a:ext cx="180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Ref/Channel </a:t>
            </a:r>
          </a:p>
          <a:p>
            <a:r>
              <a:rPr lang="en-US" sz="1600" dirty="0"/>
              <a:t>Group B</a:t>
            </a:r>
            <a:r>
              <a:rPr lang="en-US" sz="1600" baseline="-25000" dirty="0"/>
              <a:t>R</a:t>
            </a:r>
            <a:endParaRPr lang="en-US" sz="1600" dirty="0"/>
          </a:p>
          <a:p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8755994" y="4835393"/>
            <a:ext cx="2219517" cy="13876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012820" y="4802312"/>
            <a:ext cx="180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Ref/Channel </a:t>
            </a:r>
          </a:p>
          <a:p>
            <a:r>
              <a:rPr lang="en-US" sz="1600" dirty="0"/>
              <a:t>Group B</a:t>
            </a:r>
            <a:r>
              <a:rPr lang="en-US" sz="1600" baseline="-25000" dirty="0"/>
              <a:t>L</a:t>
            </a:r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9139"/>
              </p:ext>
            </p:extLst>
          </p:nvPr>
        </p:nvGraphicFramePr>
        <p:xfrm>
          <a:off x="983954" y="2900444"/>
          <a:ext cx="2603804" cy="1464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902">
                  <a:extLst>
                    <a:ext uri="{9D8B030D-6E8A-4147-A177-3AD203B41FA5}">
                      <a16:colId xmlns:a16="http://schemas.microsoft.com/office/drawing/2014/main" val="3306530282"/>
                    </a:ext>
                  </a:extLst>
                </a:gridCol>
                <a:gridCol w="1301902">
                  <a:extLst>
                    <a:ext uri="{9D8B030D-6E8A-4147-A177-3AD203B41FA5}">
                      <a16:colId xmlns:a16="http://schemas.microsoft.com/office/drawing/2014/main" val="4111062305"/>
                    </a:ext>
                  </a:extLst>
                </a:gridCol>
              </a:tblGrid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99709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1 (Left)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14943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2 (Middle)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994691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3 (Right)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248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92869" y="3207984"/>
            <a:ext cx="2997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Closed switches are highlighted in </a:t>
            </a:r>
            <a:r>
              <a:rPr lang="en-US" dirty="0">
                <a:solidFill>
                  <a:srgbClr val="ED7D31"/>
                </a:solidFill>
              </a:rPr>
              <a:t>orange</a:t>
            </a:r>
            <a:r>
              <a:rPr lang="en-US" dirty="0"/>
              <a:t> in the figure to the right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75932" y="2463316"/>
            <a:ext cx="3063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Ref/</a:t>
            </a:r>
            <a:r>
              <a:rPr lang="en-US" b="1" dirty="0" err="1"/>
              <a:t>Gnd</a:t>
            </a:r>
            <a:r>
              <a:rPr lang="en-US" b="1" dirty="0"/>
              <a:t>: Group A</a:t>
            </a:r>
          </a:p>
          <a:p>
            <a:endParaRPr lang="en-US" b="1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597869"/>
              </p:ext>
            </p:extLst>
          </p:nvPr>
        </p:nvGraphicFramePr>
        <p:xfrm>
          <a:off x="436228" y="5010056"/>
          <a:ext cx="3154994" cy="183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304">
                  <a:extLst>
                    <a:ext uri="{9D8B030D-6E8A-4147-A177-3AD203B41FA5}">
                      <a16:colId xmlns:a16="http://schemas.microsoft.com/office/drawing/2014/main" val="3306530282"/>
                    </a:ext>
                  </a:extLst>
                </a:gridCol>
                <a:gridCol w="1361690">
                  <a:extLst>
                    <a:ext uri="{9D8B030D-6E8A-4147-A177-3AD203B41FA5}">
                      <a16:colId xmlns:a16="http://schemas.microsoft.com/office/drawing/2014/main" val="4111062305"/>
                    </a:ext>
                  </a:extLst>
                </a:gridCol>
              </a:tblGrid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99709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1 (Bottom)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14943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2 (Bot</a:t>
                      </a:r>
                      <a:r>
                        <a:rPr lang="en-US" sz="1600" baseline="0" dirty="0"/>
                        <a:t>tom Mid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 or </a:t>
                      </a:r>
                      <a:r>
                        <a:rPr lang="en-US" sz="1600" b="1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994691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3 (Top Mid)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24806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4 (Top)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8538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15983"/>
              </p:ext>
            </p:extLst>
          </p:nvPr>
        </p:nvGraphicFramePr>
        <p:xfrm>
          <a:off x="3752707" y="5027855"/>
          <a:ext cx="3184988" cy="183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352">
                  <a:extLst>
                    <a:ext uri="{9D8B030D-6E8A-4147-A177-3AD203B41FA5}">
                      <a16:colId xmlns:a16="http://schemas.microsoft.com/office/drawing/2014/main" val="3306530282"/>
                    </a:ext>
                  </a:extLst>
                </a:gridCol>
                <a:gridCol w="1374636">
                  <a:extLst>
                    <a:ext uri="{9D8B030D-6E8A-4147-A177-3AD203B41FA5}">
                      <a16:colId xmlns:a16="http://schemas.microsoft.com/office/drawing/2014/main" val="4111062305"/>
                    </a:ext>
                  </a:extLst>
                </a:gridCol>
              </a:tblGrid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99709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1 (Top)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</a:t>
                      </a:r>
                      <a:endParaRPr lang="en-US" sz="16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14943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2 (Top</a:t>
                      </a:r>
                      <a:r>
                        <a:rPr lang="en-US" sz="1600" baseline="0" dirty="0"/>
                        <a:t> Mid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</a:t>
                      </a:r>
                      <a:endParaRPr lang="en-US" sz="16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994691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3 (Bottom Mid)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 or </a:t>
                      </a:r>
                      <a:r>
                        <a:rPr lang="en-US" sz="1600" b="1" dirty="0"/>
                        <a:t>Close</a:t>
                      </a:r>
                      <a:endParaRPr lang="en-US" sz="16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24806"/>
                  </a:ext>
                </a:extLst>
              </a:tr>
              <a:tr h="366029">
                <a:tc>
                  <a:txBody>
                    <a:bodyPr/>
                    <a:lstStyle/>
                    <a:p>
                      <a:r>
                        <a:rPr lang="en-US" sz="1600" dirty="0"/>
                        <a:t>4 (Bottom)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Close</a:t>
                      </a:r>
                      <a:endParaRPr lang="en-US" sz="16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85386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209191" y="4581609"/>
            <a:ext cx="3063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Ref/</a:t>
            </a:r>
            <a:r>
              <a:rPr lang="en-US" b="1" dirty="0" err="1"/>
              <a:t>Gnd</a:t>
            </a:r>
            <a:r>
              <a:rPr lang="en-US" b="1" dirty="0"/>
              <a:t>: Group B</a:t>
            </a:r>
            <a:r>
              <a:rPr lang="en-US" b="1" baseline="-25000" dirty="0"/>
              <a:t>L</a:t>
            </a:r>
            <a:endParaRPr lang="en-US" b="1" dirty="0"/>
          </a:p>
          <a:p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8816829" y="3557938"/>
            <a:ext cx="159391" cy="435222"/>
          </a:xfrm>
          <a:prstGeom prst="rect">
            <a:avLst/>
          </a:prstGeom>
          <a:solidFill>
            <a:srgbClr val="ED7D3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8563072" y="4476856"/>
            <a:ext cx="129410" cy="318387"/>
          </a:xfrm>
          <a:prstGeom prst="rect">
            <a:avLst/>
          </a:prstGeom>
          <a:solidFill>
            <a:srgbClr val="ED7D3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9157856" y="4474904"/>
            <a:ext cx="129410" cy="318387"/>
          </a:xfrm>
          <a:prstGeom prst="rect">
            <a:avLst/>
          </a:prstGeom>
          <a:solidFill>
            <a:srgbClr val="ED7D3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5400000">
            <a:off x="8561331" y="4344554"/>
            <a:ext cx="129410" cy="318387"/>
          </a:xfrm>
          <a:prstGeom prst="rect">
            <a:avLst/>
          </a:prstGeom>
          <a:solidFill>
            <a:srgbClr val="ED7D3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9156115" y="4342602"/>
            <a:ext cx="129410" cy="318387"/>
          </a:xfrm>
          <a:prstGeom prst="rect">
            <a:avLst/>
          </a:prstGeom>
          <a:solidFill>
            <a:srgbClr val="ED7D3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210566" y="4581609"/>
            <a:ext cx="3063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Ref/</a:t>
            </a:r>
            <a:r>
              <a:rPr lang="en-US" b="1" dirty="0" err="1"/>
              <a:t>Gnd</a:t>
            </a:r>
            <a:r>
              <a:rPr lang="en-US" b="1" dirty="0"/>
              <a:t>: Group B</a:t>
            </a:r>
            <a:r>
              <a:rPr lang="en-US" b="1" baseline="-25000" dirty="0"/>
              <a:t>R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931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26" y="729672"/>
            <a:ext cx="9786514" cy="55022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81964" y="997527"/>
            <a:ext cx="406400" cy="277091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4255" y="166255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Interface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54074" y="628195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 Name</a:t>
            </a:r>
          </a:p>
        </p:txBody>
      </p:sp>
    </p:spTree>
    <p:extLst>
      <p:ext uri="{BB962C8B-B14F-4D97-AF65-F5344CB8AC3E}">
        <p14:creationId xmlns:p14="http://schemas.microsoft.com/office/powerpoint/2010/main" val="353744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tailEnd type="triangle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678</Words>
  <Application>Microsoft Office PowerPoint</Application>
  <PresentationFormat>Widescreen</PresentationFormat>
  <Paragraphs>187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Flex - Intan Adapter Board v2</vt:lpstr>
      <vt:lpstr>Overview</vt:lpstr>
      <vt:lpstr>PowerPoint Presentation</vt:lpstr>
      <vt:lpstr>Channel Map</vt:lpstr>
      <vt:lpstr>Channel Map</vt:lpstr>
      <vt:lpstr>Switches</vt:lpstr>
      <vt:lpstr>Switches</vt:lpstr>
      <vt:lpstr>Switches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- Intan Adapter Board v2</dc:title>
  <dc:creator>John Hermiz</dc:creator>
  <cp:lastModifiedBy>John Hermiz</cp:lastModifiedBy>
  <cp:revision>12</cp:revision>
  <dcterms:created xsi:type="dcterms:W3CDTF">2016-11-01T17:48:01Z</dcterms:created>
  <dcterms:modified xsi:type="dcterms:W3CDTF">2017-01-13T19:35:25Z</dcterms:modified>
</cp:coreProperties>
</file>