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預測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0~99</c:v>
                </c:pt>
                <c:pt idx="1">
                  <c:v>100~199</c:v>
                </c:pt>
                <c:pt idx="2">
                  <c:v>200~299</c:v>
                </c:pt>
                <c:pt idx="3">
                  <c:v>300~399</c:v>
                </c:pt>
                <c:pt idx="4">
                  <c:v>400~499</c:v>
                </c:pt>
                <c:pt idx="5">
                  <c:v>500~599</c:v>
                </c:pt>
                <c:pt idx="6">
                  <c:v>600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C-457D-87BC-188D4A998EB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實際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0~99</c:v>
                </c:pt>
                <c:pt idx="1">
                  <c:v>100~199</c:v>
                </c:pt>
                <c:pt idx="2">
                  <c:v>200~299</c:v>
                </c:pt>
                <c:pt idx="3">
                  <c:v>300~399</c:v>
                </c:pt>
                <c:pt idx="4">
                  <c:v>400~499</c:v>
                </c:pt>
                <c:pt idx="5">
                  <c:v>500~599</c:v>
                </c:pt>
                <c:pt idx="6">
                  <c:v>600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59DC-457D-87BC-188D4A998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157887"/>
        <c:axId val="1823142527"/>
      </c:barChart>
      <c:catAx>
        <c:axId val="182315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42527"/>
        <c:crosses val="autoZero"/>
        <c:auto val="1"/>
        <c:lblAlgn val="ctr"/>
        <c:lblOffset val="100"/>
        <c:noMultiLvlLbl val="0"/>
      </c:catAx>
      <c:valAx>
        <c:axId val="182314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5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預測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pA</c:v>
                </c:pt>
                <c:pt idx="1">
                  <c:v>pB</c:v>
                </c:pt>
                <c:pt idx="2">
                  <c:v>pC</c:v>
                </c:pt>
                <c:pt idx="3">
                  <c:v>pD</c:v>
                </c:pt>
                <c:pt idx="4">
                  <c:v>pE</c:v>
                </c:pt>
                <c:pt idx="5">
                  <c:v>pF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0-435D-96D7-69FB9F10AAF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實際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pA</c:v>
                </c:pt>
                <c:pt idx="1">
                  <c:v>pB</c:v>
                </c:pt>
                <c:pt idx="2">
                  <c:v>pC</c:v>
                </c:pt>
                <c:pt idx="3">
                  <c:v>pD</c:v>
                </c:pt>
                <c:pt idx="4">
                  <c:v>pE</c:v>
                </c:pt>
                <c:pt idx="5">
                  <c:v>pF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41D0-435D-96D7-69FB9F10A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747855"/>
        <c:axId val="1331764175"/>
      </c:barChart>
      <c:catAx>
        <c:axId val="133174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1764175"/>
        <c:crosses val="autoZero"/>
        <c:auto val="1"/>
        <c:lblAlgn val="ctr"/>
        <c:lblOffset val="100"/>
        <c:noMultiLvlLbl val="0"/>
      </c:catAx>
      <c:valAx>
        <c:axId val="133176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174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3A00-6A5D-4219-8160-EFF8C76532D0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8245-9512-4FA0-BA9F-FF38594EF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8245-9512-4FA0-BA9F-FF38594EFF0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6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3CDF3-6E4E-DC4E-8152-E0F456EA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305BDB-FF8D-85D9-2419-E6B9A66A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957E3-E978-E365-2396-2EA7EE8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33E5F-E374-A15C-F3C6-E136BB9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31223-409B-FB4D-9435-4201388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E4E28-BEA3-C6E5-075A-53D07B0D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C31320-EC40-3B1C-3A1F-9447D356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B36715-B531-AAFE-F2B2-70FB5A98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17D66-0949-DBB6-6E9C-87F4D2F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6AED2-6B33-AED0-50A1-72BE6F7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9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3D3406-C9CE-EACD-D60E-1B26E5DA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1F2744-D3B9-190D-23E4-C62B2805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717F96-ACDA-DC14-FECE-3520792D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D5E5B-63BE-AE9F-93BE-79AC5116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B9DB3-8EB9-2A71-0751-E950C81A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0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D770-A438-5AFB-4621-C7300249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30055-1F09-4936-86BD-451923ED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375F9-F038-8479-1B27-B7DD334A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C87AB-FC52-F384-9AC3-E57C1A5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F9FDBC-DC90-1E15-AD18-8B9B8CD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3560E-07B5-9FFA-93A8-FD61B126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A9207-9421-4CD6-6DA7-2F4B38DA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98818-C1AC-9EB7-A5DC-3016D013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A571-CDD3-E6CD-6874-B4D09A6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4B0FC-C699-AEC3-ED70-FD659A0A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4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9BF9D-ABA4-1C00-A7B5-CC5D092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E74FB-22D1-7B0E-FFE8-15677A27E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0D2090-ACC2-563A-DCD2-C915EDBF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E0261-05D5-4093-3CA2-5C7E813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1472F-C620-53D9-6255-4470F3E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6182A3-78D7-600D-7E1E-D177A185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4DE7D-2B29-A31A-FE90-41339736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15C3D9-6884-3A23-16BC-96FE70B2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44B792-5E27-61EE-4EC0-75CCA2FF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EDBCC6-0FFE-371E-4719-5199F8AA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EE9988-6936-C21D-DD31-2736474F8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AC61F1-46EC-9CF9-F250-80037F92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F5BCA9-9A87-A046-4557-BE8421BC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210C49-E035-303B-CC3A-9EE383D3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7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56DE-7DB3-6E42-62CE-C8D75410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598AAB-DD51-129B-984E-09C6C5D4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D58D3D-49FE-0B95-EAC0-E57497FB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CDF758-E99D-202E-161A-D7EE6F0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2D6119-0144-EB20-A170-B92DE06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84C95F-ADC9-2C41-8B2D-8A1BE1F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812E49-F870-CF40-C231-600CE8DC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9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3FDB1-D6DB-F4CD-BE9A-D7D211FF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0B0B8-12CB-FB32-5542-38C98D20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F94EA6-7F4A-6764-BBC4-8740FA15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C16E73-3C40-CE58-8293-9F8F796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992436-1BF5-1386-2A1D-792AE3D3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7D75DF-E39D-10DF-C7D9-74CF922F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4A5DE-09F3-A457-1F7F-17C97FA0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2A26B3-6562-CB4D-C9E2-DB6D930F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3B6134-074F-A57A-BF98-CFC68AD0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DEDBAC-100C-7E8C-26CF-FD0AA930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86C-DEF3-4A58-A32C-A026D456E80F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62B81A-6FD5-D0A8-92C9-48FB45A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FAEAD-C6D9-BCFF-2113-8577C73B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0EF7-A13F-41A9-A6DE-3305F2EB2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524F60-3A23-4935-F09A-6FB42907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D7CDF2-9E74-EED3-F95B-12C1C09C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9AD697-15C0-C418-9557-684EBC6C4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BFFD86C-DEF3-4A58-A32C-A026D456E80F}" type="datetimeFigureOut">
              <a:rPr lang="zh-TW" altLang="en-US" smtClean="0"/>
              <a:pPr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CFCA0-A46C-B128-0CB4-14FA4768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36166-C3B1-7929-C159-F3FCC9B3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A10EF7-A13F-41A9-A6DE-3305F2EB2C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8EB15-CF74-76E4-80A9-10E28E2C6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能競複選題解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9E3CC6-4666-501E-266F-66C8CF34F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0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46277" cy="487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zh-TW" altLang="en-US" dirty="0"/>
              <a:t>看完題目就能拿的分數</a:t>
            </a:r>
            <a:r>
              <a:rPr lang="en-US" altLang="zh-TW" dirty="0"/>
              <a:t>(15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單層</a:t>
            </a:r>
            <a:r>
              <a:rPr lang="en-US" altLang="zh-TW" dirty="0"/>
              <a:t>for</a:t>
            </a:r>
            <a:r>
              <a:rPr lang="zh-TW" altLang="en-US" dirty="0"/>
              <a:t>迴圈搜尋</a:t>
            </a:r>
            <a:r>
              <a:rPr lang="en-US" altLang="zh-TW" dirty="0"/>
              <a:t>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4:</a:t>
            </a:r>
          </a:p>
          <a:p>
            <a:pPr marL="0" indent="0">
              <a:buNone/>
            </a:pPr>
            <a:r>
              <a:rPr lang="zh-TW" altLang="en-US" dirty="0"/>
              <a:t>小步大步算法，或者說出題者認為可以用位元枚舉的角度去看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簡單來講先算出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2^1</a:t>
            </a:r>
            <a:r>
              <a:rPr lang="zh-TW" altLang="en-US" dirty="0"/>
              <a:t>、</a:t>
            </a:r>
            <a:r>
              <a:rPr lang="en-US" altLang="zh-TW" dirty="0"/>
              <a:t>…</a:t>
            </a:r>
            <a:r>
              <a:rPr lang="zh-TW" altLang="en-US" dirty="0"/>
              <a:t>、</a:t>
            </a:r>
            <a:r>
              <a:rPr lang="en-US" altLang="zh-TW" dirty="0"/>
              <a:t>2^999999</a:t>
            </a:r>
          </a:p>
          <a:p>
            <a:pPr marL="0" indent="0">
              <a:buNone/>
            </a:pPr>
            <a:r>
              <a:rPr lang="zh-TW" altLang="en-US" dirty="0"/>
              <a:t>再用</a:t>
            </a:r>
            <a:r>
              <a:rPr lang="en-US" altLang="zh-TW" dirty="0"/>
              <a:t>2^1000000</a:t>
            </a:r>
            <a:r>
              <a:rPr lang="zh-TW" altLang="en-US" dirty="0"/>
              <a:t>、</a:t>
            </a:r>
            <a:r>
              <a:rPr lang="en-US" altLang="zh-TW" dirty="0"/>
              <a:t> 2^2000000</a:t>
            </a:r>
            <a:r>
              <a:rPr lang="zh-TW" altLang="en-US" dirty="0"/>
              <a:t>、</a:t>
            </a:r>
            <a:r>
              <a:rPr lang="en-US" altLang="zh-TW" dirty="0"/>
              <a:t>…</a:t>
            </a:r>
            <a:r>
              <a:rPr lang="zh-TW" altLang="en-US" dirty="0"/>
              <a:t>、</a:t>
            </a:r>
            <a:r>
              <a:rPr lang="en-US" altLang="zh-TW" dirty="0"/>
              <a:t> 2^(10^12)</a:t>
            </a:r>
            <a:r>
              <a:rPr lang="zh-TW" altLang="en-US" dirty="0"/>
              <a:t>的模逆元素檢查</a:t>
            </a:r>
            <a:r>
              <a:rPr lang="en-US" altLang="zh-TW" dirty="0"/>
              <a:t>2^(k-100000)</a:t>
            </a:r>
            <a:r>
              <a:rPr lang="zh-TW" altLang="en-US" dirty="0"/>
              <a:t>、</a:t>
            </a:r>
            <a:r>
              <a:rPr lang="en-US" altLang="zh-TW" dirty="0"/>
              <a:t> 2^(k-200000)</a:t>
            </a:r>
            <a:r>
              <a:rPr lang="zh-TW" altLang="en-US" dirty="0"/>
              <a:t>、</a:t>
            </a:r>
            <a:r>
              <a:rPr lang="en-US" altLang="zh-TW" dirty="0"/>
              <a:t>…</a:t>
            </a:r>
            <a:r>
              <a:rPr lang="zh-TW" altLang="en-US" dirty="0"/>
              <a:t>、</a:t>
            </a:r>
            <a:r>
              <a:rPr lang="en-US" altLang="zh-TW" dirty="0"/>
              <a:t> 2^(k-10^12)</a:t>
            </a:r>
            <a:r>
              <a:rPr lang="zh-TW" altLang="en-US" dirty="0"/>
              <a:t>是否為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r>
              <a:rPr lang="zh-TW" altLang="en-US" dirty="0"/>
              <a:t>或者用位元枚舉的角度，拆</a:t>
            </a:r>
            <a:r>
              <a:rPr lang="en-US" altLang="zh-TW" dirty="0"/>
              <a:t>0~(1&lt;&lt;20)-1</a:t>
            </a:r>
            <a:r>
              <a:rPr lang="zh-TW" altLang="en-US" dirty="0"/>
              <a:t>次跟</a:t>
            </a:r>
            <a:r>
              <a:rPr lang="en-US" altLang="zh-TW" dirty="0"/>
              <a:t>(1&lt;&lt;20)~(1&lt;&lt;40)</a:t>
            </a:r>
            <a:r>
              <a:rPr lang="zh-TW" altLang="en-US" dirty="0"/>
              <a:t>次方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657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2"/>
            <a:ext cx="10515600" cy="4951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Subtask 3</a:t>
            </a:r>
            <a:r>
              <a:rPr lang="zh-TW" altLang="en-US" dirty="0"/>
              <a:t>、</a:t>
            </a:r>
            <a:r>
              <a:rPr lang="en-US" altLang="zh-TW" dirty="0"/>
              <a:t>5:</a:t>
            </a:r>
          </a:p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subtask 2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的答案加上循環一次的時間*</a:t>
            </a:r>
            <a:r>
              <a:rPr lang="en-US" altLang="zh-TW" dirty="0"/>
              <a:t>(m-1)</a:t>
            </a:r>
          </a:p>
          <a:p>
            <a:pPr marL="0" indent="0">
              <a:buNone/>
            </a:pPr>
            <a:r>
              <a:rPr lang="zh-TW" altLang="en-US" dirty="0"/>
              <a:t>顯然循環一次就是</a:t>
            </a:r>
            <a:r>
              <a:rPr lang="en-US" altLang="zh-TW" dirty="0"/>
              <a:t>2^k</a:t>
            </a:r>
            <a:r>
              <a:rPr lang="zh-TW" altLang="en-US" dirty="0"/>
              <a:t>同餘</a:t>
            </a:r>
            <a:r>
              <a:rPr lang="en-US" altLang="zh-TW" dirty="0"/>
              <a:t>1</a:t>
            </a:r>
            <a:r>
              <a:rPr lang="zh-TW" altLang="en-US" dirty="0"/>
              <a:t>的情況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事實上雖然費馬小定理可以知道</a:t>
            </a:r>
            <a:r>
              <a:rPr lang="en-US" altLang="zh-TW" dirty="0"/>
              <a:t>2^(mod-1)</a:t>
            </a:r>
            <a:r>
              <a:rPr lang="zh-TW" altLang="en-US" dirty="0"/>
              <a:t>同餘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但可能有更小的</a:t>
            </a:r>
            <a:r>
              <a:rPr lang="en-US" altLang="zh-TW" dirty="0"/>
              <a:t>k</a:t>
            </a:r>
            <a:r>
              <a:rPr lang="zh-TW" altLang="en-US" dirty="0"/>
              <a:t>，可以用簡單的數學證明這個</a:t>
            </a:r>
            <a:r>
              <a:rPr lang="en-US" altLang="zh-TW" dirty="0"/>
              <a:t>k</a:t>
            </a:r>
            <a:r>
              <a:rPr lang="zh-TW" altLang="en-US" dirty="0"/>
              <a:t>是</a:t>
            </a:r>
            <a:r>
              <a:rPr lang="en-US" altLang="zh-TW" dirty="0"/>
              <a:t>mod-1</a:t>
            </a:r>
            <a:r>
              <a:rPr lang="zh-TW" altLang="en-US" dirty="0"/>
              <a:t>的因數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因此利用</a:t>
            </a:r>
            <a:r>
              <a:rPr lang="en-US" altLang="zh-TW" dirty="0"/>
              <a:t>O(mod^0.5)</a:t>
            </a:r>
            <a:r>
              <a:rPr lang="zh-TW" altLang="en-US" dirty="0"/>
              <a:t>找</a:t>
            </a:r>
            <a:r>
              <a:rPr lang="en-US" altLang="zh-TW" dirty="0"/>
              <a:t>mod-1</a:t>
            </a:r>
            <a:r>
              <a:rPr lang="zh-TW" altLang="en-US" dirty="0"/>
              <a:t>的因數，預處理出最小的</a:t>
            </a:r>
            <a:r>
              <a:rPr lang="en-US" altLang="zh-TW" dirty="0"/>
              <a:t>k</a:t>
            </a:r>
            <a:r>
              <a:rPr lang="zh-TW" altLang="en-US" dirty="0"/>
              <a:t>即可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zh-TW" altLang="en-US" dirty="0"/>
              <a:t>上述做法加上大數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考慮到寫起來真的很煩，就算不寫這個子任務也有</a:t>
            </a:r>
            <a:r>
              <a:rPr lang="en-US" altLang="zh-TW" dirty="0"/>
              <a:t>90</a:t>
            </a:r>
            <a:r>
              <a:rPr lang="zh-TW" altLang="en-US" dirty="0"/>
              <a:t>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210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E51FD-B984-AEEF-3C04-B5217039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出題者想講的話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6F3BF-CEA3-34F8-4698-C7AA4E2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這次似乎沒給算是簽到題難度的題目，因為原本要出成簡單的題目最後都不小心變難了</a:t>
            </a:r>
            <a:endParaRPr lang="en-US" altLang="zh-TW" dirty="0"/>
          </a:p>
          <a:p>
            <a:r>
              <a:rPr lang="zh-TW" altLang="en-US" dirty="0"/>
              <a:t>但取而代之的是每題都有看完題目就可以拿的子任務，希望大家有好好把握</a:t>
            </a:r>
            <a:endParaRPr lang="en-US" altLang="zh-TW" dirty="0"/>
          </a:p>
          <a:p>
            <a:r>
              <a:rPr lang="zh-TW" altLang="en-US" dirty="0"/>
              <a:t>這場的數學成分明顯比初選多了不少，但除了真正以數論為考點的題目</a:t>
            </a:r>
            <a:r>
              <a:rPr lang="en-US" altLang="zh-TW" dirty="0"/>
              <a:t>(</a:t>
            </a:r>
            <a:r>
              <a:rPr lang="en-US" altLang="zh-TW" dirty="0" err="1"/>
              <a:t>pC</a:t>
            </a:r>
            <a:r>
              <a:rPr lang="zh-TW" altLang="en-US" dirty="0"/>
              <a:t>、</a:t>
            </a:r>
            <a:r>
              <a:rPr lang="en-US" altLang="zh-TW" dirty="0"/>
              <a:t>pF)</a:t>
            </a:r>
            <a:r>
              <a:rPr lang="zh-TW" altLang="en-US" dirty="0"/>
              <a:t>，其他題目應該都是基本的數學</a:t>
            </a:r>
            <a:endParaRPr lang="en-US" altLang="zh-TW" dirty="0"/>
          </a:p>
          <a:p>
            <a:r>
              <a:rPr lang="en-US" altLang="zh-TW" dirty="0"/>
              <a:t>pF</a:t>
            </a:r>
            <a:r>
              <a:rPr lang="zh-TW" altLang="en-US" dirty="0"/>
              <a:t>原本的定位是位元枚舉</a:t>
            </a:r>
            <a:r>
              <a:rPr lang="en-US" altLang="zh-TW" dirty="0"/>
              <a:t>+</a:t>
            </a:r>
            <a:r>
              <a:rPr lang="zh-TW" altLang="en-US" dirty="0"/>
              <a:t>一點點的數學，結果後來發現這個做法就是數論的小步大步演算法</a:t>
            </a:r>
            <a:r>
              <a:rPr lang="en-US" altLang="zh-TW" dirty="0"/>
              <a:t>QQ</a:t>
            </a:r>
          </a:p>
        </p:txBody>
      </p:sp>
    </p:spTree>
    <p:extLst>
      <p:ext uri="{BB962C8B-B14F-4D97-AF65-F5344CB8AC3E}">
        <p14:creationId xmlns:p14="http://schemas.microsoft.com/office/powerpoint/2010/main" val="9145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64FD4-1261-4A2D-3B7C-7C6B0DB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 </a:t>
            </a:r>
            <a:r>
              <a:rPr lang="en-US" altLang="zh-TW" dirty="0"/>
              <a:t>vs </a:t>
            </a:r>
            <a:r>
              <a:rPr lang="zh-TW" altLang="en-US" dirty="0"/>
              <a:t>實際 分數分布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D34CF0A4-3F3B-788C-8D98-2990D28D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23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9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64FD4-1261-4A2D-3B7C-7C6B0DB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 </a:t>
            </a:r>
            <a:r>
              <a:rPr lang="en-US" altLang="zh-TW" dirty="0"/>
              <a:t>vs </a:t>
            </a:r>
            <a:r>
              <a:rPr lang="zh-TW" altLang="en-US" dirty="0"/>
              <a:t>實際 </a:t>
            </a:r>
            <a:r>
              <a:rPr lang="en-US" altLang="zh-TW" dirty="0"/>
              <a:t>AC ratio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CE7144CE-CBE8-EC3D-E606-D75846F6E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475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1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Subtask 2</a:t>
            </a:r>
            <a:r>
              <a:rPr lang="zh-TW" altLang="en-US" dirty="0"/>
              <a:t>、</a:t>
            </a:r>
            <a:r>
              <a:rPr lang="en-US" altLang="zh-TW" dirty="0"/>
              <a:t>3:</a:t>
            </a:r>
          </a:p>
          <a:p>
            <a:pPr marL="0" indent="0">
              <a:buNone/>
            </a:pPr>
            <a:r>
              <a:rPr lang="zh-TW" altLang="en-US" dirty="0"/>
              <a:t>看完題目就能拿的分數</a:t>
            </a:r>
            <a:r>
              <a:rPr lang="en-US" altLang="zh-TW" dirty="0"/>
              <a:t>(24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所有物品的合成都不需要其他物品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直接找出所有合成方式中，合成時間</a:t>
            </a:r>
            <a:r>
              <a:rPr lang="en-US" altLang="zh-TW" dirty="0"/>
              <a:t>+</a:t>
            </a:r>
            <a:r>
              <a:rPr lang="zh-TW" altLang="en-US" dirty="0"/>
              <a:t>取得所需功能方塊時間最小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4</a:t>
            </a:r>
            <a:r>
              <a:rPr lang="zh-TW" altLang="en-US" dirty="0"/>
              <a:t>、</a:t>
            </a:r>
            <a:r>
              <a:rPr lang="en-US" altLang="zh-TW" dirty="0"/>
              <a:t>5:</a:t>
            </a:r>
          </a:p>
          <a:p>
            <a:pPr marL="0" indent="0">
              <a:buNone/>
            </a:pPr>
            <a:r>
              <a:rPr lang="zh-TW" altLang="en-US" dirty="0"/>
              <a:t>看完題目再想一下就能拿的分數</a:t>
            </a:r>
            <a:r>
              <a:rPr lang="en-US" altLang="zh-TW" dirty="0"/>
              <a:t>(32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沒有物品的合成不需要其他物品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所以全部都是</a:t>
            </a:r>
            <a:r>
              <a:rPr lang="en-US" altLang="zh-TW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48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zh-TW" altLang="en-US" dirty="0"/>
              <a:t>把每個物品視為一個點，做拓樸排序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功能方塊可以在拓樸的同時用按位或處理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7:</a:t>
            </a:r>
          </a:p>
          <a:p>
            <a:pPr marL="0" indent="0">
              <a:buNone/>
            </a:pPr>
            <a:r>
              <a:rPr lang="zh-TW" altLang="en-US" dirty="0"/>
              <a:t>做拓樸排序的同時，要確保每樣物品的製造時間是最短的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所以需要套用最短路，此子題中</a:t>
            </a:r>
            <a:r>
              <a:rPr lang="en-US" altLang="zh-TW" dirty="0"/>
              <a:t>Bellman-Ford</a:t>
            </a:r>
            <a:r>
              <a:rPr lang="zh-TW" altLang="en-US" dirty="0"/>
              <a:t>與</a:t>
            </a:r>
            <a:r>
              <a:rPr lang="en-US" altLang="zh-TW" dirty="0"/>
              <a:t>Dijkstra</a:t>
            </a:r>
            <a:r>
              <a:rPr lang="zh-TW" altLang="en-US" dirty="0"/>
              <a:t>皆可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另外由於路徑數量較多，功能方塊需要以枚舉的方式來處理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18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Subtask 8:</a:t>
            </a:r>
          </a:p>
          <a:p>
            <a:pPr marL="0" indent="0">
              <a:buNone/>
            </a:pPr>
            <a:r>
              <a:rPr lang="zh-TW" altLang="en-US" dirty="0"/>
              <a:t>僅可使用</a:t>
            </a:r>
            <a:r>
              <a:rPr lang="en-US" altLang="zh-TW" dirty="0"/>
              <a:t>Dijkstra</a:t>
            </a:r>
            <a:r>
              <a:rPr lang="zh-TW" altLang="en-US" dirty="0"/>
              <a:t>處理最短路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注意每次取出「未確定最短路的物品」時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需要先將拓樸過程中入邊被拔光的「所有可以進行的合成方式」都計算其合成目標物品的最短路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966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zh-TW" altLang="en-US" dirty="0"/>
              <a:t>看完題目就能拿的分數</a:t>
            </a:r>
            <a:r>
              <a:rPr lang="en-US" altLang="zh-TW" dirty="0"/>
              <a:t>(18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對於每塊田地用除法無條件進位求出達到目標的時間，取最大值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3:</a:t>
            </a:r>
          </a:p>
          <a:p>
            <a:pPr marL="0" indent="0">
              <a:buNone/>
            </a:pPr>
            <a:r>
              <a:rPr lang="zh-TW" altLang="en-US" dirty="0"/>
              <a:t>用</a:t>
            </a:r>
            <a:r>
              <a:rPr lang="en-US" altLang="zh-TW" dirty="0"/>
              <a:t>set</a:t>
            </a:r>
            <a:r>
              <a:rPr lang="zh-TW" altLang="en-US" dirty="0"/>
              <a:t>等等維護每塊田地需要達到目標的時間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c</a:t>
            </a:r>
            <a:r>
              <a:rPr lang="zh-TW" altLang="en-US" dirty="0"/>
              <a:t>次取出花費時間最多的進行施肥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zh-TW" altLang="en-US" dirty="0"/>
              <a:t>次施肥時可以視為最後需要</a:t>
            </a:r>
            <a:r>
              <a:rPr lang="en-US" altLang="zh-TW" dirty="0" err="1"/>
              <a:t>v+i</a:t>
            </a:r>
            <a:r>
              <a:rPr lang="en-US" altLang="zh-TW" dirty="0"/>
              <a:t>*(i+1)/2</a:t>
            </a:r>
            <a:r>
              <a:rPr lang="zh-TW" altLang="en-US" dirty="0"/>
              <a:t>，每天長</a:t>
            </a:r>
            <a:r>
              <a:rPr lang="en-US" altLang="zh-TW" dirty="0" err="1"/>
              <a:t>a+i</a:t>
            </a:r>
            <a:r>
              <a:rPr lang="zh-TW" altLang="en-US" dirty="0"/>
              <a:t>來計算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注意當進行上述運算後時間變長，代表無法取得更短的時間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4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7575-5320-6847-08BC-9249679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86CE4-F94F-DC6F-9812-B0CF7ADF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Subtask 4</a:t>
            </a:r>
            <a:r>
              <a:rPr lang="zh-TW" altLang="en-US" dirty="0"/>
              <a:t>、</a:t>
            </a:r>
            <a:r>
              <a:rPr lang="en-US" altLang="zh-TW" dirty="0"/>
              <a:t>5:</a:t>
            </a:r>
          </a:p>
          <a:p>
            <a:pPr marL="0" indent="0">
              <a:buNone/>
            </a:pPr>
            <a:r>
              <a:rPr lang="zh-TW" altLang="en-US" dirty="0"/>
              <a:t>此子題的</a:t>
            </a:r>
            <a:r>
              <a:rPr lang="en-US" altLang="zh-TW" dirty="0"/>
              <a:t>c</a:t>
            </a:r>
            <a:r>
              <a:rPr lang="zh-TW" altLang="en-US" dirty="0"/>
              <a:t>值允許總是進行施肥操作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因此可以利用二分搜、公式解，搭配等差級數來求出每塊地的時間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en-US" altLang="zh-TW" dirty="0"/>
              <a:t>Subtask 7</a:t>
            </a:r>
            <a:r>
              <a:rPr lang="zh-TW" altLang="en-US" dirty="0"/>
              <a:t>的實作複雜度較差</a:t>
            </a:r>
            <a:r>
              <a:rPr lang="en-US" altLang="zh-TW" dirty="0"/>
              <a:t>(</a:t>
            </a:r>
            <a:r>
              <a:rPr lang="zh-TW" altLang="en-US" dirty="0"/>
              <a:t>如多一次二分搜</a:t>
            </a:r>
            <a:r>
              <a:rPr lang="en-US" altLang="zh-TW" dirty="0"/>
              <a:t>)</a:t>
            </a:r>
            <a:r>
              <a:rPr lang="zh-TW" altLang="en-US" dirty="0"/>
              <a:t>的情況可以拿到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7:</a:t>
            </a:r>
          </a:p>
          <a:p>
            <a:pPr marL="0" indent="0">
              <a:buNone/>
            </a:pPr>
            <a:r>
              <a:rPr lang="zh-TW" altLang="en-US" dirty="0"/>
              <a:t>對時間二分搜，求在給定時間下，每塊地需要進行幾次施肥或者不論如何都無法在該時間達到目標，這部分正解是用公式解，再寫一次二分搜會</a:t>
            </a:r>
            <a:r>
              <a:rPr lang="en-US" altLang="zh-TW" dirty="0"/>
              <a:t>TLE</a:t>
            </a:r>
          </a:p>
        </p:txBody>
      </p:sp>
    </p:spTree>
    <p:extLst>
      <p:ext uri="{BB962C8B-B14F-4D97-AF65-F5344CB8AC3E}">
        <p14:creationId xmlns:p14="http://schemas.microsoft.com/office/powerpoint/2010/main" val="3598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789</Words>
  <Application>Microsoft Office PowerPoint</Application>
  <PresentationFormat>寬螢幕</PresentationFormat>
  <Paragraphs>76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Aptos</vt:lpstr>
      <vt:lpstr>Arial</vt:lpstr>
      <vt:lpstr>Office 佈景主題</vt:lpstr>
      <vt:lpstr>2024能競複選題解</vt:lpstr>
      <vt:lpstr>出題者想講的話</vt:lpstr>
      <vt:lpstr>預測 vs 實際 分數分布</vt:lpstr>
      <vt:lpstr>預測 vs 實際 AC ratio</vt:lpstr>
      <vt:lpstr>pB</vt:lpstr>
      <vt:lpstr>pB</vt:lpstr>
      <vt:lpstr>pB</vt:lpstr>
      <vt:lpstr>pD</vt:lpstr>
      <vt:lpstr>pD</vt:lpstr>
      <vt:lpstr>pF</vt:lpstr>
      <vt:lpstr>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育愷 郭</dc:creator>
  <cp:lastModifiedBy>育愷 郭</cp:lastModifiedBy>
  <cp:revision>9</cp:revision>
  <dcterms:created xsi:type="dcterms:W3CDTF">2024-09-27T05:00:13Z</dcterms:created>
  <dcterms:modified xsi:type="dcterms:W3CDTF">2024-09-27T07:39:13Z</dcterms:modified>
</cp:coreProperties>
</file>