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69" r:id="rId18"/>
    <p:sldId id="271" r:id="rId19"/>
    <p:sldId id="272" r:id="rId20"/>
    <p:sldId id="27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預測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0~99</c:v>
                </c:pt>
                <c:pt idx="1">
                  <c:v>100~199</c:v>
                </c:pt>
                <c:pt idx="2">
                  <c:v>200~299</c:v>
                </c:pt>
                <c:pt idx="3">
                  <c:v>300~399</c:v>
                </c:pt>
                <c:pt idx="4">
                  <c:v>400~499</c:v>
                </c:pt>
                <c:pt idx="5">
                  <c:v>500~599</c:v>
                </c:pt>
                <c:pt idx="6">
                  <c:v>600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10</c:v>
                </c:pt>
                <c:pt idx="3">
                  <c:v>7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C-457D-87BC-188D4A998EB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實際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0~99</c:v>
                </c:pt>
                <c:pt idx="1">
                  <c:v>100~199</c:v>
                </c:pt>
                <c:pt idx="2">
                  <c:v>200~299</c:v>
                </c:pt>
                <c:pt idx="3">
                  <c:v>300~399</c:v>
                </c:pt>
                <c:pt idx="4">
                  <c:v>400~499</c:v>
                </c:pt>
                <c:pt idx="5">
                  <c:v>500~599</c:v>
                </c:pt>
                <c:pt idx="6">
                  <c:v>600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15</c:v>
                </c:pt>
                <c:pt idx="1">
                  <c:v>6</c:v>
                </c:pt>
                <c:pt idx="2">
                  <c:v>9</c:v>
                </c:pt>
                <c:pt idx="3">
                  <c:v>5</c:v>
                </c:pt>
                <c:pt idx="4">
                  <c:v>4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C-457D-87BC-188D4A998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3157887"/>
        <c:axId val="1823142527"/>
      </c:barChart>
      <c:catAx>
        <c:axId val="182315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23142527"/>
        <c:crosses val="autoZero"/>
        <c:auto val="1"/>
        <c:lblAlgn val="ctr"/>
        <c:lblOffset val="100"/>
        <c:noMultiLvlLbl val="0"/>
      </c:catAx>
      <c:valAx>
        <c:axId val="182314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2315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預測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工作表1!$A$2:$A$9</c:f>
              <c:strCache>
                <c:ptCount val="8"/>
                <c:pt idx="0">
                  <c:v>pA</c:v>
                </c:pt>
                <c:pt idx="1">
                  <c:v>pB(80)</c:v>
                </c:pt>
                <c:pt idx="2">
                  <c:v>pB</c:v>
                </c:pt>
                <c:pt idx="3">
                  <c:v>pC</c:v>
                </c:pt>
                <c:pt idx="4">
                  <c:v>pD</c:v>
                </c:pt>
                <c:pt idx="5">
                  <c:v>pE(80)</c:v>
                </c:pt>
                <c:pt idx="6">
                  <c:v>pE</c:v>
                </c:pt>
                <c:pt idx="7">
                  <c:v>pF</c:v>
                </c:pt>
              </c:strCache>
            </c:strRef>
          </c:cat>
          <c:val>
            <c:numRef>
              <c:f>工作表1!$B$2:$B$9</c:f>
              <c:numCache>
                <c:formatCode>General</c:formatCode>
                <c:ptCount val="8"/>
                <c:pt idx="0">
                  <c:v>25</c:v>
                </c:pt>
                <c:pt idx="1">
                  <c:v>20</c:v>
                </c:pt>
                <c:pt idx="2">
                  <c:v>10</c:v>
                </c:pt>
                <c:pt idx="3">
                  <c:v>16</c:v>
                </c:pt>
                <c:pt idx="4">
                  <c:v>8</c:v>
                </c:pt>
                <c:pt idx="5">
                  <c:v>9</c:v>
                </c:pt>
                <c:pt idx="6">
                  <c:v>5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C-457D-87BC-188D4A998EB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實際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工作表1!$A$2:$A$9</c:f>
              <c:strCache>
                <c:ptCount val="8"/>
                <c:pt idx="0">
                  <c:v>pA</c:v>
                </c:pt>
                <c:pt idx="1">
                  <c:v>pB(80)</c:v>
                </c:pt>
                <c:pt idx="2">
                  <c:v>pB</c:v>
                </c:pt>
                <c:pt idx="3">
                  <c:v>pC</c:v>
                </c:pt>
                <c:pt idx="4">
                  <c:v>pD</c:v>
                </c:pt>
                <c:pt idx="5">
                  <c:v>pE(80)</c:v>
                </c:pt>
                <c:pt idx="6">
                  <c:v>pE</c:v>
                </c:pt>
                <c:pt idx="7">
                  <c:v>pF</c:v>
                </c:pt>
              </c:strCache>
            </c:strRef>
          </c:cat>
          <c:val>
            <c:numRef>
              <c:f>工作表1!$C$2:$C$9</c:f>
              <c:numCache>
                <c:formatCode>General</c:formatCode>
                <c:ptCount val="8"/>
                <c:pt idx="0">
                  <c:v>23</c:v>
                </c:pt>
                <c:pt idx="1">
                  <c:v>12</c:v>
                </c:pt>
                <c:pt idx="2">
                  <c:v>11</c:v>
                </c:pt>
                <c:pt idx="3">
                  <c:v>16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C-457D-87BC-188D4A998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3157887"/>
        <c:axId val="1823142527"/>
      </c:barChart>
      <c:catAx>
        <c:axId val="182315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23142527"/>
        <c:crosses val="autoZero"/>
        <c:auto val="1"/>
        <c:lblAlgn val="ctr"/>
        <c:lblOffset val="100"/>
        <c:noMultiLvlLbl val="0"/>
      </c:catAx>
      <c:valAx>
        <c:axId val="182314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2315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69D4A-88D0-6B3D-F72F-472F9F3B6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849E7D-2C86-6950-2FBC-6F620BD8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11BEF-37A7-28A0-12AB-FC09028A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DAD35-5B9E-9EC0-E531-7439C08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115D-9A0A-2A04-11DD-34E0D132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7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154EE-D541-258C-B9A8-940BAC8E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750672-DAFD-2296-D1B9-81B0166A5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D13C4D-44F5-F59B-E734-ACEFA340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21FE5E-F7BD-7358-25F7-C07EA88A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6B416C-D3D5-C6B7-372F-2A894CA3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6E1890-B771-D38B-28D7-B1BE47677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71C2F1-425E-A658-1B3E-1C8174AC8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0D0D4-0EEF-4235-D84D-4BC88FF1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BB59B-2AA4-2CF9-9BB7-E0F848CA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87B073-65C5-B6B6-211D-03C03958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5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B1D41-CA92-FE27-0AE6-0A203B17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D3B1C-52B7-1A2E-530C-19E1C5CF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64DDB-CD36-7E7C-F607-BA585F6A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1FC38D-AA98-B8CD-9B77-8DBEF2C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C2F9E-2A71-8400-2C72-981BA6F2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5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CADB1-C1ED-EAE4-E36C-E30F9D52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FC8C05-6491-1DD7-1560-12E422FF7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10633-25E1-6955-19A4-C54765C5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06F99-D1F6-7EB0-F147-EB1279E2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A36DB6-6350-BDD3-BDA0-8E7F4C09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17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71B44-CC0C-915A-2CE2-11B2D92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EE63FC-423E-00D8-1136-A853BCB3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7B10E7-A87E-C4C4-27B5-4E94B886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7E2F47-203D-57F5-7BAE-0B439047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20AA87-1D2D-7D1B-6ED2-B5F06F0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8E77F0-E05E-2966-2078-51CA1F4F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53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A76D2-F3D6-8CB2-1430-7BC5B4E6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F2588B-618B-2EA3-1736-F85AFB02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DDF736-CCD0-F1DE-F158-0E76E223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8C2011-0A88-18C5-ABEF-6635E62A3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90379D-DA6A-C391-3588-08D2714C2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4FE4B3-57CC-B972-FE63-BC8E482E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E15221-EB01-9891-DDFD-29CB66EB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F61026-1D02-4B78-F685-85CED7AF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B1954-4473-B570-11B4-F563C722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2AA800-F279-B90F-5904-8601FC3B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8A66FB-CB1A-940B-4CFC-32F29827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59803-A4CC-CC90-9C32-8E26DC5C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9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0E35D8-DD15-A933-68BF-6BD73E23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EEE01F-FD8A-5F3A-3FD3-39A6C9FA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4EE3E-FDC6-570A-6AE0-76E2A24B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44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03790-ED60-82D2-34E2-8B1A4927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E30DC-6D11-76BD-EF33-EBE0E961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66EC14-FB56-6191-DF06-7612EB0D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36962B-E1E6-22D0-518D-01590A73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4A1784-8119-EA89-10B5-A3493777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07CEE3-76E8-2A9E-10C3-70A643D9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9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A38F5-DB24-58C2-015C-BB6C6970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3166ED-041E-703B-164D-E79BE742A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D57261-078A-328F-E9BB-03E755BA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B24062-DF14-5E17-E6FD-36D0A9BB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90EA-D82F-4136-8626-EE6AE85EA1F9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91FF98-73E2-434C-3AAF-46AFA80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85C984-6B5A-8548-F5D4-50B507F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A16-132B-4986-918A-5E9B3C1FD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57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EA4BF3-7403-7E40-3624-DD22F7F7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7D2ADE-FAEE-8DDB-A27B-0F80FE27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8BA50-2E2A-814F-54EA-01D1A6D0A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C3490EA-D82F-4136-8626-EE6AE85EA1F9}" type="datetimeFigureOut">
              <a:rPr lang="zh-TW" altLang="en-US" smtClean="0"/>
              <a:pPr/>
              <a:t>2024/9/13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CA3DA4-8F81-449C-62D9-97DFE902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78B31-8E26-A2F1-A81C-4E676E2A7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B31BA16-132B-4986-918A-5E9B3C1FD5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9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S54Gsq_4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8EB15-CF74-76E4-80A9-10E28E2C6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2024</a:t>
            </a:r>
            <a:r>
              <a:rPr lang="zh-TW" altLang="en-US" dirty="0"/>
              <a:t>能競初選題解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9E3CC6-4666-501E-266F-66C8CF34F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0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A823A-7FE5-2E1D-027B-0695CD3C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BFCCB-E5CE-1F5D-81EF-1E58C708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Subtask 5:</a:t>
            </a:r>
          </a:p>
          <a:p>
            <a:pPr marL="0" indent="0">
              <a:buNone/>
            </a:pPr>
            <a:r>
              <a:rPr lang="zh-TW" altLang="en-US" dirty="0"/>
              <a:t>環形最大區間和可以視為「整段總和</a:t>
            </a:r>
            <a:r>
              <a:rPr lang="en-US" altLang="zh-TW" dirty="0"/>
              <a:t>-</a:t>
            </a:r>
            <a:r>
              <a:rPr lang="zh-TW" altLang="en-US" dirty="0"/>
              <a:t>最小區間和」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但注意考慮環過去的</a:t>
            </a:r>
            <a:r>
              <a:rPr lang="en-US" altLang="zh-TW" dirty="0"/>
              <a:t>case</a:t>
            </a:r>
            <a:r>
              <a:rPr lang="zh-TW" altLang="en-US" dirty="0"/>
              <a:t>時要包含第一項與最後一項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所以最小區間和不能包含這兩項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6:</a:t>
            </a:r>
          </a:p>
          <a:p>
            <a:pPr marL="0" indent="0">
              <a:buNone/>
            </a:pPr>
            <a:r>
              <a:rPr lang="zh-TW" altLang="en-US" dirty="0"/>
              <a:t>特別把有環過去的</a:t>
            </a:r>
            <a:r>
              <a:rPr lang="en-US" altLang="zh-TW" dirty="0"/>
              <a:t>case</a:t>
            </a:r>
            <a:r>
              <a:rPr lang="zh-TW" altLang="en-US" dirty="0"/>
              <a:t>多</a:t>
            </a:r>
            <a:r>
              <a:rPr lang="en-US" altLang="zh-TW" dirty="0"/>
              <a:t>-y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112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A823A-7FE5-2E1D-027B-0695CD3C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BFCCB-E5CE-1F5D-81EF-1E58C708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Subtask 7:</a:t>
            </a:r>
          </a:p>
          <a:p>
            <a:pPr marL="0" indent="0">
              <a:buNone/>
            </a:pPr>
            <a:r>
              <a:rPr lang="zh-TW" altLang="en-US" dirty="0"/>
              <a:t>類似</a:t>
            </a:r>
            <a:r>
              <a:rPr lang="en-US" altLang="zh-TW" dirty="0"/>
              <a:t>Subtask 5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，承</a:t>
            </a:r>
            <a:r>
              <a:rPr lang="en-US" altLang="zh-TW" dirty="0"/>
              <a:t>Subtask 4</a:t>
            </a:r>
            <a:r>
              <a:rPr lang="zh-TW" altLang="en-US" dirty="0"/>
              <a:t>將所有項減去</a:t>
            </a:r>
            <a:r>
              <a:rPr lang="en-US" altLang="zh-TW" dirty="0"/>
              <a:t>x</a:t>
            </a:r>
            <a:r>
              <a:rPr lang="zh-TW" altLang="en-US" dirty="0"/>
              <a:t>最後加上一個</a:t>
            </a:r>
            <a:r>
              <a:rPr lang="en-US" altLang="zh-TW" dirty="0"/>
              <a:t>x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8:</a:t>
            </a:r>
          </a:p>
          <a:p>
            <a:pPr marL="0" indent="0">
              <a:buNone/>
            </a:pPr>
            <a:r>
              <a:rPr lang="zh-TW" altLang="en-US" dirty="0"/>
              <a:t>注意環過去的情況要再額外減</a:t>
            </a:r>
            <a:r>
              <a:rPr lang="en-US" altLang="zh-TW" dirty="0"/>
              <a:t>x</a:t>
            </a:r>
            <a:r>
              <a:rPr lang="zh-TW" altLang="en-US" dirty="0"/>
              <a:t>加</a:t>
            </a:r>
            <a:r>
              <a:rPr lang="en-US" altLang="zh-TW" dirty="0"/>
              <a:t>y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9:</a:t>
            </a:r>
          </a:p>
          <a:p>
            <a:pPr marL="0" indent="0">
              <a:buNone/>
            </a:pPr>
            <a:r>
              <a:rPr lang="zh-TW" altLang="en-US" dirty="0"/>
              <a:t>複雜度不能到</a:t>
            </a:r>
            <a:r>
              <a:rPr lang="en-US" altLang="zh-TW" dirty="0"/>
              <a:t>O(n log n)</a:t>
            </a:r>
            <a:r>
              <a:rPr lang="zh-TW" altLang="en-US" dirty="0"/>
              <a:t>，即不能使用部分資料結構輔助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261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A823A-7FE5-2E1D-027B-0695CD3C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BFCCB-E5CE-1F5D-81EF-1E58C708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另解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將</a:t>
            </a:r>
            <a:r>
              <a:rPr lang="en-US" altLang="zh-TW" dirty="0"/>
              <a:t>n</a:t>
            </a:r>
            <a:r>
              <a:rPr lang="zh-TW" altLang="en-US" dirty="0"/>
              <a:t>個項目插入</a:t>
            </a:r>
            <a:r>
              <a:rPr lang="en-US" altLang="zh-TW" dirty="0"/>
              <a:t>n-1</a:t>
            </a:r>
            <a:r>
              <a:rPr lang="zh-TW" altLang="en-US" dirty="0"/>
              <a:t>個</a:t>
            </a:r>
            <a:r>
              <a:rPr lang="en-US" altLang="zh-TW" dirty="0"/>
              <a:t>-x</a:t>
            </a:r>
            <a:r>
              <a:rPr lang="zh-TW" altLang="en-US" dirty="0"/>
              <a:t>，變成</a:t>
            </a:r>
            <a:r>
              <a:rPr lang="en-US" altLang="zh-TW" dirty="0"/>
              <a:t>2n-1</a:t>
            </a:r>
            <a:r>
              <a:rPr lang="zh-TW" altLang="en-US" dirty="0"/>
              <a:t>個項目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沒環過去時就是一般的最大區間和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環過去的情況，可以枚舉前綴和，再加上其所有後綴和的最大值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261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7C9B1-AA08-E899-8491-10A6E18D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B4DB-E856-2316-351D-0671D2A4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Fun fact: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題目名稱是一首有點老的歌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人民的法槌是反正我很閒</a:t>
            </a:r>
            <a:r>
              <a:rPr lang="en-US" altLang="zh-TW" dirty="0"/>
              <a:t>(</a:t>
            </a:r>
            <a:r>
              <a:rPr lang="zh-TW" altLang="en-US" dirty="0"/>
              <a:t>有點過氣的頻道</a:t>
            </a:r>
            <a:r>
              <a:rPr lang="en-US" altLang="zh-TW" dirty="0"/>
              <a:t>)</a:t>
            </a:r>
            <a:r>
              <a:rPr lang="zh-TW" altLang="en-US" dirty="0"/>
              <a:t>的梗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3.55688</a:t>
            </a:r>
            <a:r>
              <a:rPr lang="zh-TW" altLang="en-US" dirty="0"/>
              <a:t>真的是叫計程車的電話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在忠孝東路跑的捷運真的叫</a:t>
            </a:r>
            <a:r>
              <a:rPr lang="en-US" altLang="zh-TW" dirty="0"/>
              <a:t>BL(</a:t>
            </a:r>
            <a:r>
              <a:rPr lang="zh-TW" altLang="en-US" dirty="0"/>
              <a:t>板南線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454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7C9B1-AA08-E899-8491-10A6E18D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B4DB-E856-2316-351D-0671D2A4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應該先注意到紅字是在唬爛，最佳解根本不會需要往回走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2:</a:t>
            </a:r>
          </a:p>
          <a:p>
            <a:pPr marL="0" indent="0">
              <a:buNone/>
            </a:pPr>
            <a:r>
              <a:rPr lang="zh-TW" altLang="en-US" dirty="0"/>
              <a:t>小步小步走就好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稍微列一下可能的情況就會發現不會需要走超過兩步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3:</a:t>
            </a:r>
          </a:p>
          <a:p>
            <a:pPr marL="0" indent="0">
              <a:buNone/>
            </a:pPr>
            <a:r>
              <a:rPr lang="zh-TW" altLang="en-US" dirty="0"/>
              <a:t>可以枚舉每個點停留或不停留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034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7C9B1-AA08-E899-8491-10A6E18D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B4DB-E856-2316-351D-0671D2A4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Subtask 4:</a:t>
            </a:r>
          </a:p>
          <a:p>
            <a:pPr marL="0" indent="0">
              <a:buNone/>
            </a:pPr>
            <a:r>
              <a:rPr lang="en-US" altLang="zh-TW" dirty="0"/>
              <a:t>O(n^2)</a:t>
            </a:r>
            <a:r>
              <a:rPr lang="zh-TW" altLang="en-US" dirty="0"/>
              <a:t>，沒特別想到這個複雜度的做法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5:</a:t>
            </a:r>
          </a:p>
          <a:p>
            <a:pPr marL="0" indent="0">
              <a:buNone/>
            </a:pPr>
            <a:r>
              <a:rPr lang="en-US" altLang="zh-TW" dirty="0"/>
              <a:t>DP</a:t>
            </a:r>
            <a:r>
              <a:rPr lang="zh-TW" altLang="en-US" dirty="0"/>
              <a:t>，可以發現一步的大小大到一定程度一定不會是最佳解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所以隨便抓個數字當作轉移式的上限就好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6:</a:t>
            </a:r>
          </a:p>
          <a:p>
            <a:pPr marL="0" indent="0">
              <a:buNone/>
            </a:pPr>
            <a:r>
              <a:rPr lang="zh-TW" altLang="en-US" dirty="0"/>
              <a:t>可以證明以上的上限在</a:t>
            </a:r>
            <a:r>
              <a:rPr lang="en-US" altLang="zh-TW" dirty="0"/>
              <a:t>22(</a:t>
            </a:r>
            <a:r>
              <a:rPr lang="zh-TW" altLang="en-US" dirty="0"/>
              <a:t>其實我是用測試的，不太會證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但開到</a:t>
            </a:r>
            <a:r>
              <a:rPr lang="en-US" altLang="zh-TW" dirty="0"/>
              <a:t>30</a:t>
            </a:r>
            <a:r>
              <a:rPr lang="zh-TW" altLang="en-US"/>
              <a:t>左右可能都會過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440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筆跡, 黑板, 字型 的圖片&#10;&#10;自動產生的描述">
            <a:extLst>
              <a:ext uri="{FF2B5EF4-FFF2-40B4-BE49-F238E27FC236}">
                <a16:creationId xmlns:a16="http://schemas.microsoft.com/office/drawing/2014/main" id="{69BEBF92-5D35-07CD-21C0-86A87A327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45" y="0"/>
            <a:ext cx="6284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3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7C9B1-AA08-E899-8491-10A6E18D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B4DB-E856-2316-351D-0671D2A4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Fun fact: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題目名稱是一首有點老的歌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文中引號的內容是歌詞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宜漾是另一位出題者</a:t>
            </a:r>
            <a:r>
              <a:rPr lang="en-US" altLang="zh-TW" dirty="0"/>
              <a:t>Same</a:t>
            </a:r>
            <a:r>
              <a:rPr lang="zh-TW" altLang="en-US" dirty="0"/>
              <a:t>的小名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文中餐廳的名稱取材自</a:t>
            </a:r>
            <a:r>
              <a:rPr lang="en-US" altLang="zh-TW" dirty="0"/>
              <a:t>101</a:t>
            </a:r>
            <a:r>
              <a:rPr lang="zh-TW" altLang="en-US" dirty="0"/>
              <a:t>大樓上的饗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18891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7C9B1-AA08-E899-8491-10A6E18D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B4DB-E856-2316-351D-0671D2A4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Subtask 2:</a:t>
            </a:r>
          </a:p>
          <a:p>
            <a:pPr marL="0" indent="0">
              <a:buNone/>
            </a:pPr>
            <a:r>
              <a:rPr lang="en-US" altLang="zh-TW" dirty="0"/>
              <a:t>for</a:t>
            </a:r>
            <a:r>
              <a:rPr lang="zh-TW" altLang="en-US" dirty="0"/>
              <a:t>迴圈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3:</a:t>
            </a:r>
          </a:p>
          <a:p>
            <a:pPr marL="0" indent="0">
              <a:buNone/>
            </a:pPr>
            <a:r>
              <a:rPr lang="zh-TW" altLang="en-US" dirty="0"/>
              <a:t>快速冪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4:</a:t>
            </a:r>
          </a:p>
          <a:p>
            <a:pPr marL="0" indent="0">
              <a:buNone/>
            </a:pPr>
            <a:r>
              <a:rPr lang="zh-TW" altLang="en-US" dirty="0"/>
              <a:t>寫大數，但可能因為某些原因複雜度寫爛了，窩不知道是什麼原因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37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7C9B1-AA08-E899-8491-10A6E18D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B4DB-E856-2316-351D-0671D2A4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Subtask 5:</a:t>
            </a:r>
          </a:p>
          <a:p>
            <a:pPr marL="0" indent="0">
              <a:buNone/>
            </a:pPr>
            <a:r>
              <a:rPr lang="en-US" altLang="zh-TW" dirty="0"/>
              <a:t>O(log n)</a:t>
            </a:r>
            <a:r>
              <a:rPr lang="zh-TW" altLang="en-US" dirty="0"/>
              <a:t>，預設做法是費馬小定理把</a:t>
            </a:r>
            <a:r>
              <a:rPr lang="en-US" altLang="zh-TW" dirty="0"/>
              <a:t>n</a:t>
            </a:r>
            <a:r>
              <a:rPr lang="zh-TW" altLang="en-US" dirty="0"/>
              <a:t>對</a:t>
            </a:r>
            <a:r>
              <a:rPr lang="en-US" altLang="zh-TW" dirty="0"/>
              <a:t>mod-1</a:t>
            </a:r>
            <a:r>
              <a:rPr lang="zh-TW" altLang="en-US" dirty="0"/>
              <a:t>大數取模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另解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也可以快速冪處理</a:t>
            </a:r>
            <a:r>
              <a:rPr lang="en-US" altLang="zh-TW" dirty="0"/>
              <a:t>2^1</a:t>
            </a:r>
            <a:r>
              <a:rPr lang="zh-TW" altLang="en-US" dirty="0"/>
              <a:t>、</a:t>
            </a:r>
            <a:r>
              <a:rPr lang="en-US" altLang="zh-TW" dirty="0"/>
              <a:t>2^10</a:t>
            </a:r>
            <a:r>
              <a:rPr lang="zh-TW" altLang="en-US" dirty="0"/>
              <a:t>、</a:t>
            </a:r>
            <a:r>
              <a:rPr lang="en-US" altLang="zh-TW" dirty="0"/>
              <a:t>2^100</a:t>
            </a:r>
            <a:r>
              <a:rPr lang="zh-TW" altLang="en-US" dirty="0"/>
              <a:t>、</a:t>
            </a: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zh-TW" altLang="en-US" dirty="0"/>
              <a:t>最後再乘起來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966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E51FD-B984-AEEF-3C04-B5217039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出題者想講的話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6F3BF-CEA3-34F8-4698-C7AA4E26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參賽人數意外的多，希望我們的題目一切安好</a:t>
            </a:r>
            <a:endParaRPr lang="en-US" altLang="zh-TW" dirty="0"/>
          </a:p>
          <a:p>
            <a:r>
              <a:rPr lang="zh-TW" altLang="en-US" dirty="0"/>
              <a:t>簽到題有點出得比較難，但盡量給了明顯可以拿的部分分，也就是說就算拿不到</a:t>
            </a:r>
            <a:r>
              <a:rPr lang="en-US" altLang="zh-TW" dirty="0"/>
              <a:t>100</a:t>
            </a:r>
            <a:r>
              <a:rPr lang="zh-TW" altLang="en-US" dirty="0"/>
              <a:t>，觀察一下拿個</a:t>
            </a:r>
            <a:r>
              <a:rPr lang="en-US" altLang="zh-TW" dirty="0"/>
              <a:t>60</a:t>
            </a:r>
            <a:r>
              <a:rPr lang="zh-TW" altLang="en-US" dirty="0"/>
              <a:t>應該也不難</a:t>
            </a:r>
            <a:endParaRPr lang="en-US" altLang="zh-TW" dirty="0"/>
          </a:p>
          <a:p>
            <a:r>
              <a:rPr lang="zh-TW" altLang="en-US" dirty="0"/>
              <a:t>沒有真的太防破台的題目，但為了不要人人破台，部分題目還是保留了一點點分數在需要達到最好的複雜度、壓低常數</a:t>
            </a:r>
            <a:endParaRPr lang="en-US" altLang="zh-TW" dirty="0"/>
          </a:p>
          <a:p>
            <a:r>
              <a:rPr lang="zh-TW" altLang="en-US" dirty="0"/>
              <a:t>出題盡量有滿足不要以數學作為決勝點，因此本次題目應該沒有真的必須要用到很高深數學才能做的題目</a:t>
            </a:r>
          </a:p>
        </p:txBody>
      </p:sp>
    </p:spTree>
    <p:extLst>
      <p:ext uri="{BB962C8B-B14F-4D97-AF65-F5344CB8AC3E}">
        <p14:creationId xmlns:p14="http://schemas.microsoft.com/office/powerpoint/2010/main" val="91455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7C9B1-AA08-E899-8491-10A6E18D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B4DB-E856-2316-351D-0671D2A4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Fun fact: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因為出了太多廢話很多的題目，特別出一題很短的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2.1e9+9</a:t>
            </a:r>
            <a:r>
              <a:rPr lang="zh-TW" altLang="en-US" dirty="0"/>
              <a:t>也是質數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717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64FD4-1261-4A2D-3B7C-7C6B0DB7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 </a:t>
            </a:r>
            <a:r>
              <a:rPr lang="en-US" altLang="zh-TW" dirty="0"/>
              <a:t>vs </a:t>
            </a:r>
            <a:r>
              <a:rPr lang="zh-TW" altLang="en-US" dirty="0"/>
              <a:t>實際 分數分布</a:t>
            </a: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D34CF0A4-3F3B-788C-8D98-2990D28D1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2499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95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64FD4-1261-4A2D-3B7C-7C6B0DB7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 </a:t>
            </a:r>
            <a:r>
              <a:rPr lang="en-US" altLang="zh-TW" dirty="0"/>
              <a:t>vs </a:t>
            </a:r>
            <a:r>
              <a:rPr lang="zh-TW" altLang="en-US" dirty="0"/>
              <a:t>實際 </a:t>
            </a:r>
            <a:r>
              <a:rPr lang="en-US" altLang="zh-TW" dirty="0"/>
              <a:t>AC ratio</a:t>
            </a:r>
            <a:endParaRPr lang="zh-TW" altLang="en-US" dirty="0"/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D34CF0A4-3F3B-788C-8D98-2990D28D1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653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14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F455E-E7B1-B7E9-08D2-E78F8862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7D1CD-E6F0-AAA9-B673-D0CFD3D5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Subtask 2:</a:t>
            </a:r>
          </a:p>
          <a:p>
            <a:pPr marL="0" indent="0">
              <a:buNone/>
            </a:pPr>
            <a:r>
              <a:rPr lang="zh-TW" altLang="en-US" dirty="0"/>
              <a:t>直接輸出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3:</a:t>
            </a:r>
          </a:p>
          <a:p>
            <a:pPr marL="0" indent="0">
              <a:buNone/>
            </a:pPr>
            <a:r>
              <a:rPr lang="en-US" altLang="zh-TW" dirty="0"/>
              <a:t>O(n^3)</a:t>
            </a:r>
          </a:p>
          <a:p>
            <a:pPr marL="0" indent="0">
              <a:buNone/>
            </a:pPr>
            <a:r>
              <a:rPr lang="zh-TW" altLang="en-US" dirty="0"/>
              <a:t>對於每個人，可以往外</a:t>
            </a:r>
            <a:r>
              <a:rPr lang="en-US" altLang="zh-TW" dirty="0"/>
              <a:t>DFS</a:t>
            </a:r>
            <a:r>
              <a:rPr lang="zh-TW" altLang="en-US" dirty="0"/>
              <a:t>最多兩步，單次最壞</a:t>
            </a:r>
            <a:r>
              <a:rPr lang="en-US" altLang="zh-TW" dirty="0"/>
              <a:t>O(n^2)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20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F455E-E7B1-B7E9-08D2-E78F8862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7D1CD-E6F0-AAA9-B673-D0CFD3D5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Subtask 4</a:t>
            </a:r>
            <a:r>
              <a:rPr lang="zh-TW" altLang="en-US" dirty="0"/>
              <a:t>、</a:t>
            </a:r>
            <a:r>
              <a:rPr lang="en-US" altLang="zh-TW" dirty="0"/>
              <a:t>5:</a:t>
            </a:r>
            <a:r>
              <a:rPr lang="zh-TW" altLang="en-US" dirty="0"/>
              <a:t>暫時沒想到這兩個複雜度的做法，但你們可能有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6:</a:t>
            </a:r>
          </a:p>
          <a:p>
            <a:pPr marL="0" indent="0">
              <a:buNone/>
            </a:pPr>
            <a:r>
              <a:rPr lang="zh-TW" altLang="en-US" dirty="0"/>
              <a:t>看似要</a:t>
            </a:r>
            <a:r>
              <a:rPr lang="en-US" altLang="zh-TW" dirty="0"/>
              <a:t>DFS</a:t>
            </a:r>
            <a:r>
              <a:rPr lang="zh-TW" altLang="en-US" dirty="0"/>
              <a:t>，實際上只是考存圖啦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對於每個人要檢查是否滿足條件，可以遍歷他所有的鄰居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將鄰居的</a:t>
            </a:r>
            <a:r>
              <a:rPr lang="en-US" altLang="zh-TW" dirty="0"/>
              <a:t>adjacency list</a:t>
            </a:r>
            <a:r>
              <a:rPr lang="zh-TW" altLang="en-US" dirty="0"/>
              <a:t>大小累加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由於一條邊會被跑到兩次，因此複雜度</a:t>
            </a: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90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7C9B1-AA08-E899-8491-10A6E18D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B4DB-E856-2316-351D-0671D2A4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Fun fact:</a:t>
            </a:r>
          </a:p>
          <a:p>
            <a:pPr marL="0" indent="0">
              <a:buNone/>
            </a:pPr>
            <a:r>
              <a:rPr lang="zh-TW" altLang="en-US" dirty="0"/>
              <a:t>靈感來自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畢導</a:t>
            </a:r>
            <a:r>
              <a:rPr lang="en-US" altLang="zh-TW" dirty="0">
                <a:hlinkClick r:id="rId2"/>
              </a:rPr>
              <a:t>】</a:t>
            </a:r>
            <a:r>
              <a:rPr lang="zh-TW" altLang="en-US" dirty="0">
                <a:hlinkClick r:id="rId2"/>
              </a:rPr>
              <a:t>看了這個視頻，你會釋懷你倒霉的一生 </a:t>
            </a:r>
            <a:r>
              <a:rPr lang="en-US" altLang="zh-TW" dirty="0">
                <a:hlinkClick r:id="rId2"/>
              </a:rPr>
              <a:t>#</a:t>
            </a:r>
            <a:r>
              <a:rPr lang="zh-TW" altLang="en-US" dirty="0">
                <a:hlinkClick r:id="rId2"/>
              </a:rPr>
              <a:t>檢查悖論 </a:t>
            </a:r>
            <a:r>
              <a:rPr lang="en-US" altLang="zh-TW" dirty="0">
                <a:hlinkClick r:id="rId2"/>
              </a:rPr>
              <a:t>#</a:t>
            </a:r>
            <a:r>
              <a:rPr lang="zh-TW" altLang="en-US" dirty="0">
                <a:hlinkClick r:id="rId2"/>
              </a:rPr>
              <a:t>科普 </a:t>
            </a:r>
            <a:r>
              <a:rPr lang="en-US" altLang="zh-TW" dirty="0">
                <a:hlinkClick r:id="rId2"/>
              </a:rPr>
              <a:t>#</a:t>
            </a:r>
            <a:r>
              <a:rPr lang="zh-TW" altLang="en-US" dirty="0">
                <a:hlinkClick r:id="rId2"/>
              </a:rPr>
              <a:t>冷知識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49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A823A-7FE5-2E1D-027B-0695CD3C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BFCCB-E5CE-1F5D-81EF-1E58C708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Subtask 2:</a:t>
            </a:r>
          </a:p>
          <a:p>
            <a:pPr marL="0" indent="0">
              <a:buNone/>
            </a:pPr>
            <a:r>
              <a:rPr lang="en-US" altLang="zh-TW" dirty="0"/>
              <a:t>O(n^2)</a:t>
            </a:r>
            <a:r>
              <a:rPr lang="zh-TW" altLang="en-US" dirty="0"/>
              <a:t>，前綴和暴力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62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A823A-7FE5-2E1D-027B-0695CD3C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BFCCB-E5CE-1F5D-81EF-1E58C708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其餘的</a:t>
            </a:r>
            <a:r>
              <a:rPr lang="en-US" altLang="zh-TW" dirty="0"/>
              <a:t>subtask</a:t>
            </a:r>
            <a:r>
              <a:rPr lang="zh-TW" altLang="en-US" dirty="0"/>
              <a:t>都需要基於「最大區間和」來想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3:</a:t>
            </a:r>
          </a:p>
          <a:p>
            <a:pPr marL="0" indent="0">
              <a:buNone/>
            </a:pPr>
            <a:r>
              <a:rPr lang="en-US" altLang="zh-TW" dirty="0"/>
              <a:t>x=0</a:t>
            </a:r>
            <a:r>
              <a:rPr lang="zh-TW" altLang="en-US" dirty="0"/>
              <a:t>代表可視為一般的最大區間和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</a:t>
            </a:r>
            <a:r>
              <a:rPr lang="en-US" altLang="zh-TW" dirty="0"/>
              <a:t>y=inf</a:t>
            </a:r>
            <a:r>
              <a:rPr lang="zh-TW" altLang="en-US" dirty="0"/>
              <a:t>保證環一圈一定不會是最佳解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Subtask 4:</a:t>
            </a:r>
          </a:p>
          <a:p>
            <a:pPr marL="0" indent="0">
              <a:buNone/>
            </a:pPr>
            <a:r>
              <a:rPr lang="zh-TW" altLang="en-US" dirty="0"/>
              <a:t>可以將所有項目減掉</a:t>
            </a:r>
            <a:r>
              <a:rPr lang="en-US" altLang="zh-TW" dirty="0"/>
              <a:t>x</a:t>
            </a:r>
            <a:r>
              <a:rPr lang="zh-TW" altLang="en-US" dirty="0"/>
              <a:t>後，最後加一個回去</a:t>
            </a:r>
          </a:p>
        </p:txBody>
      </p:sp>
    </p:spTree>
    <p:extLst>
      <p:ext uri="{BB962C8B-B14F-4D97-AF65-F5344CB8AC3E}">
        <p14:creationId xmlns:p14="http://schemas.microsoft.com/office/powerpoint/2010/main" val="263448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850</Words>
  <Application>Microsoft Office PowerPoint</Application>
  <PresentationFormat>寬螢幕</PresentationFormat>
  <Paragraphs>113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微軟正黑體</vt:lpstr>
      <vt:lpstr>Arial</vt:lpstr>
      <vt:lpstr>Office 佈景主題</vt:lpstr>
      <vt:lpstr>2024能競初選題解</vt:lpstr>
      <vt:lpstr>出題者想講的話</vt:lpstr>
      <vt:lpstr>預測 vs 實際 分數分布</vt:lpstr>
      <vt:lpstr>預測 vs 實際 AC ratio</vt:lpstr>
      <vt:lpstr>pC</vt:lpstr>
      <vt:lpstr>pC</vt:lpstr>
      <vt:lpstr>pC</vt:lpstr>
      <vt:lpstr>pD</vt:lpstr>
      <vt:lpstr>pD</vt:lpstr>
      <vt:lpstr>pD</vt:lpstr>
      <vt:lpstr>pD</vt:lpstr>
      <vt:lpstr>pD</vt:lpstr>
      <vt:lpstr>pD</vt:lpstr>
      <vt:lpstr>pE</vt:lpstr>
      <vt:lpstr>pE</vt:lpstr>
      <vt:lpstr>PowerPoint 簡報</vt:lpstr>
      <vt:lpstr>pE</vt:lpstr>
      <vt:lpstr>pF</vt:lpstr>
      <vt:lpstr>pF</vt:lpstr>
      <vt:lpstr>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育愷 郭</dc:creator>
  <cp:lastModifiedBy>育愷 郭</cp:lastModifiedBy>
  <cp:revision>7</cp:revision>
  <dcterms:created xsi:type="dcterms:W3CDTF">2024-09-12T13:59:49Z</dcterms:created>
  <dcterms:modified xsi:type="dcterms:W3CDTF">2024-09-14T11:58:45Z</dcterms:modified>
</cp:coreProperties>
</file>