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9" r:id="rId15"/>
    <p:sldId id="266" r:id="rId16"/>
    <p:sldId id="26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C817E-9F18-453E-8BAB-72789E8F4AFD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20EB90-6900-4A31-A9BB-2675BF6E893A}">
      <dgm:prSet/>
      <dgm:spPr/>
      <dgm:t>
        <a:bodyPr/>
        <a:lstStyle/>
        <a:p>
          <a:r>
            <a:rPr lang="bg-BG"/>
            <a:t>5-6 пъти в денонощие</a:t>
          </a:r>
          <a:endParaRPr lang="en-US"/>
        </a:p>
      </dgm:t>
    </dgm:pt>
    <dgm:pt modelId="{A2F6BF87-610C-4405-942F-EB2BE1CE4F21}" type="parTrans" cxnId="{3693E1B2-95F2-423C-9618-51E3170E92B0}">
      <dgm:prSet/>
      <dgm:spPr/>
      <dgm:t>
        <a:bodyPr/>
        <a:lstStyle/>
        <a:p>
          <a:endParaRPr lang="en-US"/>
        </a:p>
      </dgm:t>
    </dgm:pt>
    <dgm:pt modelId="{BA83789C-DD4F-4C50-993F-879029A24A4F}" type="sibTrans" cxnId="{3693E1B2-95F2-423C-9618-51E3170E92B0}">
      <dgm:prSet/>
      <dgm:spPr/>
      <dgm:t>
        <a:bodyPr/>
        <a:lstStyle/>
        <a:p>
          <a:endParaRPr lang="en-US"/>
        </a:p>
      </dgm:t>
    </dgm:pt>
    <dgm:pt modelId="{8B76162A-29E2-41F9-A2AF-03449A3F848B}">
      <dgm:prSet/>
      <dgm:spPr/>
      <dgm:t>
        <a:bodyPr/>
        <a:lstStyle/>
        <a:p>
          <a:r>
            <a:rPr lang="bg-BG"/>
            <a:t>Отделена урина – 1,5-2</a:t>
          </a:r>
          <a:r>
            <a:rPr lang="de-DE"/>
            <a:t>L</a:t>
          </a:r>
          <a:endParaRPr lang="en-US"/>
        </a:p>
      </dgm:t>
    </dgm:pt>
    <dgm:pt modelId="{94967A76-044B-4543-B7B3-D1300A12F2AE}" type="parTrans" cxnId="{0632C1A9-0775-4D12-80D0-9DEFFD0C8832}">
      <dgm:prSet/>
      <dgm:spPr/>
      <dgm:t>
        <a:bodyPr/>
        <a:lstStyle/>
        <a:p>
          <a:endParaRPr lang="en-US"/>
        </a:p>
      </dgm:t>
    </dgm:pt>
    <dgm:pt modelId="{001F1388-F4D5-4A45-8878-517FA4314DB4}" type="sibTrans" cxnId="{0632C1A9-0775-4D12-80D0-9DEFFD0C8832}">
      <dgm:prSet/>
      <dgm:spPr/>
      <dgm:t>
        <a:bodyPr/>
        <a:lstStyle/>
        <a:p>
          <a:endParaRPr lang="en-US"/>
        </a:p>
      </dgm:t>
    </dgm:pt>
    <dgm:pt modelId="{D7C60CCA-B4FD-4765-975D-2997A9D5D3DE}" type="pres">
      <dgm:prSet presAssocID="{5C6C817E-9F18-453E-8BAB-72789E8F4A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F9A6B7-8D3F-4A23-AC17-DCAF3844E305}" type="pres">
      <dgm:prSet presAssocID="{3120EB90-6900-4A31-A9BB-2675BF6E893A}" presName="hierRoot1" presStyleCnt="0"/>
      <dgm:spPr/>
    </dgm:pt>
    <dgm:pt modelId="{0EC86FD6-A932-4787-BDD2-C60FBC77B034}" type="pres">
      <dgm:prSet presAssocID="{3120EB90-6900-4A31-A9BB-2675BF6E893A}" presName="composite" presStyleCnt="0"/>
      <dgm:spPr/>
    </dgm:pt>
    <dgm:pt modelId="{668FDA5A-E391-499A-A8F4-72E30F1EDA33}" type="pres">
      <dgm:prSet presAssocID="{3120EB90-6900-4A31-A9BB-2675BF6E893A}" presName="background" presStyleLbl="node0" presStyleIdx="0" presStyleCnt="2"/>
      <dgm:spPr/>
    </dgm:pt>
    <dgm:pt modelId="{532E8497-5CD2-4D79-A57B-FB952EBF0BF3}" type="pres">
      <dgm:prSet presAssocID="{3120EB90-6900-4A31-A9BB-2675BF6E893A}" presName="text" presStyleLbl="fgAcc0" presStyleIdx="0" presStyleCnt="2">
        <dgm:presLayoutVars>
          <dgm:chPref val="3"/>
        </dgm:presLayoutVars>
      </dgm:prSet>
      <dgm:spPr/>
    </dgm:pt>
    <dgm:pt modelId="{A6F57480-2C1F-49D2-8071-988A48189A80}" type="pres">
      <dgm:prSet presAssocID="{3120EB90-6900-4A31-A9BB-2675BF6E893A}" presName="hierChild2" presStyleCnt="0"/>
      <dgm:spPr/>
    </dgm:pt>
    <dgm:pt modelId="{599360D6-420C-4CCE-827F-023061A59DFF}" type="pres">
      <dgm:prSet presAssocID="{8B76162A-29E2-41F9-A2AF-03449A3F848B}" presName="hierRoot1" presStyleCnt="0"/>
      <dgm:spPr/>
    </dgm:pt>
    <dgm:pt modelId="{3C203F3F-F7F3-40A2-9759-EAE21FF92723}" type="pres">
      <dgm:prSet presAssocID="{8B76162A-29E2-41F9-A2AF-03449A3F848B}" presName="composite" presStyleCnt="0"/>
      <dgm:spPr/>
    </dgm:pt>
    <dgm:pt modelId="{2B85C45C-04AF-4036-A0F2-4709A6D84F3A}" type="pres">
      <dgm:prSet presAssocID="{8B76162A-29E2-41F9-A2AF-03449A3F848B}" presName="background" presStyleLbl="node0" presStyleIdx="1" presStyleCnt="2"/>
      <dgm:spPr/>
    </dgm:pt>
    <dgm:pt modelId="{28B7F35F-F695-4341-BB60-30CA1C05FFA0}" type="pres">
      <dgm:prSet presAssocID="{8B76162A-29E2-41F9-A2AF-03449A3F848B}" presName="text" presStyleLbl="fgAcc0" presStyleIdx="1" presStyleCnt="2">
        <dgm:presLayoutVars>
          <dgm:chPref val="3"/>
        </dgm:presLayoutVars>
      </dgm:prSet>
      <dgm:spPr/>
    </dgm:pt>
    <dgm:pt modelId="{58B86DEE-993A-4E85-B11C-AEEA9E50233F}" type="pres">
      <dgm:prSet presAssocID="{8B76162A-29E2-41F9-A2AF-03449A3F848B}" presName="hierChild2" presStyleCnt="0"/>
      <dgm:spPr/>
    </dgm:pt>
  </dgm:ptLst>
  <dgm:cxnLst>
    <dgm:cxn modelId="{F7B15B4C-2C83-43D8-B608-3544CCD37814}" type="presOf" srcId="{5C6C817E-9F18-453E-8BAB-72789E8F4AFD}" destId="{D7C60CCA-B4FD-4765-975D-2997A9D5D3DE}" srcOrd="0" destOrd="0" presId="urn:microsoft.com/office/officeart/2005/8/layout/hierarchy1"/>
    <dgm:cxn modelId="{55D3F87A-9BEC-40CB-A2EA-3A846C783896}" type="presOf" srcId="{8B76162A-29E2-41F9-A2AF-03449A3F848B}" destId="{28B7F35F-F695-4341-BB60-30CA1C05FFA0}" srcOrd="0" destOrd="0" presId="urn:microsoft.com/office/officeart/2005/8/layout/hierarchy1"/>
    <dgm:cxn modelId="{0632C1A9-0775-4D12-80D0-9DEFFD0C8832}" srcId="{5C6C817E-9F18-453E-8BAB-72789E8F4AFD}" destId="{8B76162A-29E2-41F9-A2AF-03449A3F848B}" srcOrd="1" destOrd="0" parTransId="{94967A76-044B-4543-B7B3-D1300A12F2AE}" sibTransId="{001F1388-F4D5-4A45-8878-517FA4314DB4}"/>
    <dgm:cxn modelId="{3693E1B2-95F2-423C-9618-51E3170E92B0}" srcId="{5C6C817E-9F18-453E-8BAB-72789E8F4AFD}" destId="{3120EB90-6900-4A31-A9BB-2675BF6E893A}" srcOrd="0" destOrd="0" parTransId="{A2F6BF87-610C-4405-942F-EB2BE1CE4F21}" sibTransId="{BA83789C-DD4F-4C50-993F-879029A24A4F}"/>
    <dgm:cxn modelId="{028D28FF-8DD0-41FD-B42F-19C3DCF49AA7}" type="presOf" srcId="{3120EB90-6900-4A31-A9BB-2675BF6E893A}" destId="{532E8497-5CD2-4D79-A57B-FB952EBF0BF3}" srcOrd="0" destOrd="0" presId="urn:microsoft.com/office/officeart/2005/8/layout/hierarchy1"/>
    <dgm:cxn modelId="{15CC1FF1-1A55-4FC0-9542-D2E1C0720FF8}" type="presParOf" srcId="{D7C60CCA-B4FD-4765-975D-2997A9D5D3DE}" destId="{C0F9A6B7-8D3F-4A23-AC17-DCAF3844E305}" srcOrd="0" destOrd="0" presId="urn:microsoft.com/office/officeart/2005/8/layout/hierarchy1"/>
    <dgm:cxn modelId="{CE2CCC9B-F936-4CB5-9DCB-6BD082D06375}" type="presParOf" srcId="{C0F9A6B7-8D3F-4A23-AC17-DCAF3844E305}" destId="{0EC86FD6-A932-4787-BDD2-C60FBC77B034}" srcOrd="0" destOrd="0" presId="urn:microsoft.com/office/officeart/2005/8/layout/hierarchy1"/>
    <dgm:cxn modelId="{AB251643-5548-41D0-9AE8-978087EE8C84}" type="presParOf" srcId="{0EC86FD6-A932-4787-BDD2-C60FBC77B034}" destId="{668FDA5A-E391-499A-A8F4-72E30F1EDA33}" srcOrd="0" destOrd="0" presId="urn:microsoft.com/office/officeart/2005/8/layout/hierarchy1"/>
    <dgm:cxn modelId="{BD48D809-4AF7-4D56-9A3D-961884962395}" type="presParOf" srcId="{0EC86FD6-A932-4787-BDD2-C60FBC77B034}" destId="{532E8497-5CD2-4D79-A57B-FB952EBF0BF3}" srcOrd="1" destOrd="0" presId="urn:microsoft.com/office/officeart/2005/8/layout/hierarchy1"/>
    <dgm:cxn modelId="{68BC59EF-4413-4F2C-A4E3-E7DBCAF314D1}" type="presParOf" srcId="{C0F9A6B7-8D3F-4A23-AC17-DCAF3844E305}" destId="{A6F57480-2C1F-49D2-8071-988A48189A80}" srcOrd="1" destOrd="0" presId="urn:microsoft.com/office/officeart/2005/8/layout/hierarchy1"/>
    <dgm:cxn modelId="{E2BA9905-98C7-4555-8A6B-F50B5DDFCA0F}" type="presParOf" srcId="{D7C60CCA-B4FD-4765-975D-2997A9D5D3DE}" destId="{599360D6-420C-4CCE-827F-023061A59DFF}" srcOrd="1" destOrd="0" presId="urn:microsoft.com/office/officeart/2005/8/layout/hierarchy1"/>
    <dgm:cxn modelId="{BE4CD777-37E6-4920-9B30-7E4D56580CC8}" type="presParOf" srcId="{599360D6-420C-4CCE-827F-023061A59DFF}" destId="{3C203F3F-F7F3-40A2-9759-EAE21FF92723}" srcOrd="0" destOrd="0" presId="urn:microsoft.com/office/officeart/2005/8/layout/hierarchy1"/>
    <dgm:cxn modelId="{F5A36421-7BA3-40C3-B738-BC2E3A97A6D3}" type="presParOf" srcId="{3C203F3F-F7F3-40A2-9759-EAE21FF92723}" destId="{2B85C45C-04AF-4036-A0F2-4709A6D84F3A}" srcOrd="0" destOrd="0" presId="urn:microsoft.com/office/officeart/2005/8/layout/hierarchy1"/>
    <dgm:cxn modelId="{67EEFE5C-9C25-4ABA-A0F2-37B4641D32A5}" type="presParOf" srcId="{3C203F3F-F7F3-40A2-9759-EAE21FF92723}" destId="{28B7F35F-F695-4341-BB60-30CA1C05FFA0}" srcOrd="1" destOrd="0" presId="urn:microsoft.com/office/officeart/2005/8/layout/hierarchy1"/>
    <dgm:cxn modelId="{09A2A0B0-7499-463A-9F6A-0ED22FA69564}" type="presParOf" srcId="{599360D6-420C-4CCE-827F-023061A59DFF}" destId="{58B86DEE-993A-4E85-B11C-AEEA9E5023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DA5A-E391-499A-A8F4-72E30F1EDA33}">
      <dsp:nvSpPr>
        <dsp:cNvPr id="0" name=""/>
        <dsp:cNvSpPr/>
      </dsp:nvSpPr>
      <dsp:spPr>
        <a:xfrm>
          <a:off x="642" y="853497"/>
          <a:ext cx="2253612" cy="1431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2E8497-5CD2-4D79-A57B-FB952EBF0BF3}">
      <dsp:nvSpPr>
        <dsp:cNvPr id="0" name=""/>
        <dsp:cNvSpPr/>
      </dsp:nvSpPr>
      <dsp:spPr>
        <a:xfrm>
          <a:off x="251043" y="1091378"/>
          <a:ext cx="2253612" cy="1431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/>
            <a:t>5-6 пъти в денонощие</a:t>
          </a:r>
          <a:endParaRPr lang="en-US" sz="2700" kern="1200"/>
        </a:p>
      </dsp:txBody>
      <dsp:txXfrm>
        <a:off x="292957" y="1133292"/>
        <a:ext cx="2169784" cy="1347216"/>
      </dsp:txXfrm>
    </dsp:sp>
    <dsp:sp modelId="{2B85C45C-04AF-4036-A0F2-4709A6D84F3A}">
      <dsp:nvSpPr>
        <dsp:cNvPr id="0" name=""/>
        <dsp:cNvSpPr/>
      </dsp:nvSpPr>
      <dsp:spPr>
        <a:xfrm>
          <a:off x="2755057" y="853497"/>
          <a:ext cx="2253612" cy="1431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B7F35F-F695-4341-BB60-30CA1C05FFA0}">
      <dsp:nvSpPr>
        <dsp:cNvPr id="0" name=""/>
        <dsp:cNvSpPr/>
      </dsp:nvSpPr>
      <dsp:spPr>
        <a:xfrm>
          <a:off x="3005459" y="1091378"/>
          <a:ext cx="2253612" cy="1431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/>
            <a:t>Отделена урина – 1,5-2</a:t>
          </a:r>
          <a:r>
            <a:rPr lang="de-DE" sz="2700" kern="1200"/>
            <a:t>L</a:t>
          </a:r>
          <a:endParaRPr lang="en-US" sz="2700" kern="1200"/>
        </a:p>
      </dsp:txBody>
      <dsp:txXfrm>
        <a:off x="3047373" y="1133292"/>
        <a:ext cx="2169784" cy="1347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9F27-8888-4303-AE19-A8649BBB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52B7A-EAE1-4269-83E7-69789AD2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6F05-0EB3-4A91-A5F7-9CFE3886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0BDE-FB67-4582-BAB2-E79D07F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CA2F-307C-455F-913E-5C027AB9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33A3-3374-4A11-900C-371A8216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135F-0E98-4937-9CE8-76A9335E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5BBC-64C4-466F-9ADD-F9B24564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E527B-573F-49DC-903C-DA82E844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8CEB-95E2-4436-B332-E6AD16E9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85BAE-A47D-4609-98A9-4AC01043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68AC-916A-425C-A827-4F97F25A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F944-0744-4B01-A22E-D8D74720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45E9-5FA7-4993-8492-6DEDF8F0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992E-245D-40B6-A0D8-F3148C6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994-7D87-4FDC-8445-806AD74D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AF74-F5C7-4C38-8A52-99EE34FC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1604-67B1-4DE7-BB4D-78C97CD6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C814-B66F-4C23-9722-7F831212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40F8-DC1F-4E81-9EEF-A42D5667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6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F96-008B-4B37-A2E7-9DD9F300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DA69A-1066-49B4-A0FE-863F5B0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42A0-E4E4-42F6-941B-2FA2D039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873D-2FD5-4D2E-B0F2-0857624C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FCD0-FA46-4806-A8F4-E2B2313A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6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9F92-E4DB-411C-9D6A-001C91BF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45EB-7EBA-45B0-99D1-6D1BEB834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A6187-01C5-4E6C-8B1B-181D90A4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22D5-B4D0-4145-8CFD-C4E5915A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F3AA-8EFA-40FE-BE12-0B488862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AA6AF-E678-4469-B376-2E9BF80D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5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8C11-68A3-43C9-9D60-23574089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0111-4579-4D7E-BD3A-5AB96DC5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34AC-6274-41AF-AFFC-7D850435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D166A-8295-46CC-A487-6509FF6B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A0164-2F53-4BB0-A8ED-3159C870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125AA-7B79-4CF4-885C-57A4F10F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D7329-EB06-4CEF-AC3F-D031CF06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A3F3C-D999-42FA-84C4-9CC3640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2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2C8D-1FCC-4DC0-BBB5-F3989EE2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9D3E-AC07-44F0-91D2-FF972CD2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53BF3-FBC4-4F33-A003-9B08985A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B8A8-56CF-4687-8321-DC6D6037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F122F-6F75-4C0F-898F-F5AC537A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50DB0-04CF-449F-ADDB-3E9EAB6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0AC72-A19F-45D9-AA27-52045BE7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7AC-425C-4E0C-9FE2-C730E005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8B26-5BCD-42B5-80FC-DBE41159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3A99B-4B24-444A-B346-5272447A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B7B4F-73B1-4691-9EEE-E497E118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A166C-4A85-41C6-AEBD-42AC37A1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A668A-C06E-45C6-BA44-9C1B0C6D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27A1-86C2-489E-9D6C-AAE8177D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2FD74-7363-45D3-9470-95448E19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BB84-0D95-4020-9523-3164AD7F3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69D3-E527-4EB2-9AAB-B375900A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4648F-AD84-4C1D-8EF9-44305F77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2BE77-043D-4903-8965-B48B7CC5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8D581-2E6A-45DA-A196-E13F5D06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9831F-9B34-4ED1-BAD2-E8E279DB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D228-22CF-4FF4-A632-A7CF4286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F1A5-142D-48E5-8800-2E3D3BC1BD3F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CB1-E2F1-4EED-9646-78EAD18A0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DEA1-0CAF-4DA8-9D7C-C0878248B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7F2F-4B88-4E98-A15D-804869C3C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ivotzateb.bg/images/statii/transplantacia-na-babrek.jpg" TargetMode="External"/><Relationship Id="rId3" Type="http://schemas.openxmlformats.org/officeDocument/2006/relationships/hyperlink" Target="https://cdn4.focus.bg/fakti/photos/big/9f3/kak-da-predpazim-babrecite-si-1.jpg" TargetMode="External"/><Relationship Id="rId7" Type="http://schemas.openxmlformats.org/officeDocument/2006/relationships/hyperlink" Target="https://www.mediapool.bg/images/238/909f7d323e0b4283c35f2e6cd9d3006b.jpg" TargetMode="External"/><Relationship Id="rId2" Type="http://schemas.openxmlformats.org/officeDocument/2006/relationships/hyperlink" Target="https://static.framar.bg/thumbs/6/quiz/1904051632291-otdelitelna-sistem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smedica.bg/wp-content/uploads/2019/07/03-kamani-babretsite.jpg" TargetMode="External"/><Relationship Id="rId5" Type="http://schemas.openxmlformats.org/officeDocument/2006/relationships/hyperlink" Target="https://s.rozali.com/p/k/a/kamuni-bubreci-1-339078-500x334.jpg" TargetMode="External"/><Relationship Id="rId10" Type="http://schemas.openxmlformats.org/officeDocument/2006/relationships/hyperlink" Target="https://diagnozata.bg/sites/default/files/bladder_1200.jpg" TargetMode="External"/><Relationship Id="rId4" Type="http://schemas.openxmlformats.org/officeDocument/2006/relationships/hyperlink" Target="https://simptomi.bg/files/lib/600x350/pain-ovaries-pikochen-mehur-cistit.jpg" TargetMode="External"/><Relationship Id="rId9" Type="http://schemas.openxmlformats.org/officeDocument/2006/relationships/hyperlink" Target="https://static.framar.bg/snimki/problem/inkontinenciq-urina-simptomi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s.bg/diagnostic/procedure/procedure_161.html" TargetMode="External"/><Relationship Id="rId2" Type="http://schemas.openxmlformats.org/officeDocument/2006/relationships/hyperlink" Target="https://green-shop.info/zaboljavanija-na-otdelitelnata-sistem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ls.bg/zhensko-zdrave-c-68/prichini-za-urinarna-inkontinentsiia-zhensko-zdrave-s-dots-kostov-n-30925" TargetMode="External"/><Relationship Id="rId4" Type="http://schemas.openxmlformats.org/officeDocument/2006/relationships/hyperlink" Target="https://iamn.bg/%D1%82%D1%80%D0%B0%D0%BD%D1%81%D0%BF%D0%BB%D0%B0%D0%BD%D1%82%D0%B0%D1%86%D0%B8%D0%B8/%D1%81%D1%82%D0%B0%D1%82%D0%B8%D1%81%D1%82%D0%B8%D0%BA%D0%B0-%D0%BE%D1%80%D0%B3%D0%B0%D0%BD%D0%BD%D0%B8-%D1%82%D1%80%D0%B0%D0%BD%D1%81%D0%BF%D0%BB%D0%B0%D0%BD%D1%82%D0%B0%D1%86%D0%B8%D0%B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B2B6C-92A4-4E58-B98A-F0415896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54" b="27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FD002-89C9-4F7C-A7F4-89AB19E5844A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Отделителна система и здраве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95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0D0C-6157-4695-832C-D3BE9FB7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bg-BG" dirty="0"/>
              <a:t>Най-чести причини за инконтиненция</a:t>
            </a:r>
            <a:endParaRPr lang="en-GB" dirty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34404-2D6D-44BC-93B6-706316872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r="10159" b="-2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6341-5DF4-4369-9645-A3C510D9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 fontScale="85000" lnSpcReduction="10000"/>
          </a:bodyPr>
          <a:lstStyle/>
          <a:p>
            <a:r>
              <a:rPr lang="ru-RU" sz="1800" dirty="0" err="1"/>
              <a:t>Хормонална</a:t>
            </a:r>
            <a:r>
              <a:rPr lang="ru-RU" sz="1800" dirty="0"/>
              <a:t> </a:t>
            </a:r>
            <a:r>
              <a:rPr lang="ru-RU" sz="1800" dirty="0" err="1"/>
              <a:t>недостатъчност</a:t>
            </a:r>
            <a:r>
              <a:rPr lang="ru-RU" sz="1800" dirty="0"/>
              <a:t>;</a:t>
            </a:r>
          </a:p>
          <a:p>
            <a:r>
              <a:rPr lang="ru-RU" sz="1800" dirty="0"/>
              <a:t>Слаба мускулатура на </a:t>
            </a:r>
            <a:r>
              <a:rPr lang="ru-RU" sz="1800" dirty="0" err="1"/>
              <a:t>тазовото</a:t>
            </a:r>
            <a:r>
              <a:rPr lang="ru-RU" sz="1800" dirty="0"/>
              <a:t> </a:t>
            </a:r>
            <a:r>
              <a:rPr lang="ru-RU" sz="1800" dirty="0" err="1"/>
              <a:t>дъно</a:t>
            </a:r>
            <a:r>
              <a:rPr lang="ru-RU" sz="1800" dirty="0"/>
              <a:t>;</a:t>
            </a:r>
          </a:p>
          <a:p>
            <a:r>
              <a:rPr lang="ru-RU" sz="1800" dirty="0" err="1"/>
              <a:t>Неврологична</a:t>
            </a:r>
            <a:r>
              <a:rPr lang="ru-RU" sz="1800" dirty="0"/>
              <a:t> дисфункция на </a:t>
            </a:r>
            <a:r>
              <a:rPr lang="ru-RU" sz="1800" dirty="0" err="1"/>
              <a:t>долните</a:t>
            </a:r>
            <a:r>
              <a:rPr lang="ru-RU" sz="1800" dirty="0"/>
              <a:t> </a:t>
            </a:r>
            <a:r>
              <a:rPr lang="ru-RU" sz="1800" dirty="0" err="1"/>
              <a:t>пикочни</a:t>
            </a:r>
            <a:r>
              <a:rPr lang="ru-RU" sz="1800" dirty="0"/>
              <a:t> </a:t>
            </a:r>
            <a:r>
              <a:rPr lang="ru-RU" sz="1800" dirty="0" err="1"/>
              <a:t>пътища</a:t>
            </a:r>
            <a:r>
              <a:rPr lang="ru-RU" sz="1800" dirty="0"/>
              <a:t>;</a:t>
            </a:r>
          </a:p>
          <a:p>
            <a:r>
              <a:rPr lang="ru-RU" sz="1800" dirty="0"/>
              <a:t>Инфекции на </a:t>
            </a:r>
            <a:r>
              <a:rPr lang="ru-RU" sz="1800" dirty="0" err="1"/>
              <a:t>пикочните</a:t>
            </a:r>
            <a:r>
              <a:rPr lang="ru-RU" sz="1800" dirty="0"/>
              <a:t> </a:t>
            </a:r>
            <a:r>
              <a:rPr lang="ru-RU" sz="1800" dirty="0" err="1"/>
              <a:t>пътища</a:t>
            </a:r>
            <a:r>
              <a:rPr lang="ru-RU" sz="1800" dirty="0"/>
              <a:t>;</a:t>
            </a:r>
          </a:p>
          <a:p>
            <a:r>
              <a:rPr lang="ru-RU" sz="1800" dirty="0"/>
              <a:t>При </a:t>
            </a:r>
            <a:r>
              <a:rPr lang="ru-RU" sz="1800" dirty="0" err="1"/>
              <a:t>мъжете</a:t>
            </a:r>
            <a:r>
              <a:rPr lang="ru-RU" sz="1800" dirty="0"/>
              <a:t>: </a:t>
            </a:r>
            <a:r>
              <a:rPr lang="ru-RU" sz="1800" dirty="0" err="1"/>
              <a:t>доброкачествено</a:t>
            </a:r>
            <a:r>
              <a:rPr lang="ru-RU" sz="1800" dirty="0"/>
              <a:t> </a:t>
            </a:r>
            <a:r>
              <a:rPr lang="ru-RU" sz="1800" dirty="0" err="1"/>
              <a:t>уголемяване</a:t>
            </a:r>
            <a:r>
              <a:rPr lang="ru-RU" sz="1800" dirty="0"/>
              <a:t> на </a:t>
            </a:r>
            <a:r>
              <a:rPr lang="ru-RU" sz="1800" dirty="0" err="1"/>
              <a:t>простатата</a:t>
            </a: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100" dirty="0"/>
              <a:t>Н</a:t>
            </a:r>
            <a:r>
              <a:rPr lang="ru-RU" sz="2100" dirty="0"/>
              <a:t>ай-</a:t>
            </a:r>
            <a:r>
              <a:rPr lang="ru-RU" sz="2100" dirty="0" err="1"/>
              <a:t>срещаните</a:t>
            </a:r>
            <a:r>
              <a:rPr lang="ru-RU" sz="2100" dirty="0"/>
              <a:t> </a:t>
            </a:r>
            <a:r>
              <a:rPr lang="ru-RU" sz="2100" dirty="0" err="1"/>
              <a:t>рискови</a:t>
            </a:r>
            <a:r>
              <a:rPr lang="ru-RU" sz="2100" dirty="0"/>
              <a:t> </a:t>
            </a:r>
            <a:r>
              <a:rPr lang="ru-RU" sz="2100" dirty="0" err="1"/>
              <a:t>фактори</a:t>
            </a:r>
            <a:r>
              <a:rPr lang="ru-RU" sz="2100" dirty="0"/>
              <a:t> </a:t>
            </a:r>
            <a:r>
              <a:rPr lang="ru-RU" sz="2100" dirty="0" err="1"/>
              <a:t>са</a:t>
            </a:r>
            <a:r>
              <a:rPr lang="ru-RU" sz="2100" dirty="0"/>
              <a:t>:</a:t>
            </a:r>
          </a:p>
          <a:p>
            <a:r>
              <a:rPr lang="ru-RU" sz="1800" dirty="0"/>
              <a:t>Операция на таза;</a:t>
            </a:r>
          </a:p>
          <a:p>
            <a:r>
              <a:rPr lang="ru-RU" sz="1800" dirty="0"/>
              <a:t>Операция на </a:t>
            </a:r>
            <a:r>
              <a:rPr lang="ru-RU" sz="1800" dirty="0" err="1"/>
              <a:t>простатата</a:t>
            </a:r>
            <a:r>
              <a:rPr lang="ru-RU" sz="1800" dirty="0"/>
              <a:t> при </a:t>
            </a:r>
            <a:r>
              <a:rPr lang="ru-RU" sz="1800" dirty="0" err="1"/>
              <a:t>мъжете</a:t>
            </a:r>
            <a:endParaRPr lang="ru-RU" sz="1800" dirty="0"/>
          </a:p>
          <a:p>
            <a:r>
              <a:rPr lang="ru-RU" sz="1800" dirty="0" err="1"/>
              <a:t>Раждане</a:t>
            </a:r>
            <a:endParaRPr lang="ru-RU" sz="1800" dirty="0"/>
          </a:p>
          <a:p>
            <a:r>
              <a:rPr lang="ru-RU" sz="1800" dirty="0"/>
              <a:t>Менопауза.</a:t>
            </a:r>
          </a:p>
        </p:txBody>
      </p:sp>
    </p:spTree>
    <p:extLst>
      <p:ext uri="{BB962C8B-B14F-4D97-AF65-F5344CB8AC3E}">
        <p14:creationId xmlns:p14="http://schemas.microsoft.com/office/powerpoint/2010/main" val="2711431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268-304A-4EBE-BD60-FB1A50B0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bg-BG" dirty="0"/>
              <a:t>Нормално уриниране</a:t>
            </a:r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486E1-272F-4E2D-B792-7C08904AD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9" r="17742" b="-2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FB2A0-FED3-4466-B97C-CAD90F050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61515"/>
              </p:ext>
            </p:extLst>
          </p:nvPr>
        </p:nvGraphicFramePr>
        <p:xfrm>
          <a:off x="6289158" y="2279018"/>
          <a:ext cx="5259714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63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0585-8F08-4EB4-9020-0CF46320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4000" dirty="0">
                <a:solidFill>
                  <a:srgbClr val="FFFFFF"/>
                </a:solidFill>
              </a:rPr>
              <a:t>Линкове към снимките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632B-9B9A-408C-B15A-F09F7952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bg-BG" sz="2000" dirty="0">
                <a:hlinkClick r:id="rId2"/>
              </a:rPr>
              <a:t>1 слайд</a:t>
            </a:r>
            <a:endParaRPr lang="bg-BG" sz="2000" dirty="0"/>
          </a:p>
          <a:p>
            <a:r>
              <a:rPr lang="bg-BG" sz="2000" dirty="0">
                <a:hlinkClick r:id="rId3"/>
              </a:rPr>
              <a:t>2 слайд</a:t>
            </a:r>
            <a:endParaRPr lang="bg-BG" sz="2000" dirty="0"/>
          </a:p>
          <a:p>
            <a:r>
              <a:rPr lang="bg-BG" sz="2000" dirty="0">
                <a:hlinkClick r:id="rId4"/>
              </a:rPr>
              <a:t>3 слайд</a:t>
            </a:r>
            <a:endParaRPr lang="bg-BG" sz="2000" dirty="0"/>
          </a:p>
          <a:p>
            <a:r>
              <a:rPr lang="bg-BG" sz="2000" dirty="0">
                <a:hlinkClick r:id="rId5"/>
              </a:rPr>
              <a:t>4 слайд</a:t>
            </a:r>
            <a:endParaRPr lang="bg-BG" sz="2000" dirty="0"/>
          </a:p>
          <a:p>
            <a:r>
              <a:rPr lang="bg-BG" sz="2000" dirty="0">
                <a:hlinkClick r:id="rId6"/>
              </a:rPr>
              <a:t>5 слайд</a:t>
            </a:r>
            <a:endParaRPr lang="bg-BG" sz="2000" dirty="0"/>
          </a:p>
          <a:p>
            <a:r>
              <a:rPr lang="bg-BG" sz="2000" dirty="0">
                <a:hlinkClick r:id="rId7"/>
              </a:rPr>
              <a:t>6 слайд</a:t>
            </a:r>
            <a:endParaRPr lang="bg-BG" sz="2000" dirty="0"/>
          </a:p>
          <a:p>
            <a:r>
              <a:rPr lang="bg-BG" sz="2000" dirty="0">
                <a:hlinkClick r:id="rId8"/>
              </a:rPr>
              <a:t>7 слайд</a:t>
            </a:r>
            <a:endParaRPr lang="bg-BG" sz="2000" dirty="0"/>
          </a:p>
          <a:p>
            <a:r>
              <a:rPr lang="bg-BG" sz="2000" dirty="0"/>
              <a:t>9 слайд – учебник</a:t>
            </a:r>
          </a:p>
          <a:p>
            <a:r>
              <a:rPr lang="bg-BG" sz="2000" dirty="0">
                <a:hlinkClick r:id="rId9"/>
              </a:rPr>
              <a:t>10 слайд</a:t>
            </a:r>
            <a:endParaRPr lang="bg-BG" sz="2000" dirty="0"/>
          </a:p>
          <a:p>
            <a:r>
              <a:rPr lang="bg-BG" sz="2000" dirty="0">
                <a:hlinkClick r:id="rId10"/>
              </a:rPr>
              <a:t>11 слайд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3466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5D230-F7ED-46E7-A2D6-EC6B40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4000" dirty="0">
                <a:solidFill>
                  <a:srgbClr val="FFFFFF"/>
                </a:solidFill>
              </a:rPr>
              <a:t>Линкове към информацията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DFAF-F34B-410E-BEBF-914A7796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bg-BG" sz="2000" dirty="0">
                <a:hlinkClick r:id="rId2"/>
              </a:rPr>
              <a:t>Заболявания на отделителната система</a:t>
            </a:r>
            <a:endParaRPr lang="en-GB" sz="2000" dirty="0"/>
          </a:p>
          <a:p>
            <a:r>
              <a:rPr lang="bg-BG" sz="2000" dirty="0">
                <a:hlinkClick r:id="rId3"/>
              </a:rPr>
              <a:t>Хемодиализа</a:t>
            </a:r>
            <a:endParaRPr lang="en-GB" sz="2000" dirty="0"/>
          </a:p>
          <a:p>
            <a:r>
              <a:rPr lang="bg-BG" sz="2000" dirty="0">
                <a:hlinkClick r:id="rId4"/>
              </a:rPr>
              <a:t>Статистика – трансплантации</a:t>
            </a:r>
            <a:endParaRPr lang="bg-BG" sz="2000" dirty="0"/>
          </a:p>
          <a:p>
            <a:r>
              <a:rPr lang="bg-BG" sz="2000" dirty="0">
                <a:hlinkClick r:id="rId5"/>
              </a:rPr>
              <a:t>Инконтиненция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156757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750F4-0C91-4963-948E-CC0C73EB1F51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rgbClr val="080808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БЛАГОДАРЯ ЗА ВНИМАНИЕТО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FE878-935E-4153-B8C9-09734C25F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34" b="38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619F9-5255-4E96-803A-6951063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bg-BG" sz="5000"/>
              <a:t>Бъбреци и правила за предпазване от бъбречни заболявания</a:t>
            </a:r>
            <a:endParaRPr lang="en-GB" sz="5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8271-F113-4DE4-A746-1EF923B6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3244254"/>
          </a:xfrm>
        </p:spPr>
        <p:txBody>
          <a:bodyPr>
            <a:normAutofit/>
          </a:bodyPr>
          <a:lstStyle/>
          <a:p>
            <a:r>
              <a:rPr lang="bg-BG" sz="1800" dirty="0"/>
              <a:t>Бъбреци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“</a:t>
            </a:r>
            <a:r>
              <a:rPr lang="bg-BG" sz="1800" dirty="0"/>
              <a:t>пречиствателна станция</a:t>
            </a:r>
            <a:r>
              <a:rPr lang="en-US" sz="1800" dirty="0"/>
              <a:t>”</a:t>
            </a:r>
            <a:endParaRPr lang="bg-BG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 dirty="0"/>
              <a:t>освобождаване на кръвта от вредни вещества</a:t>
            </a:r>
          </a:p>
          <a:p>
            <a:r>
              <a:rPr lang="bg-BG" sz="1800" dirty="0"/>
              <a:t>Правила за предпазване от бъбречни заболявания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 dirty="0"/>
              <a:t>чиста вода </a:t>
            </a:r>
            <a:r>
              <a:rPr lang="en-US" sz="1800" dirty="0"/>
              <a:t>- </a:t>
            </a:r>
            <a:r>
              <a:rPr lang="bg-BG" sz="1800" dirty="0"/>
              <a:t>√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 dirty="0"/>
              <a:t>алкохол и никотин</a:t>
            </a:r>
            <a:r>
              <a:rPr lang="en-US" sz="1800" dirty="0"/>
              <a:t> - ×</a:t>
            </a:r>
            <a:endParaRPr lang="bg-BG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 dirty="0"/>
              <a:t>солени и лютиви храни</a:t>
            </a:r>
            <a:r>
              <a:rPr lang="en-US" sz="1800" dirty="0"/>
              <a:t> - ×</a:t>
            </a:r>
            <a:endParaRPr lang="bg-BG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 dirty="0"/>
              <a:t>лекарства</a:t>
            </a:r>
            <a:r>
              <a:rPr lang="en-US" sz="1800" dirty="0"/>
              <a:t> - ×</a:t>
            </a:r>
            <a:endParaRPr lang="bg-BG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 dirty="0"/>
              <a:t>предпазване от простуда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 dirty="0"/>
              <a:t>предпазване от сътресение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0783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46E2D1-38B3-4900-A9C5-9D2453FD5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3E5B4-30F6-4767-A973-D58CA569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bg-BG" sz="2800"/>
              <a:t>Често срещани заболявания на отделителните органи</a:t>
            </a:r>
            <a:endParaRPr lang="en-GB" sz="280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07E-04FF-4FBD-8EB5-27AE06CC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bg-BG" sz="1800" dirty="0"/>
              <a:t>Пясък или камъни в бъбреците</a:t>
            </a:r>
          </a:p>
          <a:p>
            <a:r>
              <a:rPr lang="bg-BG" sz="1800" dirty="0" err="1"/>
              <a:t>Пиелонефрит</a:t>
            </a:r>
            <a:endParaRPr lang="bg-BG" sz="1800" dirty="0"/>
          </a:p>
          <a:p>
            <a:r>
              <a:rPr lang="bg-BG" sz="1800" dirty="0"/>
              <a:t>Цистит</a:t>
            </a:r>
          </a:p>
          <a:p>
            <a:r>
              <a:rPr lang="bg-BG" sz="1800" dirty="0" err="1"/>
              <a:t>Уретрит</a:t>
            </a:r>
            <a:endParaRPr lang="bg-BG" sz="1800" dirty="0"/>
          </a:p>
          <a:p>
            <a:r>
              <a:rPr lang="bg-BG" sz="1800" dirty="0" err="1"/>
              <a:t>Простатит</a:t>
            </a:r>
            <a:endParaRPr lang="bg-BG" sz="1800" dirty="0"/>
          </a:p>
          <a:p>
            <a:r>
              <a:rPr lang="bg-BG" sz="1800" dirty="0" err="1"/>
              <a:t>Протеинурия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3912489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1B863-3F1D-49BA-8CCC-A72C66ACA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26B01-9437-484A-B680-F615BEFF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bg-BG" sz="2800"/>
              <a:t>Камъни в бъбреците</a:t>
            </a:r>
            <a:endParaRPr lang="en-GB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2BA3-33FB-4152-B49D-F8FB1D9A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bg-BG" sz="1700"/>
              <a:t>Те са твърди кристали на различни соли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700"/>
              <a:t>калциево-оксалатни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700"/>
              <a:t>уратни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700"/>
              <a:t>фосфатни</a:t>
            </a:r>
          </a:p>
          <a:p>
            <a:r>
              <a:rPr lang="bg-BG" sz="1700"/>
              <a:t>Възникват като малки песъчинки</a:t>
            </a:r>
          </a:p>
          <a:p>
            <a:pPr>
              <a:buFont typeface="Courier New" panose="02070309020205020404" pitchFamily="49" charset="0"/>
              <a:buChar char="o"/>
            </a:pPr>
            <a:endParaRPr lang="bg-BG" sz="1700"/>
          </a:p>
        </p:txBody>
      </p:sp>
    </p:spTree>
    <p:extLst>
      <p:ext uri="{BB962C8B-B14F-4D97-AF65-F5344CB8AC3E}">
        <p14:creationId xmlns:p14="http://schemas.microsoft.com/office/powerpoint/2010/main" val="267042585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4CE99-58BF-40B8-829E-60E3760E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6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14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1105-EE26-4BFD-93BA-4C6BC172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bg-BG"/>
              <a:t>Бъбречно лечение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FE74-A5F1-4CE7-9F55-44A7EDD7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bg-BG" sz="1800"/>
              <a:t>Изкуствен бъбрек</a:t>
            </a:r>
          </a:p>
          <a:p>
            <a:r>
              <a:rPr lang="bg-BG" sz="1800"/>
              <a:t>Хемодиализа</a:t>
            </a:r>
          </a:p>
          <a:p>
            <a:r>
              <a:rPr lang="bg-BG" sz="1800"/>
              <a:t>Трансплантация</a:t>
            </a:r>
          </a:p>
          <a:p>
            <a:endParaRPr lang="bg-BG" sz="180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08CA0-1AEF-4E92-946E-D0DCC5AE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3" r="11496" b="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587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81C908-4939-4F6E-BB90-364494730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9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36ADE-342D-4F12-B639-B8991994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bg-BG" sz="3600"/>
              <a:t>Какво представлява трансплантацията?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E0A6-5460-4B43-8933-5149A5AA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ru-RU" sz="1800"/>
              <a:t>процедура, при която кръвта на болния се филтрира</a:t>
            </a:r>
            <a:endParaRPr lang="en-US" sz="1800"/>
          </a:p>
          <a:p>
            <a:r>
              <a:rPr lang="bg-BG" sz="1800"/>
              <a:t>Кога се провежда?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1800"/>
              <a:t>при наличие на бъбречна недостатъчност</a:t>
            </a:r>
          </a:p>
          <a:p>
            <a:pPr marL="0" indent="0"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62672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05F67C0-B828-45F7-955C-4684C0AE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A74AA2-C182-4B2D-9C8E-82191DB10553}"/>
              </a:ext>
            </a:extLst>
          </p:cNvPr>
          <p:cNvSpPr/>
          <p:nvPr/>
        </p:nvSpPr>
        <p:spPr>
          <a:xfrm>
            <a:off x="431920" y="414715"/>
            <a:ext cx="105207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Колко трансплантации на бъбрек се правят годишно у нас?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08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94568-838E-4CC3-9A14-E1B337F36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"/>
          <a:stretch/>
        </p:blipFill>
        <p:spPr>
          <a:xfrm>
            <a:off x="0" y="-346421"/>
            <a:ext cx="12191980" cy="4465973"/>
          </a:xfrm>
          <a:prstGeom prst="rect">
            <a:avLst/>
          </a:prstGeom>
        </p:spPr>
      </p:pic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C2717-788D-493E-85B2-E853DC5E7EDE}"/>
              </a:ext>
            </a:extLst>
          </p:cNvPr>
          <p:cNvSpPr/>
          <p:nvPr/>
        </p:nvSpPr>
        <p:spPr>
          <a:xfrm>
            <a:off x="566928" y="4203278"/>
            <a:ext cx="8557193" cy="53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Уринообразуване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EA3D-1BE2-4BBE-A803-CF77C145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Важен процес за физическото здраве на организма</a:t>
            </a:r>
          </a:p>
          <a:p>
            <a:r>
              <a:rPr lang="en-US" sz="1400"/>
              <a:t>За доброто психическо състояние на човека – уриноотделяне</a:t>
            </a:r>
          </a:p>
          <a:p>
            <a:r>
              <a:rPr lang="en-US" sz="1400"/>
              <a:t>Неволево уриниране (инконтиненция)</a:t>
            </a:r>
          </a:p>
          <a:p>
            <a:r>
              <a:rPr lang="en-US" sz="1400"/>
              <a:t>Волево уриниране – пръстеновидни напречнонабраздени мускули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43584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7" ma:contentTypeDescription="Създаване на нов документ" ma:contentTypeScope="" ma:versionID="c615d51dc9bfa280c16338371346dc9a">
  <xsd:schema xmlns:xsd="http://www.w3.org/2001/XMLSchema" xmlns:xs="http://www.w3.org/2001/XMLSchema" xmlns:p="http://schemas.microsoft.com/office/2006/metadata/properties" xmlns:ns3="1c83ee7e-6573-437d-9db5-48e4d246fba7" xmlns:ns4="d00b8f54-f3cf-445f-8972-2afa33eddbf2" targetNamespace="http://schemas.microsoft.com/office/2006/metadata/properties" ma:root="true" ma:fieldsID="d07c459d565508b017392b8942aa246f" ns3:_="" ns4:_="">
    <xsd:import namespace="1c83ee7e-6573-437d-9db5-48e4d246fba7"/>
    <xsd:import namespace="d00b8f54-f3cf-445f-8972-2afa33eddb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9E152-36D4-4157-B80F-A8487AE0B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6F637B-168C-4A82-9242-4ADFB7B19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83ee7e-6573-437d-9db5-48e4d246fba7"/>
    <ds:schemaRef ds:uri="d00b8f54-f3cf-445f-8972-2afa33edd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8FC4F2-AAA0-4FD8-8677-31E128B079FD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d00b8f54-f3cf-445f-8972-2afa33edd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c83ee7e-6573-437d-9db5-48e4d246fb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Бъбреци и правила за предпазване от бъбречни заболявания</vt:lpstr>
      <vt:lpstr>Често срещани заболявания на отделителните органи</vt:lpstr>
      <vt:lpstr>Камъни в бъбреците</vt:lpstr>
      <vt:lpstr>PowerPoint Presentation</vt:lpstr>
      <vt:lpstr>Бъбречно лечение</vt:lpstr>
      <vt:lpstr>Какво представлява трансплантацията?</vt:lpstr>
      <vt:lpstr>PowerPoint Presentation</vt:lpstr>
      <vt:lpstr>PowerPoint Presentation</vt:lpstr>
      <vt:lpstr>Най-чести причини за инконтиненция</vt:lpstr>
      <vt:lpstr>Нормално уриниране</vt:lpstr>
      <vt:lpstr>Линкове към снимките</vt:lpstr>
      <vt:lpstr>Линкове към информацията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Teodora</dc:creator>
  <cp:lastModifiedBy>Teodora</cp:lastModifiedBy>
  <cp:revision>6</cp:revision>
  <dcterms:created xsi:type="dcterms:W3CDTF">2021-01-24T18:49:40Z</dcterms:created>
  <dcterms:modified xsi:type="dcterms:W3CDTF">2021-01-25T08:14:15Z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