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8" r:id="rId5"/>
    <p:sldId id="269" r:id="rId6"/>
    <p:sldId id="271" r:id="rId7"/>
    <p:sldId id="262" r:id="rId8"/>
    <p:sldId id="272" r:id="rId9"/>
    <p:sldId id="277" r:id="rId10"/>
    <p:sldId id="278" r:id="rId11"/>
    <p:sldId id="273" r:id="rId12"/>
    <p:sldId id="276" r:id="rId13"/>
    <p:sldId id="25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52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a" userId="6af3d3e576389cf8" providerId="LiveId" clId="{435B9066-F3AE-441A-ACE4-8EC7A3DFD033}"/>
    <pc:docChg chg="modSld">
      <pc:chgData name="Teodora" userId="6af3d3e576389cf8" providerId="LiveId" clId="{435B9066-F3AE-441A-ACE4-8EC7A3DFD033}" dt="2021-01-06T15:45:18.294" v="2" actId="20577"/>
      <pc:docMkLst>
        <pc:docMk/>
      </pc:docMkLst>
      <pc:sldChg chg="modSp mod">
        <pc:chgData name="Teodora" userId="6af3d3e576389cf8" providerId="LiveId" clId="{435B9066-F3AE-441A-ACE4-8EC7A3DFD033}" dt="2021-01-06T15:45:18.294" v="2" actId="20577"/>
        <pc:sldMkLst>
          <pc:docMk/>
          <pc:sldMk cId="2352749048" sldId="268"/>
        </pc:sldMkLst>
        <pc:spChg chg="mod">
          <ac:chgData name="Teodora" userId="6af3d3e576389cf8" providerId="LiveId" clId="{435B9066-F3AE-441A-ACE4-8EC7A3DFD033}" dt="2021-01-06T15:45:18.294" v="2" actId="20577"/>
          <ac:spMkLst>
            <pc:docMk/>
            <pc:sldMk cId="2352749048" sldId="268"/>
            <ac:spMk id="3" creationId="{852A3D91-AB3F-4EDF-B87E-FDDF6C5DC4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olcheknig.ru/bg/enciklopediya/maikl-faradei-god-rozhdeniya-maikl-faradei---biografiya/" TargetMode="External"/><Relationship Id="rId3" Type="http://schemas.openxmlformats.org/officeDocument/2006/relationships/hyperlink" Target="https://physicstime.com/content/%D0%BE%D1%82%D0%BA%D1%80%D0%B8%D1%82%D0%B8%D0%B5%D1%82%D0%BE-%D0%BD%D0%B0-%D0%BC%D0%B0%D0%B9%D0%BA%D1%8A%D0%BB-%D1%84%D0%B0%D1%80%D0%B0%D0%B4%D0%B5%D0%B9" TargetMode="External"/><Relationship Id="rId7" Type="http://schemas.openxmlformats.org/officeDocument/2006/relationships/hyperlink" Target="https://bg.wikipedia.org/wiki/%D0%9C%D0%B0%D0%B9%D0%BA%D1%8A%D0%BB_%D0%A4%D0%B0%D1%80%D0%B0%D0%B4%D0%B5%D0%B9" TargetMode="External"/><Relationship Id="rId2" Type="http://schemas.openxmlformats.org/officeDocument/2006/relationships/hyperlink" Target="https://bg.celeb-true.com/michael-faraday-most-celebrated-british-scientist-century-know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nauka.offnews.bg/news/Novini_1/Na-17-oktomvri-1831-g-Majkal-Faradej-otkriva-elektromagnitna-induktci_138280.html" TargetMode="External"/><Relationship Id="rId5" Type="http://schemas.openxmlformats.org/officeDocument/2006/relationships/hyperlink" Target="https://&#1080;&#1085;&#1078;&#1077;&#1085;&#1077;&#1088;.bg/%D0%B8%D0%BD%D0%B6%D0%B5%D0%BD%D0%B5%D1%80%D0%BD%D0%B8-%D0%B8%D1%81%D1%82%D0%BE%D1%80%D0%B8%D0%B8/%D1%84%D0%B0%D1%80%D0%B0%D0%B4%D0%B5%D0%B9-%D1%81%D0%B8%D0%BD%D1%8A%D1%82-%D0%BD%D0%B0-%D0%B1%D0%B5%D0%B4%D0%B5%D0%BD-%D0%BA%D0%BE%D0%B2%D0%B0%D1%87-%D0%B7%D0%B0%D1%81%D0%BB%D1%83%D0%B6%D0%B8%D0%BB-%D0%BC%D1%8F%D1%81%D1%82%D0%BE-%D1%81%D1%80%D0%B5%D0%B4-%D0%BD%D0%B0%D0%B9-%D0%B1%D0%B5%D0%BB%D0%B5%D0%B6%D0%B8%D1%82%D0%B8%D1%82%D0%B5-%D1%83%D1%87%D0%B5%D0%BD%D0%B8-%D0%BD%D0%B0-xix-%D0%B2%D0%B5%D0%BA" TargetMode="External"/><Relationship Id="rId4" Type="http://schemas.openxmlformats.org/officeDocument/2006/relationships/hyperlink" Target="https://www.re4nik.com/majkyl-faradej-1791-1867-edna-unikalna-lichnost/istoria/statia" TargetMode="External"/><Relationship Id="rId9" Type="http://schemas.openxmlformats.org/officeDocument/2006/relationships/hyperlink" Target="https://www.azquotes.com/author/4659-Michael_Farada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e/Bunsen_burner.jpg" TargetMode="External"/><Relationship Id="rId7" Type="http://schemas.openxmlformats.org/officeDocument/2006/relationships/hyperlink" Target="https://physicstime.com/content/%D0%BE%D1%82%D0%BA%D1%80%D0%B8%D1%82%D0%B8%D0%B5%D1%82%D0%BE-%D0%BD%D0%B0-%D0%BC%D0%B0%D0%B9%D0%BA%D1%8A%D0%BB-%D1%84%D0%B0%D1%80%D0%B0%D0%B4%D0%B5%D0%B9" TargetMode="External"/><Relationship Id="rId2" Type="http://schemas.openxmlformats.org/officeDocument/2006/relationships/hyperlink" Target="https://upload.wikimedia.org/wikipedia/commons/8/88/M_Faraday_Th_Phillips_oil_1842.jpg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bg.pic1.sayfamous.com/celebrity-scientist/231_7252195801380.jpg" TargetMode="External"/><Relationship Id="rId5" Type="http://schemas.openxmlformats.org/officeDocument/2006/relationships/hyperlink" Target="https://&#1080;&#1085;&#1078;&#1077;&#1085;&#1077;&#1088;.bg/var/tinymce/upload/2015/farad2_-_copy.jpg" TargetMode="External"/><Relationship Id="rId4" Type="http://schemas.openxmlformats.org/officeDocument/2006/relationships/hyperlink" Target="https://www.google.com/search?q=electromagnetic+induction+michael+faraday&amp;hl=bg&amp;sxsrf=ALeKk0293o1m8SiJ19faDW9pYEN5NaqYyQ:1610093080557&amp;source=lnms&amp;tbm=isch&amp;sa=X&amp;ved=2ahUKEwiHqfyQ8IvuAhXgwAIHHVsiAiYQ_AUoAXoECBkQAw&amp;biw=1920&amp;bih=969#imgrc=Vt1YG1n9yACe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Електромагнетизъм и Електрохимия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2206" y="5254694"/>
            <a:ext cx="8937920" cy="1075314"/>
          </a:xfrm>
        </p:spPr>
        <p:txBody>
          <a:bodyPr>
            <a:normAutofit fontScale="47500" lnSpcReduction="20000"/>
          </a:bodyPr>
          <a:lstStyle/>
          <a:p>
            <a:r>
              <a:rPr lang="ru-RU" sz="3400" dirty="0" err="1"/>
              <a:t>Откриване</a:t>
            </a:r>
            <a:r>
              <a:rPr lang="ru-RU" sz="3400" dirty="0"/>
              <a:t> на електромагнитната индукция, диамагнетизма и закона на </a:t>
            </a:r>
            <a:r>
              <a:rPr lang="ru-RU" sz="3400" dirty="0" err="1"/>
              <a:t>електролизата</a:t>
            </a:r>
            <a:r>
              <a:rPr lang="ru-RU" sz="3400" dirty="0"/>
              <a:t>, а също така и връзката между магнитното поле и светлината, което е показател за електромагнитната ѝ природа.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609600"/>
            <a:ext cx="10840914" cy="1260000"/>
          </a:xfrm>
        </p:spPr>
        <p:txBody>
          <a:bodyPr/>
          <a:lstStyle/>
          <a:p>
            <a:r>
              <a:rPr lang="bg-BG" dirty="0"/>
              <a:t>Източници на информация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1D86E-E93F-47D5-890C-8FBA7388DD36}"/>
              </a:ext>
            </a:extLst>
          </p:cNvPr>
          <p:cNvSpPr txBox="1"/>
          <p:nvPr/>
        </p:nvSpPr>
        <p:spPr>
          <a:xfrm>
            <a:off x="1169581" y="1869600"/>
            <a:ext cx="7060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bg.celeb-true.com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physicstime.com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re4nik.com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hlinkClick r:id="rId5"/>
              </a:rPr>
              <a:t>инженер</a:t>
            </a:r>
            <a:r>
              <a:rPr lang="en-GB" dirty="0">
                <a:hlinkClick r:id="rId5"/>
              </a:rPr>
              <a:t>.bg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nauka.offnews.bg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bg.wikipedia.org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bolcheknig.ru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www.azquotes.com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582E-074F-4C90-B6EA-99331AD0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снимки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D1A4-F2E9-447A-BC34-3D21FFF32A1C}"/>
              </a:ext>
            </a:extLst>
          </p:cNvPr>
          <p:cNvSpPr txBox="1"/>
          <p:nvPr/>
        </p:nvSpPr>
        <p:spPr>
          <a:xfrm>
            <a:off x="1414130" y="2466753"/>
            <a:ext cx="4774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hlinkClick r:id="rId2"/>
              </a:rPr>
              <a:t>Майкъл Фарадей – 1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hlinkClick r:id="rId3"/>
              </a:rPr>
              <a:t>Бунзенова горелка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4"/>
              </a:rPr>
              <a:t>Два проводника около метален пръстен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Коледни лекции на Майкъл Фарадей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6"/>
              </a:rPr>
              <a:t>Майкъл Фарадей – 2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7"/>
              </a:rPr>
              <a:t>Анимации за закона на Фарадей 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80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Майкъл Фарадей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1791 – 1867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5118" y="3301523"/>
            <a:ext cx="6248845" cy="325876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Британски физик и химик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Роден на 22 септември 1791 г. в Нюингтън, Южен Лондон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Завършил само основно образование</a:t>
            </a:r>
          </a:p>
          <a:p>
            <a:pPr algn="l"/>
            <a:endParaRPr lang="bg-BG" dirty="0"/>
          </a:p>
          <a:p>
            <a:pPr algn="l"/>
            <a:endParaRPr lang="bg-BG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9F1135-EF0D-42F0-98F2-86A1B9AB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5481" y="0"/>
            <a:ext cx="5296185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години от живота на майкъл фарадей</a:t>
            </a:r>
            <a:endParaRPr lang="en-US" dirty="0"/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74" y="892057"/>
            <a:ext cx="742950" cy="74295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6387" y="3813357"/>
            <a:ext cx="1698975" cy="107746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dirty="0"/>
              <a:t>1804 г.</a:t>
            </a:r>
          </a:p>
          <a:p>
            <a:pPr>
              <a:spcAft>
                <a:spcPts val="0"/>
              </a:spcAft>
            </a:pPr>
            <a:r>
              <a:rPr lang="bg-BG" dirty="0"/>
              <a:t>става чирак при книжар книговезец </a:t>
            </a: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81" y="478751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7251" y="5090037"/>
            <a:ext cx="1784960" cy="103422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dirty="0"/>
              <a:t>1812 г.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/>
              <a:t>посещава лекции на известни английски учени</a:t>
            </a:r>
            <a:endParaRPr lang="en-US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31" y="478751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6642" y="3901257"/>
            <a:ext cx="1698976" cy="113826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dirty="0"/>
              <a:t>1813 г.</a:t>
            </a:r>
          </a:p>
          <a:p>
            <a:pPr>
              <a:spcAft>
                <a:spcPts val="0"/>
              </a:spcAft>
            </a:pPr>
            <a:r>
              <a:rPr lang="bg-BG" dirty="0"/>
              <a:t>Назначен е за химичен асистент в Кралската институция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588" y="478751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9068" y="5124884"/>
            <a:ext cx="2040024" cy="112055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dirty="0"/>
              <a:t>1821 г.</a:t>
            </a:r>
          </a:p>
          <a:p>
            <a:pPr>
              <a:spcAft>
                <a:spcPts val="0"/>
              </a:spcAft>
            </a:pPr>
            <a:r>
              <a:rPr lang="ru-RU" dirty="0"/>
              <a:t>назначен  е за изпълняващ длъжността надзирател на дома на Кралската институция.</a:t>
            </a:r>
            <a:endParaRPr lang="en-US" dirty="0"/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080" y="479783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61868" y="3680757"/>
            <a:ext cx="2040023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dirty="0"/>
              <a:t>1847 г.</a:t>
            </a:r>
          </a:p>
          <a:p>
            <a:pPr>
              <a:spcAft>
                <a:spcPts val="0"/>
              </a:spcAft>
            </a:pPr>
            <a:r>
              <a:rPr lang="ru-RU" dirty="0"/>
              <a:t>изследва, че оптичните свойства на златните колоиди се различават от тези на съответния насипен метал</a:t>
            </a:r>
            <a:endParaRPr lang="en-US" dirty="0"/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75484" y="4903742"/>
            <a:ext cx="9478660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270" descr="decorative element">
            <a:extLst>
              <a:ext uri="{FF2B5EF4-FFF2-40B4-BE49-F238E27FC236}">
                <a16:creationId xmlns:a16="http://schemas.microsoft.com/office/drawing/2014/main" id="{2CEAD1B5-3712-4E42-AF73-28B708E02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880" y="4800601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2" name="Oval 270" descr="decorative element">
            <a:extLst>
              <a:ext uri="{FF2B5EF4-FFF2-40B4-BE49-F238E27FC236}">
                <a16:creationId xmlns:a16="http://schemas.microsoft.com/office/drawing/2014/main" id="{55E569EA-E6AF-4CB8-BE3D-46431E26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828" y="477774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3" name="Text Placeholder 34">
            <a:extLst>
              <a:ext uri="{FF2B5EF4-FFF2-40B4-BE49-F238E27FC236}">
                <a16:creationId xmlns:a16="http://schemas.microsoft.com/office/drawing/2014/main" id="{C37D7D29-E42D-492F-B3E6-81C2FDAE9C6D}"/>
              </a:ext>
            </a:extLst>
          </p:cNvPr>
          <p:cNvSpPr txBox="1">
            <a:spLocks/>
          </p:cNvSpPr>
          <p:nvPr/>
        </p:nvSpPr>
        <p:spPr bwMode="white">
          <a:xfrm>
            <a:off x="6313678" y="3657185"/>
            <a:ext cx="2040024" cy="1120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bg-BG" dirty="0"/>
              <a:t>1839 г.</a:t>
            </a:r>
          </a:p>
          <a:p>
            <a:pPr>
              <a:spcAft>
                <a:spcPts val="0"/>
              </a:spcAft>
            </a:pPr>
            <a:r>
              <a:rPr lang="bg-BG" dirty="0"/>
              <a:t>провежда серия от експерименти, за да проучи основата на електричеството</a:t>
            </a:r>
          </a:p>
        </p:txBody>
      </p:sp>
      <p:sp>
        <p:nvSpPr>
          <p:cNvPr id="25" name="Oval 270" descr="decorative element">
            <a:extLst>
              <a:ext uri="{FF2B5EF4-FFF2-40B4-BE49-F238E27FC236}">
                <a16:creationId xmlns:a16="http://schemas.microsoft.com/office/drawing/2014/main" id="{FA6EDF21-F2DA-4766-B68D-516765F20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132" y="478751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Text Placeholder 34">
            <a:extLst>
              <a:ext uri="{FF2B5EF4-FFF2-40B4-BE49-F238E27FC236}">
                <a16:creationId xmlns:a16="http://schemas.microsoft.com/office/drawing/2014/main" id="{3062A9CA-1236-4753-880B-C66503708209}"/>
              </a:ext>
            </a:extLst>
          </p:cNvPr>
          <p:cNvSpPr txBox="1">
            <a:spLocks/>
          </p:cNvSpPr>
          <p:nvPr/>
        </p:nvSpPr>
        <p:spPr bwMode="white">
          <a:xfrm>
            <a:off x="7935949" y="5104271"/>
            <a:ext cx="2040024" cy="1120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bg-BG" dirty="0"/>
              <a:t>1845 г.</a:t>
            </a:r>
          </a:p>
          <a:p>
            <a:pPr>
              <a:spcAft>
                <a:spcPts val="0"/>
              </a:spcAft>
            </a:pPr>
            <a:r>
              <a:rPr lang="bg-BG" dirty="0"/>
              <a:t>изследва диамагнетизма - </a:t>
            </a:r>
            <a:r>
              <a:rPr lang="ru-RU" dirty="0"/>
              <a:t>идеята, че много материали показват слабо отблъскване от магнитно поле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build="p"/>
      <p:bldP spid="33" grpId="0" build="p"/>
      <p:bldP spid="34" grpId="0" build="p"/>
      <p:bldP spid="35" grpId="0" build="p"/>
      <p:bldP spid="36" grpId="0" build="p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476"/>
            <a:ext cx="7430386" cy="1260000"/>
          </a:xfrm>
        </p:spPr>
        <p:txBody>
          <a:bodyPr/>
          <a:lstStyle/>
          <a:p>
            <a:r>
              <a:rPr lang="bg-BG" dirty="0"/>
              <a:t>Принос в областта на химията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45" y="2894895"/>
            <a:ext cx="7921255" cy="188009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Принос в областта на химията, докато Фарадей е асистент на Дейви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Откриването на бензена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Бунзенова горелка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dirty="0"/>
              <a:t>Изследване на оптичните свойства на златните колоиди </a:t>
            </a:r>
            <a:r>
              <a:rPr lang="en-US" dirty="0"/>
              <a:t>=&gt;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раждането на нанонауката</a:t>
            </a:r>
            <a:endParaRPr lang="bg-BG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F7E0ED-D33D-4A6D-BEE1-C97028800C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721" b="972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9B40F-52FC-47F1-8F95-3B28195BFA78}"/>
              </a:ext>
            </a:extLst>
          </p:cNvPr>
          <p:cNvSpPr txBox="1"/>
          <p:nvPr/>
        </p:nvSpPr>
        <p:spPr>
          <a:xfrm>
            <a:off x="7565481" y="6027589"/>
            <a:ext cx="438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*Бунзенова горелка, усъвършенствана от Роберт Бунзен*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Принос в областта на електричеството и магнетизма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5075238" cy="3476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Електромотор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Опит за получаване на ток чрез въздействие на </a:t>
            </a:r>
            <a:r>
              <a:rPr lang="ru-RU" dirty="0" err="1"/>
              <a:t>магнитно</a:t>
            </a:r>
            <a:r>
              <a:rPr lang="ru-RU" dirty="0"/>
              <a:t> поле – 17.10.1831 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Закон на Фарадей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7E3CEE-E55F-47FA-ABA0-BC1165A6C0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4" y="4227634"/>
            <a:ext cx="2476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C619DF9-E0FC-4259-9AB6-08BAB8C226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962" y="4227634"/>
            <a:ext cx="2381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99EB4FB-330B-460E-865D-B045DC3A21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5413" r="54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5FE0-49FD-4299-948C-5406444A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201" y="797442"/>
            <a:ext cx="4848225" cy="1260000"/>
          </a:xfrm>
        </p:spPr>
        <p:txBody>
          <a:bodyPr/>
          <a:lstStyle/>
          <a:p>
            <a:r>
              <a:rPr lang="bg-BG" dirty="0"/>
              <a:t>Късен живот </a:t>
            </a:r>
            <a:endParaRPr lang="en-GB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C5CD757-9CDE-4691-B01A-DEBC0EEC8F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41" b="8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C1DE-85E5-4139-A4D8-BD168821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6201" y="1970525"/>
            <a:ext cx="5346184" cy="376206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Образователен сектор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Коледни лекции за рекордни деветнадесет пъти между 1827 и 1860 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юни 1832 г. -  доктор по гражданско право (почетен).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1838 г. избран за чуждестранен член на Кралската шведска академия на науките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1844 г. става един от осемте чуждестранни членове, избрани във Френската академия на науките.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1848 г. Майкъл Фарадей е удостоен с благодатна и благосклонна къща в Хамптън Корт в Мидълсекс – принц Консорт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37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CDF2-8DBA-4C0B-89E9-7B832D6D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СМЪРТ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189D-0A85-4850-BE10-B73D00A5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Майкъл умира на 25 август 1867 г. в къщата си в Хамптън Корт. Погребан е в разсеяния (не-англикански) участък на гробището Хайгейт, след като отхвърли погребението в Уестминстърското абатство. Въпреки това, Фарадей има паметна плоча близо до гробницата на Нютон. За да отдаде почит на произведенията на този велик учен, в Савойското място, Лондон, извън Инженерно-технологичната институция, стои статуя на Фарадей. </a:t>
            </a:r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2F8D1C5-912C-4CAE-9A4A-ADF2D24EA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10" r="85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4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Природата е най-добрият ни приятел и най-добрият критик в експерименталната наука, само ако позволим нейните намеци да ни паднат безпристрастно в съзнанието.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Майкъл Фарадей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6637C-6193-41D8-B07D-8AD9B90FF4B4}"/>
              </a:ext>
            </a:extLst>
          </p:cNvPr>
          <p:cNvSpPr txBox="1"/>
          <p:nvPr/>
        </p:nvSpPr>
        <p:spPr>
          <a:xfrm>
            <a:off x="1881963" y="4084674"/>
            <a:ext cx="67942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en-US" sz="2800" dirty="0"/>
              <a:t>“</a:t>
            </a:r>
            <a:r>
              <a:rPr lang="ru-RU" sz="2800" dirty="0"/>
              <a:t>Ще бъда с Христос и това е достатъчно.</a:t>
            </a:r>
            <a:r>
              <a:rPr lang="en-US" sz="2800" dirty="0"/>
              <a:t>”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D9DA2-AC36-4BAA-8185-A4983330C14D}"/>
              </a:ext>
            </a:extLst>
          </p:cNvPr>
          <p:cNvSpPr txBox="1"/>
          <p:nvPr/>
        </p:nvSpPr>
        <p:spPr>
          <a:xfrm>
            <a:off x="7533168" y="5045267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Майкъл Фарадей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0" dirty="0">
                <a:effectLst/>
                <a:latin typeface="Open Sans"/>
              </a:rPr>
              <a:t>Какво измисли Майкъл Фарадей?</a:t>
            </a:r>
            <a:br>
              <a:rPr lang="bg-BG" b="1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US" dirty="0"/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675" y="481011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539" y="2515931"/>
            <a:ext cx="5040000" cy="3404150"/>
          </a:xfrm>
        </p:spPr>
        <p:txBody>
          <a:bodyPr>
            <a:normAutofit fontScale="92500"/>
          </a:bodyPr>
          <a:lstStyle/>
          <a:p>
            <a:endParaRPr lang="ru-RU" dirty="0"/>
          </a:p>
          <a:p>
            <a:r>
              <a:rPr lang="ru-RU" dirty="0"/>
              <a:t>Ученият създаде първия модел на електродвигател.</a:t>
            </a:r>
          </a:p>
          <a:p>
            <a:r>
              <a:rPr lang="ru-RU" dirty="0"/>
              <a:t>Изобретен е електродвигател и трансформатор.</a:t>
            </a:r>
          </a:p>
          <a:p>
            <a:r>
              <a:rPr lang="ru-RU" dirty="0"/>
              <a:t>Той откри химическото действие на тока и ефекта на магнитното поле върху светлината.</a:t>
            </a:r>
          </a:p>
          <a:p>
            <a:r>
              <a:rPr lang="ru-RU" dirty="0"/>
              <a:t>Той откри законите на диамагнетизма и електролизата.</a:t>
            </a:r>
          </a:p>
          <a:p>
            <a:r>
              <a:rPr lang="ru-RU" dirty="0"/>
              <a:t>Прогнозирани електромагнитни вълни.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463" y="2732945"/>
            <a:ext cx="5040000" cy="3921600"/>
          </a:xfrm>
        </p:spPr>
        <p:txBody>
          <a:bodyPr>
            <a:normAutofit fontScale="92500"/>
          </a:bodyPr>
          <a:lstStyle/>
          <a:p>
            <a:r>
              <a:rPr lang="ru-RU" dirty="0"/>
              <a:t>Намерени завъртания на равнината на поляризация на светлината в магнитно поле. По-късно този феномен е наречен в негова чест - ефектът на Фарадей.</a:t>
            </a:r>
          </a:p>
          <a:p>
            <a:r>
              <a:rPr lang="ru-RU" dirty="0"/>
              <a:t>Открит изобутилен и бензол.</a:t>
            </a:r>
          </a:p>
          <a:p>
            <a:r>
              <a:rPr lang="ru-RU" dirty="0"/>
              <a:t>Той въвежда такива термини в науката - катод, анод, йон, електролит, парамагнетизъм, диелектрик и диамагнетизъм.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EF26-F272-4F67-89B7-C9B02C2B851F}"/>
              </a:ext>
            </a:extLst>
          </p:cNvPr>
          <p:cNvSpPr txBox="1"/>
          <p:nvPr/>
        </p:nvSpPr>
        <p:spPr>
          <a:xfrm>
            <a:off x="810538" y="1869600"/>
            <a:ext cx="108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Откакто Майкъл Фарадей направи откритието на електромагнитната индукция и се счита за основател на ученията за електромагнитното поле, неговите открития са важни: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7" ma:contentTypeDescription="Създаване на нов документ" ma:contentTypeScope="" ma:versionID="c615d51dc9bfa280c16338371346dc9a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d07c459d565508b017392b8942aa246f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00b8f54-f3cf-445f-8972-2afa33eddbf2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2DE8-5B92-477A-A9E4-A0663C665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83ee7e-6573-437d-9db5-48e4d246fba7"/>
    <ds:schemaRef ds:uri="d00b8f54-f3cf-445f-8972-2afa33edd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purl.org/dc/dcmitype/"/>
    <ds:schemaRef ds:uri="http://schemas.microsoft.com/office/2006/documentManagement/types"/>
    <ds:schemaRef ds:uri="http://purl.org/dc/elements/1.1/"/>
    <ds:schemaRef ds:uri="1c83ee7e-6573-437d-9db5-48e4d246fba7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d00b8f54-f3cf-445f-8972-2afa33eddbf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704</TotalTime>
  <Words>604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Corbel</vt:lpstr>
      <vt:lpstr>Open Sans</vt:lpstr>
      <vt:lpstr>Celestial</vt:lpstr>
      <vt:lpstr>Електромагнетизъм и Електрохимия</vt:lpstr>
      <vt:lpstr>Майкъл Фарадей (1791 – 1867)</vt:lpstr>
      <vt:lpstr>Важни години от живота на майкъл фарадей</vt:lpstr>
      <vt:lpstr>Принос в областта на химията</vt:lpstr>
      <vt:lpstr>Принос в областта на електричеството и магнетизма</vt:lpstr>
      <vt:lpstr>Късен живот </vt:lpstr>
      <vt:lpstr>СМЪРТ</vt:lpstr>
      <vt:lpstr> Природата е най-добрият ни приятел и най-добрият критик в експерименталната наука, само ако позволим нейните намеци да ни паднат безпристрастно в съзнанието.</vt:lpstr>
      <vt:lpstr>Какво измисли Майкъл Фарадей? </vt:lpstr>
      <vt:lpstr>Източници на информация</vt:lpstr>
      <vt:lpstr>Източници на снимки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Електромагнетизъм и Електрохимия</dc:title>
  <dc:creator>Teodora</dc:creator>
  <cp:lastModifiedBy>Teodora</cp:lastModifiedBy>
  <cp:revision>9</cp:revision>
  <dcterms:created xsi:type="dcterms:W3CDTF">2021-01-03T08:47:46Z</dcterms:created>
  <dcterms:modified xsi:type="dcterms:W3CDTF">2021-01-08T13:50:25Z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