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3343" autoAdjust="0"/>
  </p:normalViewPr>
  <p:slideViewPr>
    <p:cSldViewPr snapToGrid="0">
      <p:cViewPr>
        <p:scale>
          <a:sx n="75" d="100"/>
          <a:sy n="75" d="100"/>
        </p:scale>
        <p:origin x="322" y="43"/>
      </p:cViewPr>
      <p:guideLst/>
    </p:cSldViewPr>
  </p:slideViewPr>
  <p:notesTextViewPr>
    <p:cViewPr>
      <p:scale>
        <a:sx n="1" d="1"/>
        <a:sy n="1" d="1"/>
      </p:scale>
      <p:origin x="0" y="-1277"/>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F32A5-C96D-4B2D-9814-FEBCD4AED224}" type="datetimeFigureOut">
              <a:rPr lang="nl-NL" smtClean="0"/>
              <a:t>22-12-2015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1AD0B-CB78-4C02-BCE8-4A0770AF90A7}" type="slidenum">
              <a:rPr lang="nl-NL" smtClean="0"/>
              <a:t>‹#›</a:t>
            </a:fld>
            <a:endParaRPr lang="nl-NL"/>
          </a:p>
        </p:txBody>
      </p:sp>
    </p:spTree>
    <p:extLst>
      <p:ext uri="{BB962C8B-B14F-4D97-AF65-F5344CB8AC3E}">
        <p14:creationId xmlns:p14="http://schemas.microsoft.com/office/powerpoint/2010/main" val="41596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t>
            </a:r>
            <a:r>
              <a:rPr lang="en-GB" baseline="0" dirty="0" err="1" smtClean="0"/>
              <a:t>csWeb</a:t>
            </a:r>
            <a:r>
              <a:rPr lang="en-GB" baseline="0" dirty="0" smtClean="0"/>
              <a:t> manager is running on node.js: it has several connectors for receiving information, such as MQTT (Message Queue), IMB (proprietary binary TNO protocol), REST, MongoDB and file storage. It communicates with the GUIs through </a:t>
            </a:r>
            <a:r>
              <a:rPr lang="en-GB" baseline="0" dirty="0" err="1" smtClean="0"/>
              <a:t>WebSockets</a:t>
            </a:r>
            <a:r>
              <a:rPr lang="en-GB" baseline="0" dirty="0" smtClean="0"/>
              <a:t>: when a user sets a feature’s property, like the water level a hospital can withstand, it will communicate it to all other connected GUIs, as well as the simulation backend. Similarly, when one of the simulations updates the state of an object (e.g. moving from OK to Failed, it will update all GUIs that are displaying this feature too.</a:t>
            </a:r>
          </a:p>
          <a:p>
            <a:endParaRPr lang="en-GB" baseline="0" dirty="0" smtClean="0"/>
          </a:p>
          <a:p>
            <a:r>
              <a:rPr lang="en-GB" baseline="0" dirty="0" smtClean="0"/>
              <a:t>The </a:t>
            </a:r>
            <a:r>
              <a:rPr lang="en-GB" baseline="0" dirty="0" err="1" smtClean="0"/>
              <a:t>SimService</a:t>
            </a:r>
            <a:r>
              <a:rPr lang="en-GB" baseline="0" dirty="0" smtClean="0"/>
              <a:t> manager derives from the </a:t>
            </a:r>
            <a:r>
              <a:rPr lang="en-GB" baseline="0" dirty="0" err="1" smtClean="0"/>
              <a:t>csWeb</a:t>
            </a:r>
            <a:r>
              <a:rPr lang="en-GB" baseline="0" dirty="0" smtClean="0"/>
              <a:t> manager, and adds simulation and time management functionality as well as state management (it incorporates a Finite State Machine with states like running, paused, etc.).</a:t>
            </a:r>
          </a:p>
          <a:p>
            <a:endParaRPr lang="en-GB" baseline="0" dirty="0" smtClean="0"/>
          </a:p>
          <a:p>
            <a:r>
              <a:rPr lang="en-GB" baseline="0" dirty="0" smtClean="0"/>
              <a:t>Each of the specific simulations derive from the </a:t>
            </a:r>
            <a:r>
              <a:rPr lang="en-GB" baseline="0" dirty="0" err="1" smtClean="0"/>
              <a:t>SimService</a:t>
            </a:r>
            <a:r>
              <a:rPr lang="en-GB" baseline="0" dirty="0" smtClean="0"/>
              <a:t> manager, so they are also time-aware, have a heartbeat, and a state. They listen to the MQTT channel to receive updates, e.g. a flooding or blackout message, or messages from the GUI that set certain properties like the UPS backup power duration. Typically, they communicate </a:t>
            </a:r>
            <a:r>
              <a:rPr lang="en-GB" baseline="0" dirty="0" err="1" smtClean="0"/>
              <a:t>GeoJSON</a:t>
            </a:r>
            <a:r>
              <a:rPr lang="en-GB" baseline="0" dirty="0" smtClean="0"/>
              <a:t> objects, either complete </a:t>
            </a:r>
            <a:r>
              <a:rPr lang="en-GB" baseline="0" dirty="0" err="1" smtClean="0"/>
              <a:t>GeoJSON</a:t>
            </a:r>
            <a:r>
              <a:rPr lang="en-GB" baseline="0" dirty="0" smtClean="0"/>
              <a:t> map layers or specific </a:t>
            </a:r>
            <a:r>
              <a:rPr lang="en-GB" baseline="0" dirty="0" err="1" smtClean="0"/>
              <a:t>GeoJSON</a:t>
            </a:r>
            <a:r>
              <a:rPr lang="en-GB" baseline="0" dirty="0" smtClean="0"/>
              <a:t> features (like a hospital).</a:t>
            </a:r>
          </a:p>
          <a:p>
            <a:endParaRPr lang="en-GB" baseline="0" dirty="0" smtClean="0"/>
          </a:p>
          <a:p>
            <a:r>
              <a:rPr lang="en-GB" baseline="0" dirty="0" smtClean="0"/>
              <a:t>In order to create a new simulation scenario, all that is required are the initial map layers as well as any flooding simulations that you wish to run (note that you can also decide to start with another incident, e.g. a power failure). Map layers are in the </a:t>
            </a:r>
            <a:r>
              <a:rPr lang="en-GB" baseline="0" dirty="0" err="1" smtClean="0"/>
              <a:t>GeoJSON</a:t>
            </a:r>
            <a:r>
              <a:rPr lang="en-GB" baseline="0" dirty="0" smtClean="0"/>
              <a:t> format, where each feature on the map is represented with its coordinates and a list of properties (e.g. water resistance, UPS</a:t>
            </a:r>
            <a:r>
              <a:rPr lang="en-GB" baseline="0" dirty="0" smtClean="0"/>
              <a:t>, number of beds,</a:t>
            </a:r>
            <a:r>
              <a:rPr lang="en-GB" baseline="0" dirty="0" smtClean="0"/>
              <a:t> etc.). For the flooding simulation, we use another geo standard, i.e. the ESRI ASCII grid format, where each grid has to use the WGS84 coordinate reference system, each cell contains the water height in meters above the ground, and the name of the file is a number representing the number of minutes since the start of the simulation. At the beginning of the scenario, the initial data is loaded, and is updated during the simulation, so each run can </a:t>
            </a:r>
            <a:r>
              <a:rPr lang="en-GB" baseline="0" smtClean="0"/>
              <a:t>start afresh.</a:t>
            </a:r>
            <a:endParaRPr lang="en-GB" baseline="0" dirty="0" smtClean="0"/>
          </a:p>
          <a:p>
            <a:endParaRPr lang="en-GB" baseline="0" dirty="0" smtClean="0"/>
          </a:p>
          <a:p>
            <a:endParaRPr lang="nl-NL" dirty="0"/>
          </a:p>
        </p:txBody>
      </p:sp>
      <p:sp>
        <p:nvSpPr>
          <p:cNvPr id="4" name="Slide Number Placeholder 3"/>
          <p:cNvSpPr>
            <a:spLocks noGrp="1"/>
          </p:cNvSpPr>
          <p:nvPr>
            <p:ph type="sldNum" sz="quarter" idx="10"/>
          </p:nvPr>
        </p:nvSpPr>
        <p:spPr/>
        <p:txBody>
          <a:bodyPr/>
          <a:lstStyle/>
          <a:p>
            <a:fld id="{8961AD0B-CB78-4C02-BCE8-4A0770AF90A7}" type="slidenum">
              <a:rPr lang="nl-NL" smtClean="0"/>
              <a:t>1</a:t>
            </a:fld>
            <a:endParaRPr lang="nl-NL"/>
          </a:p>
        </p:txBody>
      </p:sp>
    </p:spTree>
    <p:extLst>
      <p:ext uri="{BB962C8B-B14F-4D97-AF65-F5344CB8AC3E}">
        <p14:creationId xmlns:p14="http://schemas.microsoft.com/office/powerpoint/2010/main" val="23521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6C4258FB-8929-4ECC-8483-C91C355B6562}" type="datetimeFigureOut">
              <a:rPr lang="nl-NL" smtClean="0"/>
              <a:t>22-12-2015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230929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C4258FB-8929-4ECC-8483-C91C355B6562}" type="datetimeFigureOut">
              <a:rPr lang="nl-NL" smtClean="0"/>
              <a:t>22-12-2015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408940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C4258FB-8929-4ECC-8483-C91C355B6562}" type="datetimeFigureOut">
              <a:rPr lang="nl-NL" smtClean="0"/>
              <a:t>22-12-2015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35541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6C4258FB-8929-4ECC-8483-C91C355B6562}" type="datetimeFigureOut">
              <a:rPr lang="nl-NL" smtClean="0"/>
              <a:t>22-12-2015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240933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258FB-8929-4ECC-8483-C91C355B6562}" type="datetimeFigureOut">
              <a:rPr lang="nl-NL" smtClean="0"/>
              <a:t>22-12-2015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425946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6C4258FB-8929-4ECC-8483-C91C355B6562}" type="datetimeFigureOut">
              <a:rPr lang="nl-NL" smtClean="0"/>
              <a:t>22-12-2015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203790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6C4258FB-8929-4ECC-8483-C91C355B6562}" type="datetimeFigureOut">
              <a:rPr lang="nl-NL" smtClean="0"/>
              <a:t>22-12-2015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253383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6C4258FB-8929-4ECC-8483-C91C355B6562}" type="datetimeFigureOut">
              <a:rPr lang="nl-NL" smtClean="0"/>
              <a:t>22-12-2015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259648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258FB-8929-4ECC-8483-C91C355B6562}" type="datetimeFigureOut">
              <a:rPr lang="nl-NL" smtClean="0"/>
              <a:t>22-12-2015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335585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258FB-8929-4ECC-8483-C91C355B6562}" type="datetimeFigureOut">
              <a:rPr lang="nl-NL" smtClean="0"/>
              <a:t>22-12-2015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31522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258FB-8929-4ECC-8483-C91C355B6562}" type="datetimeFigureOut">
              <a:rPr lang="nl-NL" smtClean="0"/>
              <a:t>22-12-2015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C641756-BA56-4177-8C53-071B9977CF23}" type="slidenum">
              <a:rPr lang="nl-NL" smtClean="0"/>
              <a:t>‹#›</a:t>
            </a:fld>
            <a:endParaRPr lang="nl-NL"/>
          </a:p>
        </p:txBody>
      </p:sp>
    </p:spTree>
    <p:extLst>
      <p:ext uri="{BB962C8B-B14F-4D97-AF65-F5344CB8AC3E}">
        <p14:creationId xmlns:p14="http://schemas.microsoft.com/office/powerpoint/2010/main" val="32858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258FB-8929-4ECC-8483-C91C355B6562}" type="datetimeFigureOut">
              <a:rPr lang="nl-NL" smtClean="0"/>
              <a:t>22-12-2015</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41756-BA56-4177-8C53-071B9977CF23}" type="slidenum">
              <a:rPr lang="nl-NL" smtClean="0"/>
              <a:t>‹#›</a:t>
            </a:fld>
            <a:endParaRPr lang="nl-NL"/>
          </a:p>
        </p:txBody>
      </p:sp>
    </p:spTree>
    <p:extLst>
      <p:ext uri="{BB962C8B-B14F-4D97-AF65-F5344CB8AC3E}">
        <p14:creationId xmlns:p14="http://schemas.microsoft.com/office/powerpoint/2010/main" val="2831725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3684667" y="243840"/>
            <a:ext cx="1554480" cy="853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csWeb</a:t>
            </a:r>
            <a:endParaRPr lang="en-GB" dirty="0" smtClean="0"/>
          </a:p>
          <a:p>
            <a:pPr algn="ctr"/>
            <a:r>
              <a:rPr lang="en-GB" dirty="0" smtClean="0"/>
              <a:t>GUI</a:t>
            </a:r>
            <a:endParaRPr lang="nl-NL" dirty="0"/>
          </a:p>
        </p:txBody>
      </p:sp>
      <p:sp>
        <p:nvSpPr>
          <p:cNvPr id="4" name="Rounded Rectangle 3"/>
          <p:cNvSpPr/>
          <p:nvPr/>
        </p:nvSpPr>
        <p:spPr>
          <a:xfrm>
            <a:off x="264160" y="504952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FloodSim</a:t>
            </a:r>
            <a:endParaRPr lang="en-GB" dirty="0" smtClean="0"/>
          </a:p>
          <a:p>
            <a:pPr algn="ctr"/>
            <a:r>
              <a:rPr lang="en-GB" dirty="0" smtClean="0"/>
              <a:t>Service</a:t>
            </a:r>
            <a:endParaRPr lang="nl-NL" dirty="0"/>
          </a:p>
        </p:txBody>
      </p:sp>
      <p:sp>
        <p:nvSpPr>
          <p:cNvPr id="5" name="Rectangle 4"/>
          <p:cNvSpPr/>
          <p:nvPr/>
        </p:nvSpPr>
        <p:spPr>
          <a:xfrm>
            <a:off x="209311" y="6048494"/>
            <a:ext cx="1664174" cy="523220"/>
          </a:xfrm>
          <a:prstGeom prst="rect">
            <a:avLst/>
          </a:prstGeom>
        </p:spPr>
        <p:txBody>
          <a:bodyPr wrap="none">
            <a:spAutoFit/>
          </a:bodyPr>
          <a:lstStyle/>
          <a:p>
            <a:pPr algn="ctr"/>
            <a:r>
              <a:rPr lang="en-GB" sz="1400" dirty="0" smtClean="0"/>
              <a:t>Load and replay </a:t>
            </a:r>
            <a:br>
              <a:rPr lang="en-GB" sz="1400" dirty="0" smtClean="0"/>
            </a:br>
            <a:r>
              <a:rPr lang="en-GB" sz="1400" dirty="0" smtClean="0"/>
              <a:t>flooding simulations</a:t>
            </a:r>
            <a:endParaRPr lang="nl-NL" sz="1400" dirty="0"/>
          </a:p>
        </p:txBody>
      </p:sp>
      <p:sp>
        <p:nvSpPr>
          <p:cNvPr id="7" name="Rounded Rectangle 6"/>
          <p:cNvSpPr/>
          <p:nvPr/>
        </p:nvSpPr>
        <p:spPr>
          <a:xfrm>
            <a:off x="2288697" y="504952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ElectrSim</a:t>
            </a:r>
            <a:endParaRPr lang="en-GB" dirty="0" smtClean="0"/>
          </a:p>
          <a:p>
            <a:pPr algn="ctr"/>
            <a:r>
              <a:rPr lang="en-GB" dirty="0" smtClean="0"/>
              <a:t>Service</a:t>
            </a:r>
            <a:endParaRPr lang="nl-NL" dirty="0"/>
          </a:p>
        </p:txBody>
      </p:sp>
      <p:sp>
        <p:nvSpPr>
          <p:cNvPr id="8" name="Rectangle 7"/>
          <p:cNvSpPr/>
          <p:nvPr/>
        </p:nvSpPr>
        <p:spPr>
          <a:xfrm>
            <a:off x="2297235" y="6048494"/>
            <a:ext cx="1537409" cy="523220"/>
          </a:xfrm>
          <a:prstGeom prst="rect">
            <a:avLst/>
          </a:prstGeom>
        </p:spPr>
        <p:txBody>
          <a:bodyPr wrap="none">
            <a:spAutoFit/>
          </a:bodyPr>
          <a:lstStyle/>
          <a:p>
            <a:pPr algn="ctr"/>
            <a:r>
              <a:rPr lang="en-GB" sz="1400" dirty="0" smtClean="0"/>
              <a:t>Simulate effects of</a:t>
            </a:r>
            <a:br>
              <a:rPr lang="en-GB" sz="1400" dirty="0" smtClean="0"/>
            </a:br>
            <a:r>
              <a:rPr lang="en-GB" sz="1400" dirty="0" smtClean="0"/>
              <a:t>power failures</a:t>
            </a:r>
            <a:endParaRPr lang="nl-NL" sz="1400" dirty="0"/>
          </a:p>
        </p:txBody>
      </p:sp>
      <p:sp>
        <p:nvSpPr>
          <p:cNvPr id="15" name="Rounded Rectangle 14"/>
          <p:cNvSpPr/>
          <p:nvPr/>
        </p:nvSpPr>
        <p:spPr>
          <a:xfrm>
            <a:off x="4368078" y="504952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Cure &amp; Care</a:t>
            </a:r>
          </a:p>
          <a:p>
            <a:pPr algn="ctr"/>
            <a:r>
              <a:rPr lang="en-GB" dirty="0" smtClean="0"/>
              <a:t>Service</a:t>
            </a:r>
            <a:endParaRPr lang="nl-NL" dirty="0"/>
          </a:p>
        </p:txBody>
      </p:sp>
      <p:sp>
        <p:nvSpPr>
          <p:cNvPr id="16" name="Rectangle 15"/>
          <p:cNvSpPr/>
          <p:nvPr/>
        </p:nvSpPr>
        <p:spPr>
          <a:xfrm>
            <a:off x="4376624" y="6048494"/>
            <a:ext cx="1537409" cy="523220"/>
          </a:xfrm>
          <a:prstGeom prst="rect">
            <a:avLst/>
          </a:prstGeom>
        </p:spPr>
        <p:txBody>
          <a:bodyPr wrap="none">
            <a:spAutoFit/>
          </a:bodyPr>
          <a:lstStyle/>
          <a:p>
            <a:pPr algn="ctr"/>
            <a:r>
              <a:rPr lang="en-GB" sz="1400" dirty="0" smtClean="0"/>
              <a:t>Simulate effects of</a:t>
            </a:r>
            <a:br>
              <a:rPr lang="en-GB" sz="1400" dirty="0" smtClean="0"/>
            </a:br>
            <a:r>
              <a:rPr lang="en-GB" sz="1400" dirty="0" smtClean="0"/>
              <a:t>power failures</a:t>
            </a:r>
            <a:endParaRPr lang="nl-NL" sz="1400" dirty="0"/>
          </a:p>
        </p:txBody>
      </p:sp>
      <p:sp>
        <p:nvSpPr>
          <p:cNvPr id="21" name="Rounded Rectangle 20"/>
          <p:cNvSpPr/>
          <p:nvPr/>
        </p:nvSpPr>
        <p:spPr>
          <a:xfrm>
            <a:off x="6392615" y="504952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CommSim</a:t>
            </a:r>
            <a:endParaRPr lang="en-GB" dirty="0" smtClean="0"/>
          </a:p>
          <a:p>
            <a:pPr algn="ctr"/>
            <a:r>
              <a:rPr lang="en-GB" dirty="0" smtClean="0"/>
              <a:t>Service</a:t>
            </a:r>
            <a:endParaRPr lang="nl-NL" dirty="0"/>
          </a:p>
        </p:txBody>
      </p:sp>
      <p:sp>
        <p:nvSpPr>
          <p:cNvPr id="22" name="Rectangle 21"/>
          <p:cNvSpPr/>
          <p:nvPr/>
        </p:nvSpPr>
        <p:spPr>
          <a:xfrm>
            <a:off x="6124834" y="6048494"/>
            <a:ext cx="2090060" cy="523220"/>
          </a:xfrm>
          <a:prstGeom prst="rect">
            <a:avLst/>
          </a:prstGeom>
        </p:spPr>
        <p:txBody>
          <a:bodyPr wrap="none">
            <a:spAutoFit/>
          </a:bodyPr>
          <a:lstStyle/>
          <a:p>
            <a:pPr algn="ctr"/>
            <a:r>
              <a:rPr lang="en-GB" sz="1400" dirty="0" smtClean="0"/>
              <a:t>Simulate effects of</a:t>
            </a:r>
            <a:br>
              <a:rPr lang="en-GB" sz="1400" dirty="0" smtClean="0"/>
            </a:br>
            <a:r>
              <a:rPr lang="en-GB" sz="1400" dirty="0" smtClean="0"/>
              <a:t>power/flooding on comm.</a:t>
            </a:r>
            <a:endParaRPr lang="nl-NL" sz="1400" dirty="0"/>
          </a:p>
        </p:txBody>
      </p:sp>
      <p:sp>
        <p:nvSpPr>
          <p:cNvPr id="23" name="Rounded Rectangle 22"/>
          <p:cNvSpPr/>
          <p:nvPr/>
        </p:nvSpPr>
        <p:spPr>
          <a:xfrm>
            <a:off x="8526846" y="504952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CritObjSim</a:t>
            </a:r>
            <a:endParaRPr lang="en-GB" dirty="0" smtClean="0"/>
          </a:p>
          <a:p>
            <a:pPr algn="ctr"/>
            <a:r>
              <a:rPr lang="en-GB" dirty="0" smtClean="0"/>
              <a:t>Service</a:t>
            </a:r>
            <a:endParaRPr lang="nl-NL" dirty="0"/>
          </a:p>
        </p:txBody>
      </p:sp>
      <p:sp>
        <p:nvSpPr>
          <p:cNvPr id="24" name="Rectangle 23"/>
          <p:cNvSpPr/>
          <p:nvPr/>
        </p:nvSpPr>
        <p:spPr>
          <a:xfrm>
            <a:off x="8107577" y="6048494"/>
            <a:ext cx="2393027" cy="523220"/>
          </a:xfrm>
          <a:prstGeom prst="rect">
            <a:avLst/>
          </a:prstGeom>
        </p:spPr>
        <p:txBody>
          <a:bodyPr wrap="none">
            <a:spAutoFit/>
          </a:bodyPr>
          <a:lstStyle/>
          <a:p>
            <a:pPr algn="ctr"/>
            <a:r>
              <a:rPr lang="en-GB" sz="1400" dirty="0" smtClean="0"/>
              <a:t>Simulate effects of</a:t>
            </a:r>
            <a:br>
              <a:rPr lang="en-GB" sz="1400" dirty="0" smtClean="0"/>
            </a:br>
            <a:r>
              <a:rPr lang="en-GB" sz="1400" dirty="0" smtClean="0"/>
              <a:t>power/flooding on critical obj.</a:t>
            </a:r>
            <a:endParaRPr lang="nl-NL" sz="1400" dirty="0"/>
          </a:p>
        </p:txBody>
      </p:sp>
      <p:sp>
        <p:nvSpPr>
          <p:cNvPr id="25" name="Rounded Rectangle 24"/>
          <p:cNvSpPr/>
          <p:nvPr/>
        </p:nvSpPr>
        <p:spPr>
          <a:xfrm>
            <a:off x="10497886" y="504952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RoadSim</a:t>
            </a:r>
            <a:endParaRPr lang="en-GB" dirty="0" smtClean="0"/>
          </a:p>
          <a:p>
            <a:pPr algn="ctr"/>
            <a:r>
              <a:rPr lang="en-GB" dirty="0" smtClean="0"/>
              <a:t>Service</a:t>
            </a:r>
            <a:endParaRPr lang="nl-NL" dirty="0"/>
          </a:p>
        </p:txBody>
      </p:sp>
      <p:sp>
        <p:nvSpPr>
          <p:cNvPr id="26" name="Rectangle 25"/>
          <p:cNvSpPr/>
          <p:nvPr/>
        </p:nvSpPr>
        <p:spPr>
          <a:xfrm>
            <a:off x="10276491" y="6048494"/>
            <a:ext cx="1997278" cy="523220"/>
          </a:xfrm>
          <a:prstGeom prst="rect">
            <a:avLst/>
          </a:prstGeom>
        </p:spPr>
        <p:txBody>
          <a:bodyPr wrap="none">
            <a:spAutoFit/>
          </a:bodyPr>
          <a:lstStyle/>
          <a:p>
            <a:pPr algn="ctr"/>
            <a:r>
              <a:rPr lang="en-GB" sz="1400" dirty="0" smtClean="0"/>
              <a:t>Simulate effects of</a:t>
            </a:r>
            <a:br>
              <a:rPr lang="en-GB" sz="1400" dirty="0" smtClean="0"/>
            </a:br>
            <a:r>
              <a:rPr lang="en-GB" sz="1400" dirty="0" smtClean="0"/>
              <a:t>power/flooding on roads</a:t>
            </a:r>
            <a:endParaRPr lang="nl-NL" sz="1400" dirty="0"/>
          </a:p>
        </p:txBody>
      </p:sp>
      <p:sp>
        <p:nvSpPr>
          <p:cNvPr id="27" name="Rectangle 26"/>
          <p:cNvSpPr/>
          <p:nvPr/>
        </p:nvSpPr>
        <p:spPr>
          <a:xfrm>
            <a:off x="264160" y="3870960"/>
            <a:ext cx="11788206"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Publish / Subscribe bus (existing implementations in MQTT and IMB)</a:t>
            </a:r>
            <a:endParaRPr lang="nl-NL" dirty="0"/>
          </a:p>
        </p:txBody>
      </p:sp>
      <p:sp>
        <p:nvSpPr>
          <p:cNvPr id="29" name="Rounded Rectangle 28"/>
          <p:cNvSpPr/>
          <p:nvPr/>
        </p:nvSpPr>
        <p:spPr>
          <a:xfrm>
            <a:off x="3897663" y="386080"/>
            <a:ext cx="1554480" cy="853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csWeb</a:t>
            </a:r>
            <a:endParaRPr lang="en-GB" dirty="0" smtClean="0"/>
          </a:p>
          <a:p>
            <a:pPr algn="ctr"/>
            <a:r>
              <a:rPr lang="en-GB" dirty="0" smtClean="0"/>
              <a:t>Web GUI</a:t>
            </a:r>
            <a:endParaRPr lang="nl-NL" dirty="0"/>
          </a:p>
        </p:txBody>
      </p:sp>
      <p:cxnSp>
        <p:nvCxnSpPr>
          <p:cNvPr id="32" name="Elbow Connector 31"/>
          <p:cNvCxnSpPr>
            <a:stCxn id="29" idx="2"/>
            <a:endCxn id="28" idx="0"/>
          </p:cNvCxnSpPr>
          <p:nvPr/>
        </p:nvCxnSpPr>
        <p:spPr>
          <a:xfrm rot="16200000" flipH="1">
            <a:off x="4930792" y="983631"/>
            <a:ext cx="975360" cy="148713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7" idx="0"/>
            <a:endCxn id="28" idx="2"/>
          </p:cNvCxnSpPr>
          <p:nvPr/>
        </p:nvCxnSpPr>
        <p:spPr>
          <a:xfrm rot="5400000" flipH="1" flipV="1">
            <a:off x="5758832" y="3467751"/>
            <a:ext cx="802640" cy="377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flipH="1" flipV="1">
            <a:off x="6822658" y="4693919"/>
            <a:ext cx="711202" cy="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flipH="1" flipV="1">
            <a:off x="4789718" y="4693918"/>
            <a:ext cx="711202" cy="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flipH="1" flipV="1">
            <a:off x="2663890" y="4693918"/>
            <a:ext cx="711202" cy="2"/>
          </a:xfrm>
          <a:prstGeom prst="bentConnector3">
            <a:avLst>
              <a:gd name="adj1" fmla="val 4857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flipH="1" flipV="1">
            <a:off x="685796" y="4693918"/>
            <a:ext cx="711202" cy="2"/>
          </a:xfrm>
          <a:prstGeom prst="bentConnector3">
            <a:avLst>
              <a:gd name="adj1" fmla="val 4857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flipH="1" flipV="1">
            <a:off x="8908158" y="4693918"/>
            <a:ext cx="711202" cy="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flipH="1" flipV="1">
            <a:off x="10907920" y="4693918"/>
            <a:ext cx="711202" cy="2"/>
          </a:xfrm>
          <a:prstGeom prst="bentConnector3">
            <a:avLst>
              <a:gd name="adj1" fmla="val 4857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223284" y="1364734"/>
            <a:ext cx="1878206" cy="307777"/>
          </a:xfrm>
          <a:prstGeom prst="rect">
            <a:avLst/>
          </a:prstGeom>
        </p:spPr>
        <p:txBody>
          <a:bodyPr wrap="none">
            <a:spAutoFit/>
          </a:bodyPr>
          <a:lstStyle/>
          <a:p>
            <a:r>
              <a:rPr lang="en-GB" sz="1400" dirty="0" err="1" smtClean="0"/>
              <a:t>WebSockets</a:t>
            </a:r>
            <a:r>
              <a:rPr lang="en-GB" sz="1400" dirty="0" smtClean="0"/>
              <a:t> (Socket.io)</a:t>
            </a:r>
            <a:endParaRPr lang="nl-NL" sz="1400" dirty="0"/>
          </a:p>
        </p:txBody>
      </p:sp>
      <p:sp>
        <p:nvSpPr>
          <p:cNvPr id="62" name="Rounded Rectangle 61"/>
          <p:cNvSpPr/>
          <p:nvPr/>
        </p:nvSpPr>
        <p:spPr>
          <a:xfrm>
            <a:off x="264160" y="2214880"/>
            <a:ext cx="155448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SimService</a:t>
            </a:r>
            <a:endParaRPr lang="en-GB" dirty="0" smtClean="0"/>
          </a:p>
          <a:p>
            <a:pPr algn="ctr"/>
            <a:r>
              <a:rPr lang="en-GB" dirty="0" smtClean="0"/>
              <a:t>Manager</a:t>
            </a:r>
            <a:endParaRPr lang="nl-NL" dirty="0"/>
          </a:p>
        </p:txBody>
      </p:sp>
      <p:cxnSp>
        <p:nvCxnSpPr>
          <p:cNvPr id="63" name="Elbow Connector 62"/>
          <p:cNvCxnSpPr>
            <a:endCxn id="62" idx="2"/>
          </p:cNvCxnSpPr>
          <p:nvPr/>
        </p:nvCxnSpPr>
        <p:spPr>
          <a:xfrm rot="5400000" flipH="1" flipV="1">
            <a:off x="640078" y="3469638"/>
            <a:ext cx="802640" cy="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012444" y="3108958"/>
            <a:ext cx="1984005" cy="523220"/>
          </a:xfrm>
          <a:prstGeom prst="rect">
            <a:avLst/>
          </a:prstGeom>
        </p:spPr>
        <p:txBody>
          <a:bodyPr wrap="none">
            <a:spAutoFit/>
          </a:bodyPr>
          <a:lstStyle/>
          <a:p>
            <a:r>
              <a:rPr lang="en-GB" sz="1400" dirty="0" smtClean="0"/>
              <a:t>Time </a:t>
            </a:r>
            <a:r>
              <a:rPr lang="en-GB" sz="1400" dirty="0" err="1" smtClean="0"/>
              <a:t>mgmt</a:t>
            </a:r>
            <a:r>
              <a:rPr lang="en-GB" sz="1400" dirty="0" smtClean="0"/>
              <a:t>, heartbeat,</a:t>
            </a:r>
          </a:p>
          <a:p>
            <a:r>
              <a:rPr lang="en-GB" sz="1400" dirty="0" smtClean="0"/>
              <a:t>scenario prep, start/stop</a:t>
            </a:r>
            <a:endParaRPr lang="nl-NL" sz="1400" dirty="0"/>
          </a:p>
        </p:txBody>
      </p:sp>
      <p:sp>
        <p:nvSpPr>
          <p:cNvPr id="68" name="Rounded Rectangle 67"/>
          <p:cNvSpPr/>
          <p:nvPr/>
        </p:nvSpPr>
        <p:spPr>
          <a:xfrm>
            <a:off x="265684" y="386080"/>
            <a:ext cx="1554480" cy="853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SimService</a:t>
            </a:r>
            <a:endParaRPr lang="en-GB" dirty="0" smtClean="0"/>
          </a:p>
          <a:p>
            <a:pPr algn="ctr"/>
            <a:r>
              <a:rPr lang="en-GB" dirty="0" smtClean="0"/>
              <a:t>Web GUI</a:t>
            </a:r>
            <a:endParaRPr lang="nl-NL" dirty="0"/>
          </a:p>
        </p:txBody>
      </p:sp>
      <p:cxnSp>
        <p:nvCxnSpPr>
          <p:cNvPr id="69" name="Elbow Connector 68"/>
          <p:cNvCxnSpPr>
            <a:stCxn id="68" idx="2"/>
            <a:endCxn id="62" idx="0"/>
          </p:cNvCxnSpPr>
          <p:nvPr/>
        </p:nvCxnSpPr>
        <p:spPr>
          <a:xfrm rot="5400000">
            <a:off x="554482" y="1726438"/>
            <a:ext cx="975360" cy="152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759370" y="243840"/>
            <a:ext cx="1554480" cy="853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csWeb</a:t>
            </a:r>
            <a:endParaRPr lang="en-GB" dirty="0" smtClean="0"/>
          </a:p>
          <a:p>
            <a:pPr algn="ctr"/>
            <a:r>
              <a:rPr lang="en-GB" dirty="0" smtClean="0"/>
              <a:t>GUI</a:t>
            </a:r>
            <a:endParaRPr lang="nl-NL" dirty="0"/>
          </a:p>
        </p:txBody>
      </p:sp>
      <p:sp>
        <p:nvSpPr>
          <p:cNvPr id="74" name="Rounded Rectangle 73"/>
          <p:cNvSpPr/>
          <p:nvPr/>
        </p:nvSpPr>
        <p:spPr>
          <a:xfrm>
            <a:off x="6972366" y="386080"/>
            <a:ext cx="1554480" cy="853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csWeb</a:t>
            </a:r>
            <a:endParaRPr lang="en-GB" dirty="0" smtClean="0"/>
          </a:p>
          <a:p>
            <a:pPr algn="ctr"/>
            <a:r>
              <a:rPr lang="en-GB" dirty="0" smtClean="0"/>
              <a:t>Desktop GUI</a:t>
            </a:r>
            <a:endParaRPr lang="nl-NL" dirty="0"/>
          </a:p>
        </p:txBody>
      </p:sp>
      <p:cxnSp>
        <p:nvCxnSpPr>
          <p:cNvPr id="75" name="Elbow Connector 74"/>
          <p:cNvCxnSpPr>
            <a:stCxn id="74" idx="2"/>
            <a:endCxn id="28" idx="0"/>
          </p:cNvCxnSpPr>
          <p:nvPr/>
        </p:nvCxnSpPr>
        <p:spPr>
          <a:xfrm rot="5400000">
            <a:off x="6468144" y="933418"/>
            <a:ext cx="975360" cy="158756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011993" y="2590799"/>
            <a:ext cx="270255"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Block Arc 77"/>
          <p:cNvSpPr/>
          <p:nvPr/>
        </p:nvSpPr>
        <p:spPr>
          <a:xfrm rot="16200000">
            <a:off x="7252130" y="2499360"/>
            <a:ext cx="284480" cy="28448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28" name="Rounded Rectangle 27"/>
          <p:cNvSpPr/>
          <p:nvPr/>
        </p:nvSpPr>
        <p:spPr>
          <a:xfrm>
            <a:off x="5303521" y="2214880"/>
            <a:ext cx="1717040"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csWeb</a:t>
            </a:r>
            <a:endParaRPr lang="en-GB" dirty="0" smtClean="0"/>
          </a:p>
          <a:p>
            <a:pPr algn="ctr"/>
            <a:r>
              <a:rPr lang="en-GB" dirty="0" smtClean="0"/>
              <a:t>Manager</a:t>
            </a:r>
            <a:endParaRPr lang="nl-NL" dirty="0"/>
          </a:p>
        </p:txBody>
      </p:sp>
      <p:sp>
        <p:nvSpPr>
          <p:cNvPr id="83" name="Rectangle 82"/>
          <p:cNvSpPr/>
          <p:nvPr/>
        </p:nvSpPr>
        <p:spPr>
          <a:xfrm>
            <a:off x="7361801" y="2474573"/>
            <a:ext cx="537583" cy="307777"/>
          </a:xfrm>
          <a:prstGeom prst="rect">
            <a:avLst/>
          </a:prstGeom>
        </p:spPr>
        <p:txBody>
          <a:bodyPr wrap="none">
            <a:spAutoFit/>
          </a:bodyPr>
          <a:lstStyle/>
          <a:p>
            <a:r>
              <a:rPr lang="en-GB" sz="1400" dirty="0" smtClean="0">
                <a:solidFill>
                  <a:prstClr val="black"/>
                </a:solidFill>
              </a:rPr>
              <a:t>REST</a:t>
            </a:r>
            <a:endParaRPr lang="nl-NL" dirty="0"/>
          </a:p>
        </p:txBody>
      </p:sp>
    </p:spTree>
    <p:extLst>
      <p:ext uri="{BB962C8B-B14F-4D97-AF65-F5344CB8AC3E}">
        <p14:creationId xmlns:p14="http://schemas.microsoft.com/office/powerpoint/2010/main" val="2352341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483</Words>
  <Application>Microsoft Office PowerPoint</Application>
  <PresentationFormat>Widescreen</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Vullings</dc:creator>
  <cp:lastModifiedBy>Erik Vullings</cp:lastModifiedBy>
  <cp:revision>11</cp:revision>
  <dcterms:created xsi:type="dcterms:W3CDTF">2015-12-22T09:57:08Z</dcterms:created>
  <dcterms:modified xsi:type="dcterms:W3CDTF">2015-12-22T12:14:31Z</dcterms:modified>
</cp:coreProperties>
</file>