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2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7" y="0"/>
            <a:ext cx="4742180" cy="6863080"/>
            <a:chOff x="7455057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9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1" y="0"/>
                  </a:moveTo>
                  <a:lnTo>
                    <a:pt x="3135778" y="6843645"/>
                  </a:lnTo>
                </a:path>
                <a:path w="4732655" h="6844030">
                  <a:moveTo>
                    <a:pt x="4732180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74264" y="4446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15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Data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5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25">
                <a:solidFill>
                  <a:srgbClr val="0F0F0F"/>
                </a:solidFill>
              </a:rPr>
              <a:t> </a:t>
            </a:r>
            <a:r>
              <a:rPr dirty="0" sz="3200" spc="5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27323" y="2933917"/>
            <a:ext cx="8798560" cy="17697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4715510">
              <a:lnSpc>
                <a:spcPts val="2710"/>
              </a:lnSpc>
              <a:spcBef>
                <a:spcPts val="330"/>
              </a:spcBef>
            </a:pPr>
            <a:r>
              <a:rPr dirty="0" sz="2400" spc="-100">
                <a:latin typeface="Lucida Sans Unicode"/>
                <a:cs typeface="Lucida Sans Unicode"/>
              </a:rPr>
              <a:t>STUDENT</a:t>
            </a:r>
            <a:r>
              <a:rPr dirty="0" sz="2400" spc="125">
                <a:latin typeface="Lucida Sans Unicode"/>
                <a:cs typeface="Lucida Sans Unicode"/>
              </a:rPr>
              <a:t> </a:t>
            </a:r>
            <a:r>
              <a:rPr dirty="0" sz="2400" spc="-75">
                <a:latin typeface="Lucida Sans Unicode"/>
                <a:cs typeface="Lucida Sans Unicode"/>
              </a:rPr>
              <a:t>NAME:</a:t>
            </a:r>
            <a:r>
              <a:rPr dirty="0" sz="2400" spc="34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PRADEEP</a:t>
            </a:r>
            <a:r>
              <a:rPr dirty="0" sz="2400" spc="210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D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35">
                <a:latin typeface="Lucida Sans Unicode"/>
                <a:cs typeface="Lucida Sans Unicode"/>
              </a:rPr>
              <a:t>REGISTER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312211979</a:t>
            </a:r>
            <a:endParaRPr sz="2400">
              <a:latin typeface="Lucida Sans Unicode"/>
              <a:cs typeface="Lucida Sans Unicode"/>
            </a:endParaRPr>
          </a:p>
          <a:p>
            <a:pPr marL="50800" marR="1398905" indent="-38735">
              <a:lnSpc>
                <a:spcPts val="2710"/>
              </a:lnSpc>
              <a:spcBef>
                <a:spcPts val="5"/>
              </a:spcBef>
            </a:pPr>
            <a:r>
              <a:rPr dirty="0" sz="2400" spc="-50">
                <a:latin typeface="Lucida Sans Unicode"/>
                <a:cs typeface="Lucida Sans Unicode"/>
              </a:rPr>
              <a:t>NM</a:t>
            </a:r>
            <a:r>
              <a:rPr dirty="0" sz="2400" spc="240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dirty="0" sz="2400" spc="250">
                <a:latin typeface="Lucida Sans Unicode"/>
                <a:cs typeface="Lucida Sans Unicode"/>
              </a:rPr>
              <a:t> </a:t>
            </a:r>
            <a:r>
              <a:rPr dirty="0" sz="2400" spc="25">
                <a:latin typeface="Lucida Sans Unicode"/>
                <a:cs typeface="Lucida Sans Unicode"/>
              </a:rPr>
              <a:t>55442D10E92FB39B33E42899F980FCE0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80">
                <a:latin typeface="Lucida Sans Unicode"/>
                <a:cs typeface="Lucida Sans Unicode"/>
              </a:rPr>
              <a:t>DEPARTMENT: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B.COM</a:t>
            </a:r>
            <a:r>
              <a:rPr dirty="0" sz="2400" spc="26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(GENERAL)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2655"/>
              </a:lnSpc>
            </a:pPr>
            <a:r>
              <a:rPr dirty="0" sz="2400" spc="-60">
                <a:latin typeface="Lucida Sans Unicode"/>
                <a:cs typeface="Lucida Sans Unicode"/>
              </a:rPr>
              <a:t>COLLEGE: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30">
                <a:latin typeface="Lucida Sans Unicode"/>
                <a:cs typeface="Lucida Sans Unicode"/>
              </a:rPr>
              <a:t>MAR</a:t>
            </a:r>
            <a:r>
              <a:rPr dirty="0" sz="2400" spc="140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GREGORIOS</a:t>
            </a:r>
            <a:r>
              <a:rPr dirty="0" sz="2400" spc="260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COLLEGE</a:t>
            </a:r>
            <a:r>
              <a:rPr dirty="0" sz="2400" spc="160">
                <a:latin typeface="Lucida Sans Unicode"/>
                <a:cs typeface="Lucida Sans Unicode"/>
              </a:rPr>
              <a:t> </a:t>
            </a:r>
            <a:r>
              <a:rPr dirty="0" sz="2400" spc="-60">
                <a:latin typeface="Lucida Sans Unicode"/>
                <a:cs typeface="Lucida Sans Unicode"/>
              </a:rPr>
              <a:t>OF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105">
                <a:latin typeface="Lucida Sans Unicode"/>
                <a:cs typeface="Lucida Sans Unicode"/>
              </a:rPr>
              <a:t>ARTS</a:t>
            </a:r>
            <a:r>
              <a:rPr dirty="0" sz="2400" spc="254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AND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SCIENCE.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dirty="0" sz="1550" spc="20" b="1" i="1">
                <a:latin typeface="Arial"/>
                <a:cs typeface="Arial"/>
              </a:rPr>
              <a:t>1.</a:t>
            </a:r>
            <a:r>
              <a:rPr dirty="0" sz="1550" spc="15" b="1" i="1">
                <a:latin typeface="Arial"/>
                <a:cs typeface="Arial"/>
              </a:rPr>
              <a:t> Data</a:t>
            </a:r>
            <a:r>
              <a:rPr dirty="0" sz="1550" spc="30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Collection </a:t>
            </a:r>
            <a:r>
              <a:rPr dirty="0" sz="1550" spc="20" b="1" i="1">
                <a:latin typeface="Arial"/>
                <a:cs typeface="Arial"/>
              </a:rPr>
              <a:t>and </a:t>
            </a:r>
            <a:r>
              <a:rPr dirty="0" sz="1550" spc="25" b="1" i="1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30" b="1" i="1">
                <a:latin typeface="Arial"/>
                <a:cs typeface="Arial"/>
              </a:rPr>
              <a:t> </a:t>
            </a:r>
            <a:r>
              <a:rPr dirty="0" sz="1650" spc="-70" b="1" i="1">
                <a:latin typeface="Arial"/>
                <a:cs typeface="Arial"/>
              </a:rPr>
              <a:t>in</a:t>
            </a:r>
            <a:r>
              <a:rPr dirty="0" sz="1550" spc="-70" b="1" i="1">
                <a:latin typeface="Cambria"/>
                <a:cs typeface="Cambria"/>
              </a:rPr>
              <a:t>:</a:t>
            </a:r>
            <a:r>
              <a:rPr dirty="0" sz="1550" spc="130" b="1" i="1">
                <a:latin typeface="Cambria"/>
                <a:cs typeface="Cambria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contains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detailed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information,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including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ID,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names,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start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dates,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job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titles,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supervisors,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email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addresses,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performance-related 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data.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primary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source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30" i="1">
                <a:latin typeface="Arial"/>
                <a:cs typeface="Arial"/>
              </a:rPr>
              <a:t>my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dirty="0" sz="1550" spc="20" b="1" i="1">
                <a:latin typeface="Arial"/>
                <a:cs typeface="Arial"/>
              </a:rPr>
              <a:t>2.</a:t>
            </a:r>
            <a:r>
              <a:rPr dirty="0" sz="1550" spc="5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Data </a:t>
            </a:r>
            <a:r>
              <a:rPr dirty="0" sz="1550" spc="20" b="1" i="1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-15" b="1" i="1">
                <a:latin typeface="Arial"/>
                <a:cs typeface="Arial"/>
              </a:rPr>
              <a:t> </a:t>
            </a:r>
            <a:r>
              <a:rPr dirty="0" sz="1650" spc="-70" b="1" i="1">
                <a:latin typeface="Arial"/>
                <a:cs typeface="Arial"/>
              </a:rPr>
              <a:t>in</a:t>
            </a:r>
            <a:r>
              <a:rPr dirty="0" sz="1550" spc="-70" b="1" i="1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lvl="1" marL="541655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have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gathered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comprehensive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data,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possibly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from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sources,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550" spc="15" i="1">
                <a:latin typeface="Arial"/>
                <a:cs typeface="Arial"/>
              </a:rPr>
              <a:t>compiled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it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lvl="1" marL="541655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data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includes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demographic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information,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job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details,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metrics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550" spc="20" i="1">
                <a:latin typeface="Arial"/>
                <a:cs typeface="Arial"/>
              </a:rPr>
              <a:t>"Performance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Score"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"Employee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lvl="1" marL="469900" marR="26225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also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has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"Performance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level"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column,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though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35" i="1">
                <a:latin typeface="Arial"/>
                <a:cs typeface="Arial"/>
              </a:rPr>
              <a:t>some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values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appear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dirty="0" sz="1550" spc="20" b="1" i="1">
                <a:latin typeface="Arial"/>
                <a:cs typeface="Arial"/>
              </a:rPr>
              <a:t>3.</a:t>
            </a:r>
            <a:r>
              <a:rPr dirty="0" sz="1550" spc="15" b="1" i="1">
                <a:latin typeface="Arial"/>
                <a:cs typeface="Arial"/>
              </a:rPr>
              <a:t> Aggregation of</a:t>
            </a:r>
            <a:r>
              <a:rPr dirty="0" sz="1550" spc="75" b="1" i="1">
                <a:latin typeface="Arial"/>
                <a:cs typeface="Arial"/>
              </a:rPr>
              <a:t> </a:t>
            </a:r>
            <a:r>
              <a:rPr dirty="0" sz="1550" spc="20" b="1" i="1">
                <a:latin typeface="Arial"/>
                <a:cs typeface="Arial"/>
              </a:rPr>
              <a:t>Performance</a:t>
            </a:r>
            <a:r>
              <a:rPr dirty="0" sz="1550" spc="25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-15" b="1" i="1">
                <a:latin typeface="Arial"/>
                <a:cs typeface="Arial"/>
              </a:rPr>
              <a:t> </a:t>
            </a:r>
            <a:r>
              <a:rPr dirty="0" sz="1650" spc="-50" b="1" i="1">
                <a:latin typeface="Arial"/>
                <a:cs typeface="Arial"/>
              </a:rPr>
              <a:t>Sheet1</a:t>
            </a:r>
            <a:r>
              <a:rPr dirty="0" sz="1550" spc="-50" b="1" i="1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lvl="1" marL="541655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appears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summarize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by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lvl="1" marL="469900" marR="5080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table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organized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show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count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each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level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(high,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low,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medium,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very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high)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across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different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(e.g.,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BPC,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lvl="1" marL="541655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used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Excel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functions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650" spc="-35" i="1">
                <a:latin typeface="Arial"/>
                <a:cs typeface="Arial"/>
              </a:rPr>
              <a:t>COUNTIF</a:t>
            </a:r>
            <a:r>
              <a:rPr dirty="0" sz="16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Trebuchet MS"/>
                <a:cs typeface="Trebuchet MS"/>
              </a:rPr>
              <a:t>or</a:t>
            </a:r>
            <a:r>
              <a:rPr dirty="0" sz="1550" spc="-5" i="1">
                <a:latin typeface="Trebuchet MS"/>
                <a:cs typeface="Trebuchet MS"/>
              </a:rPr>
              <a:t> </a:t>
            </a:r>
            <a:r>
              <a:rPr dirty="0" sz="1650" spc="-30" i="1">
                <a:latin typeface="Arial"/>
                <a:cs typeface="Arial"/>
              </a:rPr>
              <a:t>PivotTables </a:t>
            </a:r>
            <a:r>
              <a:rPr dirty="0" sz="1550" spc="35" i="1">
                <a:latin typeface="Trebuchet MS"/>
                <a:cs typeface="Trebuchet MS"/>
              </a:rPr>
              <a:t>to</a:t>
            </a:r>
            <a:r>
              <a:rPr dirty="0" sz="1550" spc="10" i="1">
                <a:latin typeface="Trebuchet MS"/>
                <a:cs typeface="Trebuchet MS"/>
              </a:rPr>
              <a:t> </a:t>
            </a:r>
            <a:r>
              <a:rPr dirty="0" sz="1550" spc="175" i="1">
                <a:latin typeface="Trebuchet MS"/>
                <a:cs typeface="Trebuchet MS"/>
              </a:rPr>
              <a:t>aggregate</a:t>
            </a:r>
            <a:r>
              <a:rPr dirty="0" sz="1550" spc="-60" i="1">
                <a:latin typeface="Trebuchet MS"/>
                <a:cs typeface="Trebuchet MS"/>
              </a:rPr>
              <a:t> </a:t>
            </a:r>
            <a:r>
              <a:rPr dirty="0" sz="1550" spc="-35" i="1">
                <a:latin typeface="Trebuchet MS"/>
                <a:cs typeface="Trebuchet MS"/>
              </a:rPr>
              <a:t>this</a:t>
            </a:r>
            <a:r>
              <a:rPr dirty="0" sz="1550" spc="-20" i="1">
                <a:latin typeface="Trebuchet MS"/>
                <a:cs typeface="Trebuchet MS"/>
              </a:rPr>
              <a:t> </a:t>
            </a:r>
            <a:r>
              <a:rPr dirty="0" sz="1550" spc="105" i="1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lvl="1" marL="469900" marR="233679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15" i="1">
                <a:latin typeface="Arial"/>
                <a:cs typeface="Arial"/>
              </a:rPr>
              <a:t>sheet </a:t>
            </a:r>
            <a:r>
              <a:rPr dirty="0" sz="1550" spc="10" i="1">
                <a:latin typeface="Arial"/>
                <a:cs typeface="Arial"/>
              </a:rPr>
              <a:t>also includes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"Grand </a:t>
            </a:r>
            <a:r>
              <a:rPr dirty="0" sz="1550" spc="10" i="1">
                <a:latin typeface="Arial"/>
                <a:cs typeface="Arial"/>
              </a:rPr>
              <a:t>Total" </a:t>
            </a:r>
            <a:r>
              <a:rPr dirty="0" sz="1550" spc="20" i="1">
                <a:latin typeface="Arial"/>
                <a:cs typeface="Arial"/>
              </a:rPr>
              <a:t>column, which </a:t>
            </a:r>
            <a:r>
              <a:rPr dirty="0" sz="1550" spc="25" i="1">
                <a:latin typeface="Arial"/>
                <a:cs typeface="Arial"/>
              </a:rPr>
              <a:t>summarizes </a:t>
            </a:r>
            <a:r>
              <a:rPr dirty="0" sz="1550" spc="20" i="1">
                <a:latin typeface="Arial"/>
                <a:cs typeface="Arial"/>
              </a:rPr>
              <a:t>the total </a:t>
            </a:r>
            <a:r>
              <a:rPr dirty="0" sz="1550" spc="30" i="1">
                <a:latin typeface="Arial"/>
                <a:cs typeface="Arial"/>
              </a:rPr>
              <a:t>count </a:t>
            </a:r>
            <a:r>
              <a:rPr dirty="0" sz="1550" spc="-20" i="1">
                <a:latin typeface="Arial"/>
                <a:cs typeface="Arial"/>
              </a:rPr>
              <a:t>of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across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levels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10" i="1">
                <a:latin typeface="Arial"/>
                <a:cs typeface="Arial"/>
              </a:rPr>
              <a:t>each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 i="1">
                <a:latin typeface="Arial"/>
                <a:cs typeface="Arial"/>
              </a:rPr>
              <a:t>4.</a:t>
            </a:r>
            <a:r>
              <a:rPr dirty="0" sz="1800" spc="-5" b="1" i="1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5" i="1">
                <a:latin typeface="Arial"/>
                <a:cs typeface="Arial"/>
              </a:rPr>
              <a:t>Although</a:t>
            </a:r>
            <a:r>
              <a:rPr dirty="0" sz="1800" spc="5" i="1">
                <a:latin typeface="Arial"/>
                <a:cs typeface="Arial"/>
              </a:rPr>
              <a:t> not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explicitly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shown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provided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data,</a:t>
            </a:r>
            <a:r>
              <a:rPr dirty="0" sz="1800" spc="5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it’s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common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to </a:t>
            </a:r>
            <a:r>
              <a:rPr dirty="0" sz="1800" spc="-5" i="1">
                <a:latin typeface="Arial"/>
                <a:cs typeface="Arial"/>
              </a:rPr>
              <a:t>create</a:t>
            </a:r>
            <a:r>
              <a:rPr dirty="0" sz="1800" spc="5" i="1">
                <a:latin typeface="Arial"/>
                <a:cs typeface="Arial"/>
              </a:rPr>
              <a:t> charts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or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graphs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Excel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3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visualize</a:t>
            </a:r>
            <a:r>
              <a:rPr dirty="0" sz="1800" spc="-5" i="1">
                <a:latin typeface="Arial"/>
                <a:cs typeface="Arial"/>
              </a:rPr>
              <a:t> performance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i="1">
                <a:latin typeface="Arial"/>
                <a:cs typeface="Arial"/>
              </a:rPr>
              <a:t>I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have</a:t>
            </a:r>
            <a:r>
              <a:rPr dirty="0" sz="1800" spc="5" i="1">
                <a:latin typeface="Arial"/>
                <a:cs typeface="Arial"/>
              </a:rPr>
              <a:t> used </a:t>
            </a: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data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Sheet1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25" i="1">
                <a:latin typeface="Trebuchet MS"/>
                <a:cs typeface="Trebuchet MS"/>
              </a:rPr>
              <a:t>to</a:t>
            </a:r>
            <a:r>
              <a:rPr dirty="0" sz="1800" spc="5" i="1">
                <a:latin typeface="Trebuchet MS"/>
                <a:cs typeface="Trebuchet MS"/>
              </a:rPr>
              <a:t> </a:t>
            </a:r>
            <a:r>
              <a:rPr dirty="0" sz="1800" spc="100" i="1">
                <a:latin typeface="Trebuchet MS"/>
                <a:cs typeface="Trebuchet MS"/>
              </a:rPr>
              <a:t>create</a:t>
            </a:r>
            <a:r>
              <a:rPr dirty="0" sz="1800" spc="10" i="1">
                <a:latin typeface="Trebuchet MS"/>
                <a:cs typeface="Trebuchet MS"/>
              </a:rPr>
              <a:t> </a:t>
            </a:r>
            <a:r>
              <a:rPr dirty="0" sz="1800" spc="80" i="1">
                <a:latin typeface="Trebuchet MS"/>
                <a:cs typeface="Trebuchet MS"/>
              </a:rPr>
              <a:t>bar</a:t>
            </a:r>
            <a:r>
              <a:rPr dirty="0" sz="1800" spc="-30" i="1">
                <a:latin typeface="Trebuchet MS"/>
                <a:cs typeface="Trebuchet MS"/>
              </a:rPr>
              <a:t> </a:t>
            </a:r>
            <a:r>
              <a:rPr dirty="0" sz="1800" spc="50" i="1">
                <a:latin typeface="Trebuchet MS"/>
                <a:cs typeface="Trebuchet MS"/>
              </a:rPr>
              <a:t>charts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10" i="1">
                <a:latin typeface="Trebuchet MS"/>
                <a:cs typeface="Trebuchet MS"/>
              </a:rPr>
              <a:t>or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pie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50" i="1">
                <a:latin typeface="Trebuchet MS"/>
                <a:cs typeface="Trebuchet MS"/>
              </a:rPr>
              <a:t>charts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-50" i="1">
                <a:latin typeface="Trebuchet MS"/>
                <a:cs typeface="Trebuchet MS"/>
              </a:rPr>
              <a:t>illustrating </a:t>
            </a:r>
            <a:r>
              <a:rPr dirty="0" sz="1800" spc="-525" i="1">
                <a:latin typeface="Trebuchet MS"/>
                <a:cs typeface="Trebuchet MS"/>
              </a:rPr>
              <a:t> </a:t>
            </a:r>
            <a:r>
              <a:rPr dirty="0" sz="1800" spc="55" i="1">
                <a:latin typeface="Trebuchet MS"/>
                <a:cs typeface="Trebuchet MS"/>
              </a:rPr>
              <a:t>the</a:t>
            </a:r>
            <a:r>
              <a:rPr dirty="0" sz="1800" spc="-65" i="1">
                <a:latin typeface="Trebuchet MS"/>
                <a:cs typeface="Trebuchet MS"/>
              </a:rPr>
              <a:t> </a:t>
            </a:r>
            <a:r>
              <a:rPr dirty="0" sz="1800" spc="-20" i="1">
                <a:latin typeface="Trebuchet MS"/>
                <a:cs typeface="Trebuchet MS"/>
              </a:rPr>
              <a:t>distribution</a:t>
            </a:r>
            <a:r>
              <a:rPr dirty="0" sz="1800" spc="-70" i="1">
                <a:latin typeface="Trebuchet MS"/>
                <a:cs typeface="Trebuchet MS"/>
              </a:rPr>
              <a:t> </a:t>
            </a:r>
            <a:r>
              <a:rPr dirty="0" sz="1800" spc="35" i="1">
                <a:latin typeface="Trebuchet MS"/>
                <a:cs typeface="Trebuchet MS"/>
              </a:rPr>
              <a:t>of</a:t>
            </a:r>
            <a:r>
              <a:rPr dirty="0" sz="1800" spc="-65" i="1">
                <a:latin typeface="Trebuchet MS"/>
                <a:cs typeface="Trebuchet MS"/>
              </a:rPr>
              <a:t> </a:t>
            </a:r>
            <a:r>
              <a:rPr dirty="0" sz="1800" spc="100" i="1">
                <a:latin typeface="Trebuchet MS"/>
                <a:cs typeface="Trebuchet MS"/>
              </a:rPr>
              <a:t>performance</a:t>
            </a:r>
            <a:r>
              <a:rPr dirty="0" sz="1800" spc="5" i="1">
                <a:latin typeface="Trebuchet MS"/>
                <a:cs typeface="Trebuchet MS"/>
              </a:rPr>
              <a:t> levels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90" i="1">
                <a:latin typeface="Trebuchet MS"/>
                <a:cs typeface="Trebuchet MS"/>
              </a:rPr>
              <a:t>across</a:t>
            </a:r>
            <a:r>
              <a:rPr dirty="0" sz="1800" spc="-50" i="1">
                <a:latin typeface="Trebuchet MS"/>
                <a:cs typeface="Trebuchet MS"/>
              </a:rPr>
              <a:t> </a:t>
            </a:r>
            <a:r>
              <a:rPr dirty="0" sz="1800" spc="-10" i="1">
                <a:latin typeface="Trebuchet MS"/>
                <a:cs typeface="Trebuchet MS"/>
              </a:rPr>
              <a:t>different</a:t>
            </a:r>
            <a:r>
              <a:rPr dirty="0" sz="1800" spc="-105" i="1">
                <a:latin typeface="Trebuchet MS"/>
                <a:cs typeface="Trebuchet MS"/>
              </a:rPr>
              <a:t> </a:t>
            </a:r>
            <a:r>
              <a:rPr dirty="0" sz="1800" spc="25" i="1">
                <a:latin typeface="Trebuchet MS"/>
                <a:cs typeface="Trebuchet MS"/>
              </a:rPr>
              <a:t>Business</a:t>
            </a:r>
            <a:r>
              <a:rPr dirty="0" sz="1800" spc="-50" i="1">
                <a:latin typeface="Trebuchet MS"/>
                <a:cs typeface="Trebuchet MS"/>
              </a:rPr>
              <a:t> </a:t>
            </a:r>
            <a:r>
              <a:rPr dirty="0" sz="1800" spc="-80" i="1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dirty="0" sz="1800" spc="-15" b="1" i="1">
                <a:latin typeface="Arial"/>
                <a:cs typeface="Arial"/>
              </a:rPr>
              <a:t>5.</a:t>
            </a:r>
            <a:r>
              <a:rPr dirty="0" sz="1800" spc="45" b="1" i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Additional</a:t>
            </a:r>
            <a:r>
              <a:rPr dirty="0" sz="1800" spc="45" b="1" i="1">
                <a:latin typeface="Arial"/>
                <a:cs typeface="Arial"/>
              </a:rPr>
              <a:t> </a:t>
            </a:r>
            <a:r>
              <a:rPr dirty="0" sz="1800" spc="-15" b="1" i="1">
                <a:latin typeface="Arial"/>
                <a:cs typeface="Arial"/>
              </a:rPr>
              <a:t>Data</a:t>
            </a:r>
            <a:r>
              <a:rPr dirty="0" sz="1800" spc="-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Analysis </a:t>
            </a:r>
            <a:r>
              <a:rPr dirty="0" sz="1800" spc="-10" b="1" i="1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0" b="1" i="1">
                <a:latin typeface="Arial"/>
                <a:cs typeface="Arial"/>
              </a:rPr>
              <a:t>Sheet</a:t>
            </a:r>
            <a:r>
              <a:rPr dirty="0" sz="1800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Sheet2</a:t>
            </a:r>
            <a:r>
              <a:rPr dirty="0" sz="1800" spc="-5" b="1" i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4699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 i="1">
                <a:latin typeface="Arial"/>
                <a:cs typeface="Arial"/>
              </a:rPr>
              <a:t>Contains </a:t>
            </a:r>
            <a:r>
              <a:rPr dirty="0" sz="1800" i="1">
                <a:latin typeface="Arial"/>
                <a:cs typeface="Arial"/>
              </a:rPr>
              <a:t>ID-marks </a:t>
            </a:r>
            <a:r>
              <a:rPr dirty="0" sz="1800" spc="-5" i="1">
                <a:latin typeface="Arial"/>
                <a:cs typeface="Arial"/>
              </a:rPr>
              <a:t>pair, </a:t>
            </a:r>
            <a:r>
              <a:rPr dirty="0" sz="1800" i="1">
                <a:latin typeface="Arial"/>
                <a:cs typeface="Arial"/>
              </a:rPr>
              <a:t>possibly </a:t>
            </a:r>
            <a:r>
              <a:rPr dirty="0" sz="1800" spc="-5" i="1">
                <a:latin typeface="Arial"/>
                <a:cs typeface="Arial"/>
              </a:rPr>
              <a:t>related </a:t>
            </a:r>
            <a:r>
              <a:rPr dirty="0" sz="1800" spc="-30" i="1">
                <a:latin typeface="Arial"/>
                <a:cs typeface="Arial"/>
              </a:rPr>
              <a:t>to </a:t>
            </a:r>
            <a:r>
              <a:rPr dirty="0" sz="1800" spc="10" i="1">
                <a:latin typeface="Arial"/>
                <a:cs typeface="Arial"/>
              </a:rPr>
              <a:t>some </a:t>
            </a:r>
            <a:r>
              <a:rPr dirty="0" sz="1800" spc="-15" i="1">
                <a:latin typeface="Arial"/>
                <a:cs typeface="Arial"/>
              </a:rPr>
              <a:t>other </a:t>
            </a:r>
            <a:r>
              <a:rPr dirty="0" sz="1800" spc="-5" i="1">
                <a:latin typeface="Arial"/>
                <a:cs typeface="Arial"/>
              </a:rPr>
              <a:t>aspect </a:t>
            </a:r>
            <a:r>
              <a:rPr dirty="0" sz="1800" spc="20" i="1">
                <a:latin typeface="Arial"/>
                <a:cs typeface="Arial"/>
              </a:rPr>
              <a:t>of </a:t>
            </a:r>
            <a:r>
              <a:rPr dirty="0" sz="1800" spc="-5" i="1">
                <a:latin typeface="Arial"/>
                <a:cs typeface="Arial"/>
              </a:rPr>
              <a:t>performance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or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another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lvl="1" marL="469900" marR="38671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10" i="1">
                <a:latin typeface="Arial"/>
                <a:cs typeface="Arial"/>
              </a:rPr>
              <a:t>It </a:t>
            </a:r>
            <a:r>
              <a:rPr dirty="0" sz="1800" spc="-5" i="1">
                <a:latin typeface="Arial"/>
                <a:cs typeface="Arial"/>
              </a:rPr>
              <a:t>might </a:t>
            </a:r>
            <a:r>
              <a:rPr dirty="0" sz="1800" spc="20" i="1">
                <a:latin typeface="Arial"/>
                <a:cs typeface="Arial"/>
              </a:rPr>
              <a:t>be </a:t>
            </a:r>
            <a:r>
              <a:rPr dirty="0" sz="1800" spc="-15" i="1">
                <a:latin typeface="Arial"/>
                <a:cs typeface="Arial"/>
              </a:rPr>
              <a:t>used </a:t>
            </a:r>
            <a:r>
              <a:rPr dirty="0" sz="1800" spc="-5" i="1">
                <a:latin typeface="Arial"/>
                <a:cs typeface="Arial"/>
              </a:rPr>
              <a:t>for supplementary </a:t>
            </a:r>
            <a:r>
              <a:rPr dirty="0" sz="1800" i="1">
                <a:latin typeface="Arial"/>
                <a:cs typeface="Arial"/>
              </a:rPr>
              <a:t>analysis, </a:t>
            </a:r>
            <a:r>
              <a:rPr dirty="0" sz="1800" spc="-5" i="1">
                <a:latin typeface="Arial"/>
                <a:cs typeface="Arial"/>
              </a:rPr>
              <a:t>though </a:t>
            </a:r>
            <a:r>
              <a:rPr dirty="0" sz="1800" spc="-10" i="1">
                <a:latin typeface="Arial"/>
                <a:cs typeface="Arial"/>
              </a:rPr>
              <a:t>it’s </a:t>
            </a:r>
            <a:r>
              <a:rPr dirty="0" sz="1800" i="1">
                <a:latin typeface="Arial"/>
                <a:cs typeface="Arial"/>
              </a:rPr>
              <a:t>unclear </a:t>
            </a:r>
            <a:r>
              <a:rPr dirty="0" sz="1800" spc="5" i="1">
                <a:latin typeface="Arial"/>
                <a:cs typeface="Arial"/>
              </a:rPr>
              <a:t>how </a:t>
            </a:r>
            <a:r>
              <a:rPr dirty="0" sz="1800" spc="-15" i="1">
                <a:latin typeface="Arial"/>
                <a:cs typeface="Arial"/>
              </a:rPr>
              <a:t>it </a:t>
            </a:r>
            <a:r>
              <a:rPr dirty="0" sz="1800" spc="-10" i="1">
                <a:latin typeface="Arial"/>
                <a:cs typeface="Arial"/>
              </a:rPr>
              <a:t>ties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into</a:t>
            </a:r>
            <a:r>
              <a:rPr dirty="0" sz="1800" spc="-5" i="1">
                <a:latin typeface="Arial"/>
                <a:cs typeface="Arial"/>
              </a:rPr>
              <a:t> the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main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performance</a:t>
            </a:r>
            <a:r>
              <a:rPr dirty="0" sz="1800" i="1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dirty="0" sz="1800" spc="-15" b="1" i="1">
                <a:latin typeface="Arial"/>
                <a:cs typeface="Arial"/>
              </a:rPr>
              <a:t>6.</a:t>
            </a:r>
            <a:r>
              <a:rPr dirty="0" sz="1800" spc="35" b="1" i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Final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Analysis</a:t>
            </a:r>
            <a:r>
              <a:rPr dirty="0" sz="1800" spc="-5" b="1" i="1">
                <a:latin typeface="Arial"/>
                <a:cs typeface="Arial"/>
              </a:rPr>
              <a:t> and</a:t>
            </a:r>
            <a:r>
              <a:rPr dirty="0" sz="1800" spc="-3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i="1">
                <a:latin typeface="Arial"/>
                <a:cs typeface="Arial"/>
              </a:rPr>
              <a:t>I </a:t>
            </a:r>
            <a:r>
              <a:rPr dirty="0" sz="1800" spc="5" i="1">
                <a:latin typeface="Arial"/>
                <a:cs typeface="Arial"/>
              </a:rPr>
              <a:t>would </a:t>
            </a:r>
            <a:r>
              <a:rPr dirty="0" sz="1800" spc="-5" i="1">
                <a:latin typeface="Arial"/>
                <a:cs typeface="Arial"/>
              </a:rPr>
              <a:t>likely compile </a:t>
            </a:r>
            <a:r>
              <a:rPr dirty="0" sz="1800" spc="-10" i="1">
                <a:latin typeface="Arial"/>
                <a:cs typeface="Arial"/>
              </a:rPr>
              <a:t>these </a:t>
            </a:r>
            <a:r>
              <a:rPr dirty="0" sz="1800" i="1">
                <a:latin typeface="Arial"/>
                <a:cs typeface="Arial"/>
              </a:rPr>
              <a:t>analyses </a:t>
            </a:r>
            <a:r>
              <a:rPr dirty="0" sz="1800" spc="-10" i="1">
                <a:latin typeface="Arial"/>
                <a:cs typeface="Arial"/>
              </a:rPr>
              <a:t>into </a:t>
            </a:r>
            <a:r>
              <a:rPr dirty="0" sz="1800" i="1">
                <a:latin typeface="Arial"/>
                <a:cs typeface="Arial"/>
              </a:rPr>
              <a:t>a coherent report, possibly adding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explanations, </a:t>
            </a:r>
            <a:r>
              <a:rPr dirty="0" sz="1800" i="1">
                <a:latin typeface="Arial"/>
                <a:cs typeface="Arial"/>
              </a:rPr>
              <a:t>visualizations, </a:t>
            </a:r>
            <a:r>
              <a:rPr dirty="0" sz="1800" spc="5" i="1">
                <a:latin typeface="Arial"/>
                <a:cs typeface="Arial"/>
              </a:rPr>
              <a:t>and </a:t>
            </a:r>
            <a:r>
              <a:rPr dirty="0" sz="1800" spc="-10" i="1">
                <a:latin typeface="Arial"/>
                <a:cs typeface="Arial"/>
              </a:rPr>
              <a:t>insights </a:t>
            </a:r>
            <a:r>
              <a:rPr dirty="0" sz="1800" spc="-5" i="1">
                <a:latin typeface="Arial"/>
                <a:cs typeface="Arial"/>
              </a:rPr>
              <a:t>directly </a:t>
            </a:r>
            <a:r>
              <a:rPr dirty="0" sz="1800" spc="5" i="1">
                <a:latin typeface="Arial"/>
                <a:cs typeface="Arial"/>
              </a:rPr>
              <a:t>into </a:t>
            </a:r>
            <a:r>
              <a:rPr dirty="0" sz="1800" spc="-5" i="1">
                <a:latin typeface="Arial"/>
                <a:cs typeface="Arial"/>
              </a:rPr>
              <a:t>the Excel </a:t>
            </a:r>
            <a:r>
              <a:rPr dirty="0" sz="1800" spc="-10" i="1">
                <a:latin typeface="Arial"/>
                <a:cs typeface="Arial"/>
              </a:rPr>
              <a:t>file </a:t>
            </a:r>
            <a:r>
              <a:rPr dirty="0" sz="1800" spc="20" i="1">
                <a:latin typeface="Arial"/>
                <a:cs typeface="Arial"/>
              </a:rPr>
              <a:t>or </a:t>
            </a:r>
            <a:r>
              <a:rPr dirty="0" sz="1800" i="1">
                <a:latin typeface="Arial"/>
                <a:cs typeface="Arial"/>
              </a:rPr>
              <a:t>exporting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data </a:t>
            </a:r>
            <a:r>
              <a:rPr dirty="0" sz="1800" spc="5" i="1">
                <a:latin typeface="Arial"/>
                <a:cs typeface="Arial"/>
              </a:rPr>
              <a:t>into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presentation</a:t>
            </a:r>
            <a:r>
              <a:rPr dirty="0" sz="1800" spc="-5" i="1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0" i="1">
                <a:latin typeface="Arial"/>
                <a:cs typeface="Arial"/>
              </a:rPr>
              <a:t>Key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insights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could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include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identifying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top-performing </a:t>
            </a:r>
            <a:r>
              <a:rPr dirty="0" sz="1800" i="1">
                <a:latin typeface="Arial"/>
                <a:cs typeface="Arial"/>
              </a:rPr>
              <a:t>Business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Units,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i="1">
                <a:latin typeface="Arial"/>
                <a:cs typeface="Arial"/>
              </a:rPr>
              <a:t>needing</a:t>
            </a:r>
            <a:r>
              <a:rPr dirty="0" sz="1800" i="1">
                <a:latin typeface="Arial"/>
                <a:cs typeface="Arial"/>
              </a:rPr>
              <a:t> improvement,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and </a:t>
            </a:r>
            <a:r>
              <a:rPr dirty="0" sz="1800" spc="-10" i="1">
                <a:latin typeface="Arial"/>
                <a:cs typeface="Arial"/>
              </a:rPr>
              <a:t>employee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distribution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across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performance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 h="0">
                  <a:moveTo>
                    <a:pt x="0" y="0"/>
                  </a:moveTo>
                  <a:lnTo>
                    <a:pt x="19050" y="0"/>
                  </a:lnTo>
                </a:path>
                <a:path w="485775" h="0">
                  <a:moveTo>
                    <a:pt x="85725" y="0"/>
                  </a:moveTo>
                  <a:lnTo>
                    <a:pt x="400050" y="0"/>
                  </a:lnTo>
                </a:path>
                <a:path w="485775" h="0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 h="0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 h="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algn="r" marR="92710">
                        <a:lnSpc>
                          <a:spcPts val="535"/>
                        </a:lnSpc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dirty="0" sz="900" spc="-3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900" spc="-5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1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400" spc="4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 spc="-6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u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dirty="0" sz="9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dirty="0" spc="25">
                <a:latin typeface="Trebuchet MS"/>
                <a:cs typeface="Trebuchet MS"/>
              </a:rPr>
              <a:t>E</a:t>
            </a:r>
            <a:r>
              <a:rPr dirty="0" spc="-55">
                <a:latin typeface="Trebuchet MS"/>
                <a:cs typeface="Trebuchet MS"/>
              </a:rPr>
              <a:t>S</a:t>
            </a:r>
            <a:r>
              <a:rPr dirty="0" spc="40">
                <a:latin typeface="Trebuchet MS"/>
                <a:cs typeface="Trebuchet MS"/>
              </a:rPr>
              <a:t>U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1100" spc="5" b="1">
                          <a:latin typeface="Calibri"/>
                          <a:cs typeface="Calibri"/>
                        </a:rPr>
                        <a:t> of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10" b="1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15" b="1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2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u  </a:t>
                      </a:r>
                      <a:r>
                        <a:rPr dirty="0" sz="1100" spc="20" b="1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very</a:t>
                      </a:r>
                      <a:r>
                        <a:rPr dirty="0" sz="11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4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4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4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15" b="1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-5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Z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20" i="1">
                <a:latin typeface="Trebuchet MS"/>
                <a:cs typeface="Trebuchet MS"/>
              </a:rPr>
              <a:t>The</a:t>
            </a:r>
            <a:r>
              <a:rPr dirty="0" sz="2000" spc="-125" i="1">
                <a:latin typeface="Trebuchet MS"/>
                <a:cs typeface="Trebuchet MS"/>
              </a:rPr>
              <a:t> </a:t>
            </a:r>
            <a:r>
              <a:rPr dirty="0" sz="2000" spc="125" i="1">
                <a:latin typeface="Trebuchet MS"/>
                <a:cs typeface="Trebuchet MS"/>
              </a:rPr>
              <a:t>Employee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05" i="1">
                <a:latin typeface="Trebuchet MS"/>
                <a:cs typeface="Trebuchet MS"/>
              </a:rPr>
              <a:t>Performance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25" i="1">
                <a:latin typeface="Trebuchet MS"/>
                <a:cs typeface="Trebuchet MS"/>
              </a:rPr>
              <a:t>Analysis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55" i="1">
                <a:latin typeface="Trebuchet MS"/>
                <a:cs typeface="Trebuchet MS"/>
              </a:rPr>
              <a:t>reveals</a:t>
            </a:r>
            <a:r>
              <a:rPr dirty="0" sz="2000" spc="-114" i="1">
                <a:latin typeface="Trebuchet MS"/>
                <a:cs typeface="Trebuchet MS"/>
              </a:rPr>
              <a:t> </a:t>
            </a:r>
            <a:r>
              <a:rPr dirty="0" sz="2000" spc="85" i="1">
                <a:latin typeface="Trebuchet MS"/>
                <a:cs typeface="Trebuchet MS"/>
              </a:rPr>
              <a:t>varied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20" i="1">
                <a:latin typeface="Trebuchet MS"/>
                <a:cs typeface="Trebuchet MS"/>
              </a:rPr>
              <a:t>performance </a:t>
            </a:r>
            <a:r>
              <a:rPr dirty="0" sz="2000" spc="-585" i="1">
                <a:latin typeface="Trebuchet MS"/>
                <a:cs typeface="Trebuchet MS"/>
              </a:rPr>
              <a:t> </a:t>
            </a:r>
            <a:r>
              <a:rPr dirty="0" sz="2000" spc="5" i="1">
                <a:latin typeface="Trebuchet MS"/>
                <a:cs typeface="Trebuchet MS"/>
              </a:rPr>
              <a:t>levels </a:t>
            </a:r>
            <a:r>
              <a:rPr dirty="0" sz="2000" spc="100" i="1">
                <a:latin typeface="Trebuchet MS"/>
                <a:cs typeface="Trebuchet MS"/>
              </a:rPr>
              <a:t>across </a:t>
            </a:r>
            <a:r>
              <a:rPr dirty="0" sz="2000" spc="-20" i="1">
                <a:latin typeface="Trebuchet MS"/>
                <a:cs typeface="Trebuchet MS"/>
              </a:rPr>
              <a:t>different </a:t>
            </a:r>
            <a:r>
              <a:rPr dirty="0" sz="2000" spc="15" i="1">
                <a:latin typeface="Trebuchet MS"/>
                <a:cs typeface="Trebuchet MS"/>
              </a:rPr>
              <a:t>Business </a:t>
            </a:r>
            <a:r>
              <a:rPr dirty="0" sz="2000" spc="-70" i="1">
                <a:latin typeface="Trebuchet MS"/>
                <a:cs typeface="Trebuchet MS"/>
              </a:rPr>
              <a:t>Units, </a:t>
            </a:r>
            <a:r>
              <a:rPr dirty="0" sz="2000" spc="-35" i="1">
                <a:latin typeface="Trebuchet MS"/>
                <a:cs typeface="Trebuchet MS"/>
              </a:rPr>
              <a:t>with </a:t>
            </a:r>
            <a:r>
              <a:rPr dirty="0" sz="2000" spc="330" i="1">
                <a:latin typeface="Trebuchet MS"/>
                <a:cs typeface="Trebuchet MS"/>
              </a:rPr>
              <a:t>a </a:t>
            </a:r>
            <a:r>
              <a:rPr dirty="0" sz="2000" spc="25" i="1">
                <a:latin typeface="Trebuchet MS"/>
                <a:cs typeface="Trebuchet MS"/>
              </a:rPr>
              <a:t>significant </a:t>
            </a:r>
            <a:r>
              <a:rPr dirty="0" sz="2000" spc="110" i="1">
                <a:latin typeface="Trebuchet MS"/>
                <a:cs typeface="Trebuchet MS"/>
              </a:rPr>
              <a:t>number </a:t>
            </a:r>
            <a:r>
              <a:rPr dirty="0" sz="2000" spc="15" i="1">
                <a:latin typeface="Trebuchet MS"/>
                <a:cs typeface="Trebuchet MS"/>
              </a:rPr>
              <a:t>of </a:t>
            </a:r>
            <a:r>
              <a:rPr dirty="0" sz="2000" spc="-590" i="1">
                <a:latin typeface="Trebuchet MS"/>
                <a:cs typeface="Trebuchet MS"/>
              </a:rPr>
              <a:t> </a:t>
            </a:r>
            <a:r>
              <a:rPr dirty="0" sz="2000" spc="125" i="1">
                <a:latin typeface="Trebuchet MS"/>
                <a:cs typeface="Trebuchet MS"/>
              </a:rPr>
              <a:t>employees </a:t>
            </a:r>
            <a:r>
              <a:rPr dirty="0" sz="2000" spc="-15" i="1">
                <a:latin typeface="Trebuchet MS"/>
                <a:cs typeface="Trebuchet MS"/>
              </a:rPr>
              <a:t>falling </a:t>
            </a:r>
            <a:r>
              <a:rPr dirty="0" sz="2000" spc="5" i="1">
                <a:latin typeface="Trebuchet MS"/>
                <a:cs typeface="Trebuchet MS"/>
              </a:rPr>
              <a:t>into </a:t>
            </a:r>
            <a:r>
              <a:rPr dirty="0" sz="2000" spc="50" i="1">
                <a:latin typeface="Trebuchet MS"/>
                <a:cs typeface="Trebuchet MS"/>
              </a:rPr>
              <a:t>the </a:t>
            </a:r>
            <a:r>
              <a:rPr dirty="0" sz="2000" spc="85" i="1">
                <a:latin typeface="Trebuchet MS"/>
                <a:cs typeface="Trebuchet MS"/>
              </a:rPr>
              <a:t>"medium" </a:t>
            </a:r>
            <a:r>
              <a:rPr dirty="0" sz="2000" spc="225" i="1">
                <a:latin typeface="Trebuchet MS"/>
                <a:cs typeface="Trebuchet MS"/>
              </a:rPr>
              <a:t>and </a:t>
            </a:r>
            <a:r>
              <a:rPr dirty="0" sz="2000" spc="15" i="1">
                <a:latin typeface="Trebuchet MS"/>
                <a:cs typeface="Trebuchet MS"/>
              </a:rPr>
              <a:t>"low" </a:t>
            </a:r>
            <a:r>
              <a:rPr dirty="0" sz="2000" spc="85" i="1">
                <a:latin typeface="Trebuchet MS"/>
                <a:cs typeface="Trebuchet MS"/>
              </a:rPr>
              <a:t>categories, </a:t>
            </a:r>
            <a:r>
              <a:rPr dirty="0" sz="2000" spc="90" i="1">
                <a:latin typeface="Trebuchet MS"/>
                <a:cs typeface="Trebuchet MS"/>
              </a:rPr>
              <a:t> </a:t>
            </a:r>
            <a:r>
              <a:rPr dirty="0" sz="2000" spc="5" i="1">
                <a:latin typeface="Trebuchet MS"/>
                <a:cs typeface="Trebuchet MS"/>
              </a:rPr>
              <a:t>particularly </a:t>
            </a:r>
            <a:r>
              <a:rPr dirty="0" sz="2000" spc="-50" i="1">
                <a:latin typeface="Trebuchet MS"/>
                <a:cs typeface="Trebuchet MS"/>
              </a:rPr>
              <a:t>in </a:t>
            </a:r>
            <a:r>
              <a:rPr dirty="0" sz="2000" spc="-35" i="1">
                <a:latin typeface="Trebuchet MS"/>
                <a:cs typeface="Trebuchet MS"/>
              </a:rPr>
              <a:t>units </a:t>
            </a:r>
            <a:r>
              <a:rPr dirty="0" sz="2000" spc="-60" i="1">
                <a:latin typeface="Trebuchet MS"/>
                <a:cs typeface="Trebuchet MS"/>
              </a:rPr>
              <a:t>like </a:t>
            </a:r>
            <a:r>
              <a:rPr dirty="0" sz="2000" spc="185" i="1">
                <a:latin typeface="Trebuchet MS"/>
                <a:cs typeface="Trebuchet MS"/>
              </a:rPr>
              <a:t>BPC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204" i="1">
                <a:latin typeface="Trebuchet MS"/>
                <a:cs typeface="Trebuchet MS"/>
              </a:rPr>
              <a:t>CCDR. </a:t>
            </a:r>
            <a:r>
              <a:rPr dirty="0" sz="2000" i="1">
                <a:latin typeface="Trebuchet MS"/>
                <a:cs typeface="Trebuchet MS"/>
              </a:rPr>
              <a:t>There </a:t>
            </a:r>
            <a:r>
              <a:rPr dirty="0" sz="2000" spc="100" i="1">
                <a:latin typeface="Trebuchet MS"/>
                <a:cs typeface="Trebuchet MS"/>
              </a:rPr>
              <a:t>are </a:t>
            </a:r>
            <a:r>
              <a:rPr dirty="0" sz="2000" spc="70" i="1">
                <a:latin typeface="Trebuchet MS"/>
                <a:cs typeface="Trebuchet MS"/>
              </a:rPr>
              <a:t>also </a:t>
            </a:r>
            <a:r>
              <a:rPr dirty="0" sz="2000" spc="55" i="1">
                <a:latin typeface="Trebuchet MS"/>
                <a:cs typeface="Trebuchet MS"/>
              </a:rPr>
              <a:t>strong </a:t>
            </a:r>
            <a:r>
              <a:rPr dirty="0" sz="2000" spc="60" i="1">
                <a:latin typeface="Trebuchet MS"/>
                <a:cs typeface="Trebuchet MS"/>
              </a:rPr>
              <a:t> </a:t>
            </a:r>
            <a:r>
              <a:rPr dirty="0" sz="2000" spc="25" i="1">
                <a:latin typeface="Trebuchet MS"/>
                <a:cs typeface="Trebuchet MS"/>
              </a:rPr>
              <a:t>performers </a:t>
            </a:r>
            <a:r>
              <a:rPr dirty="0" sz="2000" spc="-15" i="1">
                <a:latin typeface="Trebuchet MS"/>
                <a:cs typeface="Trebuchet MS"/>
              </a:rPr>
              <a:t>in </a:t>
            </a:r>
            <a:r>
              <a:rPr dirty="0" sz="2000" spc="75" i="1">
                <a:latin typeface="Trebuchet MS"/>
                <a:cs typeface="Trebuchet MS"/>
              </a:rPr>
              <a:t>the </a:t>
            </a:r>
            <a:r>
              <a:rPr dirty="0" sz="2000" spc="45" i="1">
                <a:latin typeface="Trebuchet MS"/>
                <a:cs typeface="Trebuchet MS"/>
              </a:rPr>
              <a:t>"very </a:t>
            </a:r>
            <a:r>
              <a:rPr dirty="0" sz="2000" spc="60" i="1">
                <a:latin typeface="Trebuchet MS"/>
                <a:cs typeface="Trebuchet MS"/>
              </a:rPr>
              <a:t>high" </a:t>
            </a:r>
            <a:r>
              <a:rPr dirty="0" sz="2000" spc="110" i="1">
                <a:latin typeface="Trebuchet MS"/>
                <a:cs typeface="Trebuchet MS"/>
              </a:rPr>
              <a:t>category, </a:t>
            </a:r>
            <a:r>
              <a:rPr dirty="0" sz="2000" spc="105" i="1">
                <a:latin typeface="Trebuchet MS"/>
                <a:cs typeface="Trebuchet MS"/>
              </a:rPr>
              <a:t>suggesting </a:t>
            </a:r>
            <a:r>
              <a:rPr dirty="0" sz="2000" spc="40" i="1">
                <a:latin typeface="Trebuchet MS"/>
                <a:cs typeface="Trebuchet MS"/>
              </a:rPr>
              <a:t>potential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65" i="1">
                <a:latin typeface="Trebuchet MS"/>
                <a:cs typeface="Trebuchet MS"/>
              </a:rPr>
              <a:t>leadership </a:t>
            </a:r>
            <a:r>
              <a:rPr dirty="0" sz="2000" spc="110" i="1">
                <a:latin typeface="Trebuchet MS"/>
                <a:cs typeface="Trebuchet MS"/>
              </a:rPr>
              <a:t>development. </a:t>
            </a:r>
            <a:r>
              <a:rPr dirty="0" sz="2000" spc="85" i="1">
                <a:latin typeface="Trebuchet MS"/>
                <a:cs typeface="Trebuchet MS"/>
              </a:rPr>
              <a:t>However, </a:t>
            </a:r>
            <a:r>
              <a:rPr dirty="0" sz="2000" spc="165" i="1">
                <a:latin typeface="Trebuchet MS"/>
                <a:cs typeface="Trebuchet MS"/>
              </a:rPr>
              <a:t>some </a:t>
            </a:r>
            <a:r>
              <a:rPr dirty="0" sz="2000" spc="175" i="1">
                <a:latin typeface="Trebuchet MS"/>
                <a:cs typeface="Trebuchet MS"/>
              </a:rPr>
              <a:t>data </a:t>
            </a:r>
            <a:r>
              <a:rPr dirty="0" sz="2000" spc="125" i="1">
                <a:latin typeface="Trebuchet MS"/>
                <a:cs typeface="Trebuchet MS"/>
              </a:rPr>
              <a:t>gaps, </a:t>
            </a:r>
            <a:r>
              <a:rPr dirty="0" sz="2000" spc="140" i="1">
                <a:latin typeface="Trebuchet MS"/>
                <a:cs typeface="Trebuchet MS"/>
              </a:rPr>
              <a:t>such </a:t>
            </a:r>
            <a:r>
              <a:rPr dirty="0" sz="2000" spc="135" i="1">
                <a:latin typeface="Trebuchet MS"/>
                <a:cs typeface="Trebuchet MS"/>
              </a:rPr>
              <a:t>as </a:t>
            </a:r>
            <a:r>
              <a:rPr dirty="0" sz="2000" spc="140" i="1">
                <a:latin typeface="Trebuchet MS"/>
                <a:cs typeface="Trebuchet MS"/>
              </a:rPr>
              <a:t> </a:t>
            </a:r>
            <a:r>
              <a:rPr dirty="0" sz="2000" spc="30" i="1">
                <a:latin typeface="Trebuchet MS"/>
                <a:cs typeface="Trebuchet MS"/>
              </a:rPr>
              <a:t>missing </a:t>
            </a:r>
            <a:r>
              <a:rPr dirty="0" sz="2000" spc="95" i="1">
                <a:latin typeface="Trebuchet MS"/>
                <a:cs typeface="Trebuchet MS"/>
              </a:rPr>
              <a:t>"Performance </a:t>
            </a:r>
            <a:r>
              <a:rPr dirty="0" sz="2000" spc="5" i="1">
                <a:latin typeface="Trebuchet MS"/>
                <a:cs typeface="Trebuchet MS"/>
              </a:rPr>
              <a:t>level" </a:t>
            </a:r>
            <a:r>
              <a:rPr dirty="0" sz="2000" spc="-30" i="1">
                <a:latin typeface="Trebuchet MS"/>
                <a:cs typeface="Trebuchet MS"/>
              </a:rPr>
              <a:t>entries, </a:t>
            </a:r>
            <a:r>
              <a:rPr dirty="0" sz="2000" spc="210" i="1">
                <a:latin typeface="Trebuchet MS"/>
                <a:cs typeface="Trebuchet MS"/>
              </a:rPr>
              <a:t>need </a:t>
            </a:r>
            <a:r>
              <a:rPr dirty="0" sz="2000" spc="105" i="1">
                <a:latin typeface="Trebuchet MS"/>
                <a:cs typeface="Trebuchet MS"/>
              </a:rPr>
              <a:t>addressing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125" i="1">
                <a:latin typeface="Trebuchet MS"/>
                <a:cs typeface="Trebuchet MS"/>
              </a:rPr>
              <a:t>more </a:t>
            </a:r>
            <a:r>
              <a:rPr dirty="0" sz="2000" spc="130" i="1">
                <a:latin typeface="Trebuchet MS"/>
                <a:cs typeface="Trebuchet MS"/>
              </a:rPr>
              <a:t> </a:t>
            </a:r>
            <a:r>
              <a:rPr dirty="0" sz="2000" spc="160" i="1">
                <a:latin typeface="Trebuchet MS"/>
                <a:cs typeface="Trebuchet MS"/>
              </a:rPr>
              <a:t>accurate </a:t>
            </a:r>
            <a:r>
              <a:rPr dirty="0" sz="2000" spc="-30" i="1">
                <a:latin typeface="Trebuchet MS"/>
                <a:cs typeface="Trebuchet MS"/>
              </a:rPr>
              <a:t>insights. </a:t>
            </a:r>
            <a:r>
              <a:rPr dirty="0" sz="2000" spc="15" i="1">
                <a:latin typeface="Trebuchet MS"/>
                <a:cs typeface="Trebuchet MS"/>
              </a:rPr>
              <a:t>Overall, </a:t>
            </a:r>
            <a:r>
              <a:rPr dirty="0" sz="2000" spc="75" i="1">
                <a:latin typeface="Trebuchet MS"/>
                <a:cs typeface="Trebuchet MS"/>
              </a:rPr>
              <a:t>the </a:t>
            </a:r>
            <a:r>
              <a:rPr dirty="0" sz="2000" spc="35" i="1">
                <a:latin typeface="Trebuchet MS"/>
                <a:cs typeface="Trebuchet MS"/>
              </a:rPr>
              <a:t>analysis </a:t>
            </a:r>
            <a:r>
              <a:rPr dirty="0" sz="2000" spc="90" i="1">
                <a:latin typeface="Trebuchet MS"/>
                <a:cs typeface="Trebuchet MS"/>
              </a:rPr>
              <a:t>suggests </a:t>
            </a:r>
            <a:r>
              <a:rPr dirty="0" sz="2000" spc="330" i="1">
                <a:latin typeface="Trebuchet MS"/>
                <a:cs typeface="Trebuchet MS"/>
              </a:rPr>
              <a:t>a </a:t>
            </a:r>
            <a:r>
              <a:rPr dirty="0" sz="2000" spc="210" i="1">
                <a:latin typeface="Trebuchet MS"/>
                <a:cs typeface="Trebuchet MS"/>
              </a:rPr>
              <a:t>need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00" i="1">
                <a:latin typeface="Trebuchet MS"/>
                <a:cs typeface="Trebuchet MS"/>
              </a:rPr>
              <a:t>targeted </a:t>
            </a:r>
            <a:r>
              <a:rPr dirty="0" sz="2000" spc="5" i="1">
                <a:latin typeface="Trebuchet MS"/>
                <a:cs typeface="Trebuchet MS"/>
              </a:rPr>
              <a:t>training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130" i="1">
                <a:latin typeface="Trebuchet MS"/>
                <a:cs typeface="Trebuchet MS"/>
              </a:rPr>
              <a:t>development </a:t>
            </a:r>
            <a:r>
              <a:rPr dirty="0" sz="2000" spc="-15" i="1">
                <a:latin typeface="Trebuchet MS"/>
                <a:cs typeface="Trebuchet MS"/>
              </a:rPr>
              <a:t>in </a:t>
            </a:r>
            <a:r>
              <a:rPr dirty="0" sz="2000" spc="40" i="1">
                <a:latin typeface="Trebuchet MS"/>
                <a:cs typeface="Trebuchet MS"/>
              </a:rPr>
              <a:t>lower-performing </a:t>
            </a:r>
            <a:r>
              <a:rPr dirty="0" sz="2000" spc="-50" i="1">
                <a:latin typeface="Trebuchet MS"/>
                <a:cs typeface="Trebuchet MS"/>
              </a:rPr>
              <a:t>units, </a:t>
            </a:r>
            <a:r>
              <a:rPr dirty="0" sz="2000" spc="-45" i="1">
                <a:latin typeface="Trebuchet MS"/>
                <a:cs typeface="Trebuchet MS"/>
              </a:rPr>
              <a:t> </a:t>
            </a:r>
            <a:r>
              <a:rPr dirty="0" sz="2000" spc="80" i="1">
                <a:latin typeface="Trebuchet MS"/>
                <a:cs typeface="Trebuchet MS"/>
              </a:rPr>
              <a:t>recognition </a:t>
            </a:r>
            <a:r>
              <a:rPr dirty="0" sz="2000" spc="110" i="1">
                <a:latin typeface="Trebuchet MS"/>
                <a:cs typeface="Trebuchet MS"/>
              </a:rPr>
              <a:t>programs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95" i="1">
                <a:latin typeface="Trebuchet MS"/>
                <a:cs typeface="Trebuchet MS"/>
              </a:rPr>
              <a:t>high </a:t>
            </a:r>
            <a:r>
              <a:rPr dirty="0" sz="2000" spc="5" i="1">
                <a:latin typeface="Trebuchet MS"/>
                <a:cs typeface="Trebuchet MS"/>
              </a:rPr>
              <a:t>performers,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105" i="1">
                <a:latin typeface="Trebuchet MS"/>
                <a:cs typeface="Trebuchet MS"/>
              </a:rPr>
              <a:t>improved </a:t>
            </a:r>
            <a:r>
              <a:rPr dirty="0" sz="2000" spc="190" i="1">
                <a:latin typeface="Trebuchet MS"/>
                <a:cs typeface="Trebuchet MS"/>
              </a:rPr>
              <a:t>data </a:t>
            </a:r>
            <a:r>
              <a:rPr dirty="0" sz="2000" spc="195" i="1">
                <a:latin typeface="Trebuchet MS"/>
                <a:cs typeface="Trebuchet MS"/>
              </a:rPr>
              <a:t> </a:t>
            </a:r>
            <a:r>
              <a:rPr dirty="0" sz="2000" spc="215" i="1">
                <a:latin typeface="Trebuchet MS"/>
                <a:cs typeface="Trebuchet MS"/>
              </a:rPr>
              <a:t>accuracy</a:t>
            </a:r>
            <a:r>
              <a:rPr dirty="0" sz="2000" spc="-120" i="1">
                <a:latin typeface="Trebuchet MS"/>
                <a:cs typeface="Trebuchet MS"/>
              </a:rPr>
              <a:t> </a:t>
            </a:r>
            <a:r>
              <a:rPr dirty="0" sz="2000" spc="-55" i="1">
                <a:latin typeface="Trebuchet MS"/>
                <a:cs typeface="Trebuchet MS"/>
              </a:rPr>
              <a:t>for</a:t>
            </a:r>
            <a:r>
              <a:rPr dirty="0" sz="2000" spc="-90" i="1">
                <a:latin typeface="Trebuchet MS"/>
                <a:cs typeface="Trebuchet MS"/>
              </a:rPr>
              <a:t> </a:t>
            </a:r>
            <a:r>
              <a:rPr dirty="0" sz="2000" spc="-20" i="1">
                <a:latin typeface="Trebuchet MS"/>
                <a:cs typeface="Trebuchet MS"/>
              </a:rPr>
              <a:t>future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45" i="1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40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0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9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spc="-108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1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 i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spc="-5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spc="3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 i="1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50" spc="25" i="1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spc="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-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35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spc="-67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spc="-4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spc="-67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write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problem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statement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performance,</a:t>
            </a:r>
            <a:r>
              <a:rPr dirty="0" sz="1550" spc="30" i="1">
                <a:latin typeface="Arial"/>
                <a:cs typeface="Arial"/>
              </a:rPr>
              <a:t> you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need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specific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area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that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problematic,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as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low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high </a:t>
            </a:r>
            <a:r>
              <a:rPr dirty="0" sz="1550" spc="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absenteeism, or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poor</a:t>
            </a:r>
            <a:r>
              <a:rPr dirty="0" sz="1550" spc="8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quality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algn="just" marL="12700" marR="34925">
              <a:lnSpc>
                <a:spcPct val="103000"/>
              </a:lnSpc>
              <a:spcBef>
                <a:spcPts val="35"/>
              </a:spcBef>
            </a:pPr>
            <a:r>
              <a:rPr dirty="0" sz="1550" spc="15" i="1">
                <a:latin typeface="Arial"/>
                <a:cs typeface="Arial"/>
              </a:rPr>
              <a:t>Objective: Improve </a:t>
            </a: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15" i="1">
                <a:latin typeface="Arial"/>
                <a:cs typeface="Arial"/>
              </a:rPr>
              <a:t>effectiveness </a:t>
            </a:r>
            <a:r>
              <a:rPr dirty="0" sz="1550" spc="20" i="1">
                <a:latin typeface="Arial"/>
                <a:cs typeface="Arial"/>
              </a:rPr>
              <a:t>of the </a:t>
            </a:r>
            <a:r>
              <a:rPr dirty="0" sz="1550" spc="15" i="1">
                <a:latin typeface="Arial"/>
                <a:cs typeface="Arial"/>
              </a:rPr>
              <a:t>employee </a:t>
            </a:r>
            <a:r>
              <a:rPr dirty="0" sz="1550" spc="20" i="1">
                <a:latin typeface="Arial"/>
                <a:cs typeface="Arial"/>
              </a:rPr>
              <a:t>performance </a:t>
            </a:r>
            <a:r>
              <a:rPr dirty="0" sz="1550" spc="15" i="1">
                <a:latin typeface="Arial"/>
                <a:cs typeface="Arial"/>
              </a:rPr>
              <a:t>evaluation </a:t>
            </a:r>
            <a:r>
              <a:rPr dirty="0" sz="1550" spc="20" i="1">
                <a:latin typeface="Arial"/>
                <a:cs typeface="Arial"/>
              </a:rPr>
              <a:t>system 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within </a:t>
            </a:r>
            <a:r>
              <a:rPr dirty="0" sz="1550" spc="30" i="1">
                <a:latin typeface="Arial"/>
                <a:cs typeface="Arial"/>
              </a:rPr>
              <a:t>Company </a:t>
            </a:r>
            <a:r>
              <a:rPr dirty="0" sz="1550" spc="10" i="1">
                <a:latin typeface="Arial"/>
                <a:cs typeface="Arial"/>
              </a:rPr>
              <a:t>to </a:t>
            </a:r>
            <a:r>
              <a:rPr dirty="0" sz="1550" spc="20" i="1">
                <a:latin typeface="Arial"/>
                <a:cs typeface="Arial"/>
              </a:rPr>
              <a:t>enhance </a:t>
            </a:r>
            <a:r>
              <a:rPr dirty="0" sz="1550" spc="15" i="1">
                <a:latin typeface="Arial"/>
                <a:cs typeface="Arial"/>
              </a:rPr>
              <a:t>overall productivity, employee satisfaction, </a:t>
            </a:r>
            <a:r>
              <a:rPr dirty="0" sz="1550" i="1">
                <a:latin typeface="Arial"/>
                <a:cs typeface="Arial"/>
              </a:rPr>
              <a:t>and </a:t>
            </a:r>
            <a:r>
              <a:rPr dirty="0" sz="1550" spc="15" i="1">
                <a:latin typeface="Arial"/>
                <a:cs typeface="Arial"/>
              </a:rPr>
              <a:t>alignment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with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organizational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dirty="0" sz="1550" spc="20" i="1">
                <a:latin typeface="Arial"/>
                <a:cs typeface="Arial"/>
              </a:rPr>
              <a:t>Background: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current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evaluation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system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perceived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 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subjective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inconsistent.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This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has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led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concerns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about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fairness,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accuracy,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its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impact</a:t>
            </a:r>
            <a:r>
              <a:rPr dirty="0" sz="1550" spc="25" i="1">
                <a:latin typeface="Arial"/>
                <a:cs typeface="Arial"/>
              </a:rPr>
              <a:t> 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motivation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dirty="0" sz="1550" spc="15" i="1">
                <a:latin typeface="Arial"/>
                <a:cs typeface="Arial"/>
              </a:rPr>
              <a:t>Identification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strengths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weekness: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helps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identifying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which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are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performing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well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which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ones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need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7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Metrics:It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allows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track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key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indicators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(KPIS)such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task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completion,sales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treagets,and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other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measurable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dirty="0" sz="1550" spc="25" i="1">
                <a:latin typeface="Arial"/>
                <a:cs typeface="Arial"/>
              </a:rPr>
              <a:t>Informed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Decision-making:Management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can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35" i="1">
                <a:latin typeface="Arial"/>
                <a:cs typeface="Arial"/>
              </a:rPr>
              <a:t>make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informed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decision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about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promotions,rewards,or</a:t>
            </a:r>
            <a:r>
              <a:rPr dirty="0" sz="1550" spc="8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additional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training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based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dirty="0" sz="1550" spc="15" i="1">
                <a:latin typeface="Arial"/>
                <a:cs typeface="Arial"/>
              </a:rPr>
              <a:t>Resource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Allocation: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helps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optimizing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allocation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resources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identifying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where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more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support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training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may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dirty="0" sz="1550" spc="20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Development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: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assists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creating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personalized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development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plans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employees,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helping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them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grow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their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R="1232535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algn="ctr" marL="902335">
              <a:lnSpc>
                <a:spcPct val="100000"/>
              </a:lnSpc>
              <a:spcBef>
                <a:spcPts val="5"/>
              </a:spcBef>
            </a:pPr>
            <a:r>
              <a:rPr dirty="0" sz="425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dirty="0" sz="1550" spc="10" i="1">
                <a:latin typeface="Arial"/>
                <a:cs typeface="Arial"/>
              </a:rPr>
              <a:t>Analyzing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considering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factor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agenda,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performance,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achievements,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etc.The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analysis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aims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assess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enhance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evaluating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key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metrics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competencies.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will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involve </a:t>
            </a:r>
            <a:r>
              <a:rPr dirty="0" sz="1550" spc="15" i="1">
                <a:latin typeface="Arial"/>
                <a:cs typeface="Arial"/>
              </a:rPr>
              <a:t>collecting </a:t>
            </a:r>
            <a:r>
              <a:rPr dirty="0" sz="1550" spc="25" i="1">
                <a:latin typeface="Arial"/>
                <a:cs typeface="Arial"/>
              </a:rPr>
              <a:t>data through </a:t>
            </a:r>
            <a:r>
              <a:rPr dirty="0" sz="1550" spc="15" i="1">
                <a:latin typeface="Arial"/>
                <a:cs typeface="Arial"/>
              </a:rPr>
              <a:t>surveys, </a:t>
            </a:r>
            <a:r>
              <a:rPr dirty="0" sz="1550" spc="20" i="1">
                <a:latin typeface="Arial"/>
                <a:cs typeface="Arial"/>
              </a:rPr>
              <a:t>evaluations, </a:t>
            </a:r>
            <a:r>
              <a:rPr dirty="0" sz="1550" spc="25" i="1">
                <a:latin typeface="Arial"/>
                <a:cs typeface="Arial"/>
              </a:rPr>
              <a:t>and </a:t>
            </a:r>
            <a:r>
              <a:rPr dirty="0" sz="1550" spc="20" i="1">
                <a:latin typeface="Arial"/>
                <a:cs typeface="Arial"/>
              </a:rPr>
              <a:t>performance indicators </a:t>
            </a:r>
            <a:r>
              <a:rPr dirty="0" sz="1550" spc="30" i="1">
                <a:latin typeface="Arial"/>
                <a:cs typeface="Arial"/>
              </a:rPr>
              <a:t>over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defined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period.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analysis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strengths,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areas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for</a:t>
            </a:r>
            <a:r>
              <a:rPr dirty="0" sz="1550" spc="10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alignment 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with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organizational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goals.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Key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stakeholders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include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employees,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managers,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45" i="1">
                <a:latin typeface="Arial"/>
                <a:cs typeface="Arial"/>
              </a:rPr>
              <a:t>HR 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personnel.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culminate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actionable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insights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recommendations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support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professional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development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improvements.this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overview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helps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 </a:t>
            </a:r>
            <a:r>
              <a:rPr dirty="0" sz="1550" spc="15" i="1">
                <a:latin typeface="Arial"/>
                <a:cs typeface="Arial"/>
              </a:rPr>
              <a:t> identify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trends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and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pattends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different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categories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high, 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medium,low,etc. The </a:t>
            </a:r>
            <a:r>
              <a:rPr dirty="0" sz="1550" spc="15" i="1">
                <a:latin typeface="Arial"/>
                <a:cs typeface="Arial"/>
              </a:rPr>
              <a:t>employee </a:t>
            </a:r>
            <a:r>
              <a:rPr dirty="0" sz="1550" spc="20" i="1">
                <a:latin typeface="Arial"/>
                <a:cs typeface="Arial"/>
              </a:rPr>
              <a:t>performance </a:t>
            </a:r>
            <a:r>
              <a:rPr dirty="0" sz="1550" spc="10" i="1">
                <a:latin typeface="Arial"/>
                <a:cs typeface="Arial"/>
              </a:rPr>
              <a:t>analysis </a:t>
            </a:r>
            <a:r>
              <a:rPr dirty="0" sz="1550" spc="15" i="1">
                <a:latin typeface="Arial"/>
                <a:cs typeface="Arial"/>
              </a:rPr>
              <a:t>using excel project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aims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evaluvate 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within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leveraging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excels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data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analysis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visualization</a:t>
            </a:r>
            <a:r>
              <a:rPr dirty="0" sz="1550" spc="-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capabilities.the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involves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collecting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relevant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such </a:t>
            </a:r>
            <a:r>
              <a:rPr dirty="0" sz="1550" spc="20" i="1">
                <a:latin typeface="Arial"/>
                <a:cs typeface="Arial"/>
              </a:rPr>
              <a:t> as </a:t>
            </a:r>
            <a:r>
              <a:rPr dirty="0" sz="1550" spc="15" i="1">
                <a:latin typeface="Arial"/>
                <a:cs typeface="Arial"/>
              </a:rPr>
              <a:t>attendance,task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completion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rates,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sales</a:t>
            </a:r>
            <a:r>
              <a:rPr dirty="0" sz="1550" spc="8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figures,and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information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 structured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excel</a:t>
            </a:r>
            <a:r>
              <a:rPr dirty="0" sz="1550" spc="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workbook.Using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excel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functions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10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tools,the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analyzed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trends,strengths,and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areas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needing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0">
                <a:latin typeface="Trebuchet MS"/>
                <a:cs typeface="Trebuchet MS"/>
              </a:rPr>
              <a:t>WHO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35">
                <a:latin typeface="Trebuchet MS"/>
                <a:cs typeface="Trebuchet MS"/>
              </a:rPr>
              <a:t>ARE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15">
                <a:latin typeface="Trebuchet MS"/>
                <a:cs typeface="Trebuchet MS"/>
              </a:rPr>
              <a:t>THE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END</a:t>
            </a:r>
            <a:r>
              <a:rPr dirty="0" sz="2750" spc="-5">
                <a:latin typeface="Trebuchet MS"/>
                <a:cs typeface="Trebuchet MS"/>
              </a:rPr>
              <a:t> </a:t>
            </a:r>
            <a:r>
              <a:rPr dirty="0" sz="2750" spc="3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dirty="0" sz="1050" spc="-5" b="1" i="1">
                <a:latin typeface="Arial"/>
                <a:cs typeface="Arial"/>
              </a:rPr>
              <a:t>Management:</a:t>
            </a:r>
            <a:r>
              <a:rPr dirty="0" sz="1050" spc="-20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They</a:t>
            </a:r>
            <a:r>
              <a:rPr dirty="0" sz="1050" spc="5" i="1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will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gain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insights </a:t>
            </a:r>
            <a:r>
              <a:rPr dirty="0" sz="1050" spc="-20" i="1">
                <a:latin typeface="Arial"/>
                <a:cs typeface="Arial"/>
              </a:rPr>
              <a:t>into </a:t>
            </a:r>
            <a:r>
              <a:rPr dirty="0" sz="1050" spc="-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employee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productivity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and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 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trends, helping </a:t>
            </a:r>
            <a:r>
              <a:rPr dirty="0" sz="1050" spc="5" i="1">
                <a:latin typeface="Arial"/>
                <a:cs typeface="Arial"/>
              </a:rPr>
              <a:t>them make </a:t>
            </a:r>
            <a:r>
              <a:rPr dirty="0" sz="1050" spc="-5" i="1">
                <a:latin typeface="Arial"/>
                <a:cs typeface="Arial"/>
              </a:rPr>
              <a:t>informed </a:t>
            </a:r>
            <a:r>
              <a:rPr dirty="0" sz="1050" i="1">
                <a:latin typeface="Arial"/>
                <a:cs typeface="Arial"/>
              </a:rPr>
              <a:t> decisions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about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promotions,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rewards,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resource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5" b="1" i="1">
                <a:latin typeface="Arial"/>
                <a:cs typeface="Arial"/>
              </a:rPr>
              <a:t>HR Department:</a:t>
            </a:r>
            <a:r>
              <a:rPr dirty="0" sz="1050" spc="25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HR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professionals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use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the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</a:t>
            </a:r>
            <a:r>
              <a:rPr dirty="0" sz="1050" spc="-35" i="1">
                <a:latin typeface="Arial"/>
                <a:cs typeface="Arial"/>
              </a:rPr>
              <a:t>to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identify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training </a:t>
            </a:r>
            <a:r>
              <a:rPr dirty="0" sz="1050" spc="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needs, </a:t>
            </a:r>
            <a:r>
              <a:rPr dirty="0" sz="1050" i="1">
                <a:latin typeface="Arial"/>
                <a:cs typeface="Arial"/>
              </a:rPr>
              <a:t>develop </a:t>
            </a:r>
            <a:r>
              <a:rPr dirty="0" sz="1050" spc="-5" i="1">
                <a:latin typeface="Arial"/>
                <a:cs typeface="Arial"/>
              </a:rPr>
              <a:t>personalized </a:t>
            </a:r>
            <a:r>
              <a:rPr dirty="0" sz="1050" i="1">
                <a:latin typeface="Arial"/>
                <a:cs typeface="Arial"/>
              </a:rPr>
              <a:t> development plans, </a:t>
            </a:r>
            <a:r>
              <a:rPr dirty="0" sz="1050" spc="-20" i="1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ensure </a:t>
            </a:r>
            <a:r>
              <a:rPr dirty="0" sz="1050" i="1">
                <a:latin typeface="Arial"/>
                <a:cs typeface="Arial"/>
              </a:rPr>
              <a:t>fair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-28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data-driven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30" b="1" i="1">
                <a:latin typeface="Arial"/>
                <a:cs typeface="Arial"/>
              </a:rPr>
              <a:t>E</a:t>
            </a:r>
            <a:r>
              <a:rPr dirty="0" sz="1050" spc="35" b="1" i="1">
                <a:latin typeface="Arial"/>
                <a:cs typeface="Arial"/>
              </a:rPr>
              <a:t>m</a:t>
            </a:r>
            <a:r>
              <a:rPr dirty="0" sz="1050" spc="-45" b="1" i="1">
                <a:latin typeface="Arial"/>
                <a:cs typeface="Arial"/>
              </a:rPr>
              <a:t>p</a:t>
            </a:r>
            <a:r>
              <a:rPr dirty="0" sz="1050" spc="5" b="1" i="1">
                <a:latin typeface="Arial"/>
                <a:cs typeface="Arial"/>
              </a:rPr>
              <a:t>l</a:t>
            </a:r>
            <a:r>
              <a:rPr dirty="0" sz="1050" spc="30" b="1" i="1">
                <a:latin typeface="Arial"/>
                <a:cs typeface="Arial"/>
              </a:rPr>
              <a:t>o</a:t>
            </a:r>
            <a:r>
              <a:rPr dirty="0" sz="1050" spc="5" b="1" i="1">
                <a:latin typeface="Arial"/>
                <a:cs typeface="Arial"/>
              </a:rPr>
              <a:t>y</a:t>
            </a:r>
            <a:r>
              <a:rPr dirty="0" sz="1050" spc="-65" b="1" i="1">
                <a:latin typeface="Arial"/>
                <a:cs typeface="Arial"/>
              </a:rPr>
              <a:t>e</a:t>
            </a:r>
            <a:r>
              <a:rPr dirty="0" sz="1050" spc="5" b="1" i="1">
                <a:latin typeface="Arial"/>
                <a:cs typeface="Arial"/>
              </a:rPr>
              <a:t>es</a:t>
            </a:r>
            <a:r>
              <a:rPr dirty="0" sz="1050" b="1" i="1">
                <a:latin typeface="Arial"/>
                <a:cs typeface="Arial"/>
              </a:rPr>
              <a:t>:</a:t>
            </a:r>
            <a:r>
              <a:rPr dirty="0" sz="1050" spc="5" b="1" i="1">
                <a:latin typeface="Arial"/>
                <a:cs typeface="Arial"/>
              </a:rPr>
              <a:t> </a:t>
            </a:r>
            <a:r>
              <a:rPr dirty="0" sz="1050" spc="-30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5" i="1">
                <a:latin typeface="Arial"/>
                <a:cs typeface="Arial"/>
              </a:rPr>
              <a:t>p</a:t>
            </a:r>
            <a:r>
              <a:rPr dirty="0" sz="1050" spc="-15" i="1">
                <a:latin typeface="Arial"/>
                <a:cs typeface="Arial"/>
              </a:rPr>
              <a:t>l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60" i="1">
                <a:latin typeface="Arial"/>
                <a:cs typeface="Arial"/>
              </a:rPr>
              <a:t>w</a:t>
            </a:r>
            <a:r>
              <a:rPr dirty="0" sz="1050" spc="-15" i="1">
                <a:latin typeface="Arial"/>
                <a:cs typeface="Arial"/>
              </a:rPr>
              <a:t>il</a:t>
            </a:r>
            <a:r>
              <a:rPr dirty="0" sz="1050" spc="-5" i="1">
                <a:latin typeface="Arial"/>
                <a:cs typeface="Arial"/>
              </a:rPr>
              <a:t>l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be</a:t>
            </a:r>
            <a:r>
              <a:rPr dirty="0" sz="1050" spc="-65" i="1">
                <a:latin typeface="Arial"/>
                <a:cs typeface="Arial"/>
              </a:rPr>
              <a:t>n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i="1">
                <a:latin typeface="Arial"/>
                <a:cs typeface="Arial"/>
              </a:rPr>
              <a:t>t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-5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i="1">
                <a:latin typeface="Arial"/>
                <a:cs typeface="Arial"/>
              </a:rPr>
              <a:t>m  </a:t>
            </a:r>
            <a:r>
              <a:rPr dirty="0" sz="1050" i="1">
                <a:latin typeface="Arial"/>
                <a:cs typeface="Arial"/>
              </a:rPr>
              <a:t>clear</a:t>
            </a:r>
            <a:r>
              <a:rPr dirty="0" sz="1050" spc="-4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feedback</a:t>
            </a:r>
            <a:r>
              <a:rPr dirty="0" sz="1050" spc="5" i="1">
                <a:latin typeface="Arial"/>
                <a:cs typeface="Arial"/>
              </a:rPr>
              <a:t> on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15" i="1">
                <a:latin typeface="Arial"/>
                <a:cs typeface="Arial"/>
              </a:rPr>
              <a:t>their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performance, </a:t>
            </a:r>
            <a:r>
              <a:rPr dirty="0" sz="1050" i="1">
                <a:latin typeface="Arial"/>
                <a:cs typeface="Arial"/>
              </a:rPr>
              <a:t> leading to </a:t>
            </a:r>
            <a:r>
              <a:rPr dirty="0" sz="1050" spc="-5" i="1">
                <a:latin typeface="Arial"/>
                <a:cs typeface="Arial"/>
              </a:rPr>
              <a:t>opportunities </a:t>
            </a:r>
            <a:r>
              <a:rPr dirty="0" sz="1050" spc="5" i="1">
                <a:latin typeface="Arial"/>
                <a:cs typeface="Arial"/>
              </a:rPr>
              <a:t>for growth,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recognition,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and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career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10" b="1" i="1">
                <a:latin typeface="Arial"/>
                <a:cs typeface="Arial"/>
              </a:rPr>
              <a:t>Team</a:t>
            </a:r>
            <a:r>
              <a:rPr dirty="0" sz="1050" spc="40" b="1" i="1">
                <a:latin typeface="Arial"/>
                <a:cs typeface="Arial"/>
              </a:rPr>
              <a:t> </a:t>
            </a:r>
            <a:r>
              <a:rPr dirty="0" sz="1050" spc="-15" b="1" i="1">
                <a:latin typeface="Arial"/>
                <a:cs typeface="Arial"/>
              </a:rPr>
              <a:t>Leaders:</a:t>
            </a:r>
            <a:r>
              <a:rPr dirty="0" sz="1050" spc="35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They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25" i="1">
                <a:latin typeface="Arial"/>
                <a:cs typeface="Arial"/>
              </a:rPr>
              <a:t>use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the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to understand </a:t>
            </a:r>
            <a:r>
              <a:rPr dirty="0" sz="1050" spc="5" i="1">
                <a:latin typeface="Arial"/>
                <a:cs typeface="Arial"/>
              </a:rPr>
              <a:t>team dynamics,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spc="5" i="1">
                <a:latin typeface="Arial"/>
                <a:cs typeface="Arial"/>
              </a:rPr>
              <a:t>den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i="1">
                <a:latin typeface="Arial"/>
                <a:cs typeface="Arial"/>
              </a:rPr>
              <a:t>y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p</a:t>
            </a:r>
            <a:r>
              <a:rPr dirty="0" sz="1050" spc="-65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0" i="1">
                <a:latin typeface="Arial"/>
                <a:cs typeface="Arial"/>
              </a:rPr>
              <a:t>r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i="1">
                <a:latin typeface="Arial"/>
                <a:cs typeface="Arial"/>
              </a:rPr>
              <a:t>s,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</a:t>
            </a:r>
            <a:r>
              <a:rPr dirty="0" sz="1050" spc="-5" i="1">
                <a:latin typeface="Arial"/>
                <a:cs typeface="Arial"/>
              </a:rPr>
              <a:t>d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65" i="1">
                <a:latin typeface="Arial"/>
                <a:cs typeface="Arial"/>
              </a:rPr>
              <a:t>a</a:t>
            </a:r>
            <a:r>
              <a:rPr dirty="0" sz="1050" spc="5" i="1">
                <a:latin typeface="Arial"/>
                <a:cs typeface="Arial"/>
              </a:rPr>
              <a:t>dd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ss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</a:t>
            </a:r>
            <a:r>
              <a:rPr dirty="0" sz="1050" i="1">
                <a:latin typeface="Arial"/>
                <a:cs typeface="Arial"/>
              </a:rPr>
              <a:t>y  </a:t>
            </a:r>
            <a:r>
              <a:rPr dirty="0" sz="1050" spc="-5" i="1">
                <a:latin typeface="Arial"/>
                <a:cs typeface="Arial"/>
              </a:rPr>
              <a:t>performance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issues</a:t>
            </a:r>
            <a:r>
              <a:rPr dirty="0" sz="1050" spc="-75" i="1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within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their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5" b="1" i="1">
                <a:latin typeface="Arial"/>
                <a:cs typeface="Arial"/>
              </a:rPr>
              <a:t>The Organization </a:t>
            </a:r>
            <a:r>
              <a:rPr dirty="0" sz="1050" spc="5" b="1" i="1">
                <a:latin typeface="Arial"/>
                <a:cs typeface="Arial"/>
              </a:rPr>
              <a:t>as </a:t>
            </a:r>
            <a:r>
              <a:rPr dirty="0" sz="1050" b="1" i="1">
                <a:latin typeface="Arial"/>
                <a:cs typeface="Arial"/>
              </a:rPr>
              <a:t>a </a:t>
            </a:r>
            <a:r>
              <a:rPr dirty="0" sz="1050" spc="-5" b="1" i="1">
                <a:latin typeface="Arial"/>
                <a:cs typeface="Arial"/>
              </a:rPr>
              <a:t>Whole: </a:t>
            </a:r>
            <a:r>
              <a:rPr dirty="0" sz="1050" spc="-15" i="1">
                <a:latin typeface="Arial"/>
                <a:cs typeface="Arial"/>
              </a:rPr>
              <a:t>By 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optimizing </a:t>
            </a:r>
            <a:r>
              <a:rPr dirty="0" sz="1050" spc="-5" i="1">
                <a:latin typeface="Arial"/>
                <a:cs typeface="Arial"/>
              </a:rPr>
              <a:t>employee performance </a:t>
            </a:r>
            <a:r>
              <a:rPr dirty="0" sz="1050" spc="-20" i="1">
                <a:latin typeface="Arial"/>
                <a:cs typeface="Arial"/>
              </a:rPr>
              <a:t>and </a:t>
            </a:r>
            <a:r>
              <a:rPr dirty="0" sz="1050" spc="-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productivity,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the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organization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25" i="1">
                <a:latin typeface="Arial"/>
                <a:cs typeface="Arial"/>
              </a:rPr>
              <a:t>can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achieve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better</a:t>
            </a:r>
            <a:r>
              <a:rPr dirty="0" sz="1050" spc="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overall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efficiency,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reduce</a:t>
            </a:r>
            <a:r>
              <a:rPr dirty="0" sz="1050" spc="4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costs, </a:t>
            </a:r>
            <a:r>
              <a:rPr dirty="0" sz="1050" spc="5" i="1">
                <a:latin typeface="Arial"/>
                <a:cs typeface="Arial"/>
              </a:rPr>
              <a:t> and improve </a:t>
            </a:r>
            <a:r>
              <a:rPr dirty="0" sz="1050" spc="-5" i="1">
                <a:latin typeface="Arial"/>
                <a:cs typeface="Arial"/>
              </a:rPr>
              <a:t>employee satisfaction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Trebuchet MS"/>
                <a:cs typeface="Trebuchet MS"/>
              </a:rPr>
              <a:t>OUR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SOLUTION</a:t>
            </a:r>
            <a:r>
              <a:rPr dirty="0" sz="3600" spc="2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AND</a:t>
            </a:r>
            <a:r>
              <a:rPr dirty="0" sz="3600" spc="-35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ITS</a:t>
            </a:r>
            <a:r>
              <a:rPr dirty="0" sz="3600" spc="-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VALUE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i="1">
                <a:latin typeface="Arial"/>
                <a:cs typeface="Arial"/>
              </a:rPr>
              <a:t>Conditional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formatting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dirty="0" sz="2000" spc="5" i="1">
                <a:latin typeface="Arial"/>
                <a:cs typeface="Arial"/>
              </a:rPr>
              <a:t>Filter</a:t>
            </a:r>
            <a:r>
              <a:rPr dirty="0" sz="2000" spc="35" i="1">
                <a:latin typeface="Arial"/>
                <a:cs typeface="Arial"/>
              </a:rPr>
              <a:t> </a:t>
            </a:r>
            <a:r>
              <a:rPr dirty="0" sz="2000" spc="10" i="1">
                <a:latin typeface="Arial"/>
                <a:cs typeface="Arial"/>
              </a:rPr>
              <a:t>-</a:t>
            </a:r>
            <a:r>
              <a:rPr dirty="0" sz="2000" spc="7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remove 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Formula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performance </a:t>
            </a:r>
            <a:r>
              <a:rPr dirty="0" sz="2000" spc="-5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Pivot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5" i="1">
                <a:latin typeface="Arial"/>
                <a:cs typeface="Arial"/>
              </a:rPr>
              <a:t>Graph-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data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dirty="0" sz="1800" spc="-5" i="1">
                <a:latin typeface="Arial"/>
                <a:cs typeface="Arial"/>
              </a:rPr>
              <a:t>Employee=tony stark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26-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Emp </a:t>
            </a:r>
            <a:r>
              <a:rPr dirty="0" sz="1800" spc="10" i="1">
                <a:latin typeface="Arial"/>
                <a:cs typeface="Arial"/>
              </a:rPr>
              <a:t>ID </a:t>
            </a:r>
            <a:r>
              <a:rPr dirty="0" sz="1800" spc="-5" i="1">
                <a:latin typeface="Arial"/>
                <a:cs typeface="Arial"/>
              </a:rPr>
              <a:t>number-3435 </a:t>
            </a:r>
            <a:r>
              <a:rPr dirty="0" sz="1800" i="1">
                <a:latin typeface="Arial"/>
                <a:cs typeface="Arial"/>
              </a:rPr>
              <a:t> NAME-TEXT-Calibri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Business</a:t>
            </a:r>
            <a:r>
              <a:rPr dirty="0" sz="1800" spc="49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Unit-STKI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Job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Function-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Engineer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spc="-5" i="1">
                <a:latin typeface="Arial"/>
                <a:cs typeface="Arial"/>
              </a:rPr>
              <a:t>Employee </a:t>
            </a:r>
            <a:r>
              <a:rPr dirty="0" sz="1800" i="1">
                <a:latin typeface="Arial"/>
                <a:cs typeface="Arial"/>
              </a:rPr>
              <a:t>rating number-5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Performance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Score-Fully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5">
                <a:latin typeface="Trebuchet MS"/>
                <a:cs typeface="Trebuchet MS"/>
              </a:rPr>
              <a:t>THE</a:t>
            </a:r>
            <a:r>
              <a:rPr dirty="0" sz="4250" spc="30">
                <a:latin typeface="Trebuchet MS"/>
                <a:cs typeface="Trebuchet MS"/>
              </a:rPr>
              <a:t> </a:t>
            </a:r>
            <a:r>
              <a:rPr dirty="0" sz="4250" spc="-15">
                <a:latin typeface="Trebuchet MS"/>
                <a:cs typeface="Trebuchet MS"/>
              </a:rPr>
              <a:t>"WOW"</a:t>
            </a:r>
            <a:r>
              <a:rPr dirty="0" sz="425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IN</a:t>
            </a:r>
            <a:r>
              <a:rPr dirty="0" sz="4250" spc="-1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OUR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Performance </a:t>
            </a:r>
            <a:r>
              <a:rPr dirty="0" sz="2400" spc="-10" i="1">
                <a:latin typeface="Times New Roman"/>
                <a:cs typeface="Times New Roman"/>
              </a:rPr>
              <a:t>level </a:t>
            </a:r>
            <a:r>
              <a:rPr dirty="0" sz="2400" spc="-5" i="1">
                <a:latin typeface="Times New Roman"/>
                <a:cs typeface="Times New Roman"/>
              </a:rPr>
              <a:t>=IFS(Z11&gt;=5,"very 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spc="20" i="1">
                <a:latin typeface="Times New Roman"/>
                <a:cs typeface="Times New Roman"/>
              </a:rPr>
              <a:t>&gt;</a:t>
            </a:r>
            <a:r>
              <a:rPr dirty="0" sz="2400" spc="25" i="1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4,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spc="20" i="1">
                <a:latin typeface="Times New Roman"/>
                <a:cs typeface="Times New Roman"/>
              </a:rPr>
              <a:t>&gt;</a:t>
            </a:r>
            <a:r>
              <a:rPr dirty="0" sz="2400" spc="25" i="1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3,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-2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diu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35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spc="-45" i="1">
                <a:latin typeface="Times New Roman"/>
                <a:cs typeface="Times New Roman"/>
              </a:rPr>
              <a:t>R</a:t>
            </a:r>
            <a:r>
              <a:rPr dirty="0" sz="2400" spc="-10" i="1">
                <a:latin typeface="Times New Roman"/>
                <a:cs typeface="Times New Roman"/>
              </a:rPr>
              <a:t>U</a:t>
            </a:r>
            <a:r>
              <a:rPr dirty="0" sz="2400" spc="2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,  </a:t>
            </a:r>
            <a:r>
              <a:rPr dirty="0" sz="2400" spc="-5" i="1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2024-08-31T04:48:30Z</dcterms:created>
  <dcterms:modified xsi:type="dcterms:W3CDTF">2024-08-31T04:48:30Z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2024-08-31T00:00:00Z</vt:filetime>
  </property>
</Properties>
</file>