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8"/>
  </p:notesMasterIdLst>
  <p:sldIdLst>
    <p:sldId id="256" r:id="rId2"/>
    <p:sldId id="257" r:id="rId3"/>
    <p:sldId id="258" r:id="rId4"/>
    <p:sldId id="275" r:id="rId5"/>
    <p:sldId id="260" r:id="rId6"/>
    <p:sldId id="261" r:id="rId7"/>
    <p:sldId id="274" r:id="rId8"/>
    <p:sldId id="277" r:id="rId9"/>
    <p:sldId id="282" r:id="rId10"/>
    <p:sldId id="276" r:id="rId11"/>
    <p:sldId id="262" r:id="rId12"/>
    <p:sldId id="283" r:id="rId13"/>
    <p:sldId id="279" r:id="rId14"/>
    <p:sldId id="281" r:id="rId15"/>
    <p:sldId id="273" r:id="rId16"/>
    <p:sldId id="27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82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6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64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85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957850"/>
            <a:ext cx="8520599" cy="83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5200">
                <a:latin typeface="Source Sans Pro" panose="020B0503030403020204" pitchFamily="34" charset="0"/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Source Sans Pro" panose="020B0503030403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l="23785" t="25001" r="20822" b="19191"/>
          <a:stretch/>
        </p:blipFill>
        <p:spPr>
          <a:xfrm>
            <a:off x="3812912" y="272025"/>
            <a:ext cx="1518175" cy="14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293250" y="25"/>
            <a:ext cx="6850499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>
                <a:latin typeface="Source Sans Pro" panose="020B0503030403020204" pitchFamily="34" charset="0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709325" y="1044775"/>
            <a:ext cx="6067199" cy="345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  <a:latin typeface="Source Sans Pro" panose="020B0503030403020204" pitchFamily="34" charset="0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  <a:latin typeface="Source Sans Pro" panose="020B0503030403020204" pitchFamily="34" charset="0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l="23785" t="25001" r="20822" b="19191"/>
          <a:stretch/>
        </p:blipFill>
        <p:spPr>
          <a:xfrm>
            <a:off x="786406" y="182150"/>
            <a:ext cx="739776" cy="7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de section et description 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293250" y="25"/>
            <a:ext cx="6850499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>
                <a:latin typeface="Source Sans Pro" panose="020B0503030403020204" pitchFamily="34" charset="0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2709325" y="1044775"/>
            <a:ext cx="6067199" cy="345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defRPr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  <a:sym typeface="Consola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olas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  <a:latin typeface="Source Sans Pro" panose="020B0503030403020204" pitchFamily="34" charset="0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l="23785" t="25001" r="20822" b="19191"/>
          <a:stretch/>
        </p:blipFill>
        <p:spPr>
          <a:xfrm>
            <a:off x="786418" y="182150"/>
            <a:ext cx="739776" cy="7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</a:rPr>
              <a:t>‹#›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Source Sans Pro" panose="020B0503030403020204" pitchFamily="34" charset="0"/>
          <a:ea typeface="Source Sans Pro" panose="020B0503030403020204" pitchFamily="3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Source Sans Pro" panose="020B0503030403020204" pitchFamily="34" charset="0"/>
          <a:ea typeface="Source Sans Pro" panose="020B0503030403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nodejs.org/" TargetMode="External"/><Relationship Id="rId7" Type="http://schemas.openxmlformats.org/officeDocument/2006/relationships/hyperlink" Target="https://googl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olan/async" TargetMode="External"/><Relationship Id="rId5" Type="http://schemas.openxmlformats.org/officeDocument/2006/relationships/hyperlink" Target="https://developer.mozilla.org/fr/docs/Web/JavaScript" TargetMode="External"/><Relationship Id="rId4" Type="http://schemas.openxmlformats.org/officeDocument/2006/relationships/hyperlink" Target="https://npmjs.com/" TargetMode="External"/><Relationship Id="rId9" Type="http://schemas.openxmlformats.org/officeDocument/2006/relationships/hyperlink" Target="http://nvm.s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0" y="1957850"/>
            <a:ext cx="8520599" cy="83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TELECOM Nancy Services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974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Formation Javascript/Node.js</a:t>
            </a:r>
          </a:p>
          <a:p>
            <a:pPr lvl="0">
              <a:spcBef>
                <a:spcPts val="0"/>
              </a:spcBef>
              <a:buNone/>
            </a:pPr>
            <a:r>
              <a:rPr lang="fr" dirty="0"/>
              <a:t>Octobre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&amp; () =&gt;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25" y="1044775"/>
            <a:ext cx="6434675" cy="34593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/>
              <a:t>En ES6, 2 possibilités de définir des fonctions :</a:t>
            </a:r>
            <a:endParaRPr lang="en-US" dirty="0"/>
          </a:p>
          <a:p>
            <a:pPr marL="3968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function</a:t>
            </a:r>
            <a:r>
              <a:rPr lang="fr-FR" sz="14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a(param1) {} </a:t>
            </a:r>
            <a:r>
              <a:rPr lang="fr-FR" sz="1400" spc="-15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</a:t>
            </a:r>
            <a:r>
              <a:rPr lang="fr-FR" sz="1400" spc="-15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Traditionnal</a:t>
            </a:r>
            <a:r>
              <a:rPr lang="fr-FR" sz="1400" spc="-15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sz="1400" spc="-15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way</a:t>
            </a:r>
            <a:endParaRPr lang="fr-FR" sz="1400" spc="-150" dirty="0">
              <a:solidFill>
                <a:srgbClr val="80808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396875">
              <a:spcAft>
                <a:spcPts val="0"/>
              </a:spcAft>
            </a:pPr>
            <a:r>
              <a:rPr lang="fr-FR" dirty="0"/>
              <a:t>Peut être anonyme : </a:t>
            </a:r>
          </a:p>
          <a:p>
            <a:pPr marL="628650">
              <a:spcAft>
                <a:spcPts val="0"/>
              </a:spcAft>
            </a:pPr>
            <a:r>
              <a:rPr lang="fr-FR" sz="1400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function</a:t>
            </a:r>
            <a:r>
              <a:rPr lang="fr-FR" sz="14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(param1) {}</a:t>
            </a:r>
          </a:p>
          <a:p>
            <a:pPr marL="396875">
              <a:spcAft>
                <a:spcPts val="0"/>
              </a:spcAft>
            </a:pPr>
            <a:r>
              <a:rPr lang="fr-FR" dirty="0"/>
              <a:t>Ne conserve pas le </a:t>
            </a:r>
            <a:r>
              <a:rPr lang="fr-FR" i="1" dirty="0" err="1"/>
              <a:t>this</a:t>
            </a:r>
            <a:r>
              <a:rPr lang="fr-FR" i="1" dirty="0"/>
              <a:t> </a:t>
            </a:r>
            <a:r>
              <a:rPr lang="fr-FR" i="1" dirty="0" err="1"/>
              <a:t>context</a:t>
            </a:r>
            <a:r>
              <a:rPr lang="fr-FR" dirty="0"/>
              <a:t> :</a:t>
            </a:r>
          </a:p>
          <a:p>
            <a:pPr marL="628650"/>
            <a:r>
              <a:rPr lang="fr-FR" sz="1400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function</a:t>
            </a:r>
            <a:r>
              <a:rPr lang="fr-FR" sz="14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(param1) {</a:t>
            </a:r>
            <a:r>
              <a:rPr lang="fr-FR" sz="1400" b="1" dirty="0" err="1">
                <a:solidFill>
                  <a:srgbClr val="CC7832"/>
                </a:solidFill>
                <a:latin typeface="Source Code Pro" panose="020B0509030403020204" pitchFamily="49" charset="0"/>
                <a:ea typeface="Arial"/>
                <a:cs typeface="Courier New" panose="02070309020205020404" pitchFamily="49" charset="0"/>
              </a:rPr>
              <a:t>this</a:t>
            </a:r>
            <a:r>
              <a:rPr lang="fr-FR" sz="14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sz="1400" spc="-15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</a:t>
            </a:r>
            <a:r>
              <a:rPr lang="fr-FR" sz="1400" spc="-15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refers</a:t>
            </a:r>
            <a:r>
              <a:rPr lang="fr-FR" sz="1400" spc="-15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to </a:t>
            </a:r>
            <a:r>
              <a:rPr lang="fr-FR" sz="1400" spc="-15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function</a:t>
            </a:r>
            <a:r>
              <a:rPr lang="fr-FR" sz="14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endParaRPr lang="fr-FR" sz="1400" dirty="0"/>
          </a:p>
          <a:p>
            <a:pPr marL="39687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(param1) </a:t>
            </a:r>
            <a:r>
              <a:rPr lang="fr-FR" sz="1400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=&gt;</a:t>
            </a:r>
            <a:r>
              <a:rPr lang="fr-FR" sz="14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{} </a:t>
            </a:r>
            <a:r>
              <a:rPr lang="fr-FR" sz="1400" spc="-15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Arrow </a:t>
            </a:r>
            <a:r>
              <a:rPr lang="fr-FR" sz="1400" spc="-15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function</a:t>
            </a:r>
            <a:endParaRPr lang="fr-FR" sz="1400" spc="-150" dirty="0">
              <a:solidFill>
                <a:srgbClr val="80808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396875" lvl="1">
              <a:spcAft>
                <a:spcPts val="0"/>
              </a:spcAft>
              <a:buSzPct val="100000"/>
            </a:pPr>
            <a:r>
              <a:rPr lang="fr-FR" sz="1800" dirty="0"/>
              <a:t>Peut être simplifiée :</a:t>
            </a:r>
          </a:p>
          <a:p>
            <a:pPr marL="628650" lvl="1">
              <a:spcAft>
                <a:spcPts val="0"/>
              </a:spcAft>
              <a:buSzPct val="100000"/>
            </a:pPr>
            <a:r>
              <a:rPr lang="fr-FR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param1 </a:t>
            </a:r>
            <a:r>
              <a:rPr lang="fr-FR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=&gt;</a:t>
            </a:r>
            <a:r>
              <a:rPr lang="fr-FR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{call()</a:t>
            </a:r>
            <a:r>
              <a:rPr lang="fr-FR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  <a:r>
              <a:rPr lang="fr-FR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param1</a:t>
            </a:r>
            <a:r>
              <a:rPr lang="fr-FR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  <a:r>
              <a:rPr lang="fr-FR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marL="396875">
              <a:spcAft>
                <a:spcPts val="0"/>
              </a:spcAft>
            </a:pPr>
            <a:r>
              <a:rPr lang="fr-FR" dirty="0"/>
              <a:t>Conserve le </a:t>
            </a:r>
            <a:r>
              <a:rPr lang="fr-FR" i="1" dirty="0" err="1"/>
              <a:t>this</a:t>
            </a:r>
            <a:r>
              <a:rPr lang="fr-FR" i="1" dirty="0"/>
              <a:t> </a:t>
            </a:r>
            <a:r>
              <a:rPr lang="fr-FR" i="1" dirty="0" err="1"/>
              <a:t>context</a:t>
            </a:r>
            <a:endParaRPr lang="fr-FR" i="1" dirty="0"/>
          </a:p>
          <a:p>
            <a:pPr marL="628650" lvl="1">
              <a:spcAft>
                <a:spcPts val="0"/>
              </a:spcAft>
              <a:buSzPct val="100000"/>
            </a:pPr>
            <a:r>
              <a:rPr lang="fr-FR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param</a:t>
            </a:r>
            <a:r>
              <a:rPr lang="fr-FR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=&gt;</a:t>
            </a:r>
            <a:r>
              <a:rPr lang="fr-FR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param</a:t>
            </a:r>
            <a:r>
              <a:rPr lang="fr-FR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+ </a:t>
            </a:r>
            <a:r>
              <a:rPr lang="fr-FR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this</a:t>
            </a:r>
            <a:r>
              <a:rPr lang="fr-FR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._</a:t>
            </a:r>
            <a:r>
              <a:rPr lang="fr-FR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field</a:t>
            </a:r>
            <a:r>
              <a:rPr lang="fr-FR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spc="-150" dirty="0">
                <a:solidFill>
                  <a:srgbClr val="808080"/>
                </a:solidFill>
                <a:latin typeface="Source Code Pro" panose="020B050903040302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// </a:t>
            </a:r>
            <a:r>
              <a:rPr lang="fr-FR" spc="-150" dirty="0" err="1">
                <a:solidFill>
                  <a:srgbClr val="808080"/>
                </a:solidFill>
                <a:latin typeface="Source Code Pro" panose="020B050903040302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refers</a:t>
            </a:r>
            <a:r>
              <a:rPr lang="fr-FR" spc="-150" dirty="0">
                <a:solidFill>
                  <a:srgbClr val="808080"/>
                </a:solidFill>
                <a:latin typeface="Source Code Pro" panose="020B050903040302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 to </a:t>
            </a:r>
            <a:r>
              <a:rPr lang="fr-FR" spc="-150" dirty="0" err="1">
                <a:solidFill>
                  <a:srgbClr val="808080"/>
                </a:solidFill>
                <a:latin typeface="Source Code Pro" panose="020B050903040302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current</a:t>
            </a:r>
            <a:r>
              <a:rPr lang="fr-FR" spc="-150" dirty="0">
                <a:solidFill>
                  <a:srgbClr val="808080"/>
                </a:solidFill>
                <a:latin typeface="Source Code Pro" panose="020B050903040302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 </a:t>
            </a:r>
            <a:r>
              <a:rPr lang="fr-FR" spc="-150" dirty="0" err="1">
                <a:solidFill>
                  <a:srgbClr val="808080"/>
                </a:solidFill>
                <a:latin typeface="Source Code Pro" panose="020B050903040302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context</a:t>
            </a:r>
            <a:endParaRPr lang="fr-FR" spc="-150" dirty="0">
              <a:solidFill>
                <a:srgbClr val="808080"/>
              </a:solidFill>
              <a:latin typeface="Source Code Pro" panose="020B0509030403020204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chemeClr val="tx1"/>
                </a:solidFill>
              </a:rPr>
              <a:t>Callbacks</a:t>
            </a: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chemeClr val="tx1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10</a:t>
            </a:fld>
            <a:endParaRPr lang="fr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4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Callbacks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709325" y="1044775"/>
            <a:ext cx="6067199" cy="34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V8 est </a:t>
            </a:r>
            <a:r>
              <a:rPr lang="fr-FR" i="1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single-</a:t>
            </a:r>
            <a:r>
              <a:rPr lang="fr-FR" i="1" dirty="0" err="1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threaded</a:t>
            </a:r>
            <a:endParaRPr lang="fr-FR" i="1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Pour pouvoir paralléliser, il utilise un </a:t>
            </a:r>
            <a:r>
              <a:rPr lang="fr-FR" i="1" dirty="0" err="1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event-loop</a:t>
            </a:r>
            <a:r>
              <a:rPr lang="fr-FR" i="1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 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	- Les événements sont traités un a un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	- Le code est le plus souvent asynchrone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	- Utilisation de callbacks (sous forme </a:t>
            </a:r>
            <a:r>
              <a:rPr lang="fr-FR" dirty="0" err="1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d’</a:t>
            </a:r>
            <a:r>
              <a:rPr lang="fr-FR" i="1" dirty="0" err="1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arrow</a:t>
            </a:r>
            <a:r>
              <a:rPr lang="fr-FR" i="1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fr-FR" i="1" dirty="0" err="1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functions</a:t>
            </a:r>
            <a:r>
              <a:rPr lang="fr-FR" i="1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</a:tabLst>
            </a:pPr>
            <a:endParaRPr lang="fr-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</a:tabLst>
            </a:pPr>
            <a:endParaRPr lang="fr-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355600" algn="l"/>
              </a:tabLst>
            </a:pPr>
            <a:r>
              <a:rPr lang="fr-FR" altLang="fr-FR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doAsyncStuff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(callback) </a:t>
            </a:r>
            <a:r>
              <a:rPr lang="fr-FR" altLang="fr-FR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</a:t>
            </a:r>
            <a:r>
              <a:rPr lang="fr-FR" altLang="fr-FR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callback()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fr-FR" altLang="fr-FR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</a:tabLst>
            </a:pPr>
            <a:endParaRPr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9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chemeClr val="tx1"/>
                </a:solidFill>
              </a:rPr>
              <a:t>Callbacks</a:t>
            </a: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rgbClr val="999999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0693" y="3744220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/>
            <a:r>
              <a:rPr lang="fr" sz="2000" dirty="0">
                <a:solidFill>
                  <a:schemeClr val="tx1"/>
                </a:solidFill>
              </a:rPr>
              <a:t>[DEMO]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10" y="-5711"/>
            <a:ext cx="6329239" cy="51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11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Événements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325" y="1044775"/>
            <a:ext cx="6434675" cy="34593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fr-FR" dirty="0" err="1"/>
              <a:t>Javascript</a:t>
            </a:r>
            <a:r>
              <a:rPr lang="fr-FR" dirty="0"/>
              <a:t> et node.js utilisent la notion d’événements</a:t>
            </a:r>
          </a:p>
          <a:p>
            <a:pPr>
              <a:spcAft>
                <a:spcPts val="600"/>
              </a:spcAft>
            </a:pPr>
            <a:r>
              <a:rPr lang="fr-FR" dirty="0"/>
              <a:t>Un objet émettant des événements hérite d’</a:t>
            </a:r>
            <a:r>
              <a:rPr lang="fr-FR" dirty="0" err="1">
                <a:latin typeface="Source Code Pro" panose="020B0509030403020204" pitchFamily="49" charset="0"/>
              </a:rPr>
              <a:t>EventEmitter</a:t>
            </a:r>
            <a:r>
              <a:rPr lang="fr-FR" dirty="0"/>
              <a:t> :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</a:p>
          <a:p>
            <a:pPr lvl="0"/>
            <a:r>
              <a:rPr lang="en-US" dirty="0" err="1">
                <a:solidFill>
                  <a:schemeClr val="tx1"/>
                </a:solidFill>
              </a:rPr>
              <a:t>Événements</a:t>
            </a:r>
            <a:endParaRPr lang="fr" dirty="0">
              <a:solidFill>
                <a:schemeClr val="tx1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12</a:t>
            </a:fld>
            <a:endParaRPr lang="fr" sz="1000">
              <a:solidFill>
                <a:schemeClr val="l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9300" y="1872605"/>
            <a:ext cx="673515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EventEmitter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require(</a:t>
            </a:r>
            <a:r>
              <a:rPr lang="en-US" sz="1200" dirty="0">
                <a:solidFill>
                  <a:srgbClr val="6A875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"events"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EventEmitter</a:t>
            </a:r>
            <a:endParaRPr lang="en-US" sz="1200" dirty="0">
              <a:solidFill>
                <a:srgbClr val="A9B7C6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solidFill>
                <a:srgbClr val="A9B7C6"/>
              </a:solidFill>
              <a:latin typeface="Source Code Pro" panose="020B0509030403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EventEmitter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doStuff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do Really nice </a:t>
            </a:r>
            <a:r>
              <a:rPr lang="en-US" sz="1200" dirty="0" err="1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stuff</a:t>
            </a:r>
            <a:b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.emit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myEvent</a:t>
            </a:r>
            <a:r>
              <a:rPr lang="en-US" sz="1200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6A875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6A875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myEventOccured</a:t>
            </a:r>
            <a:r>
              <a:rPr lang="en-US" sz="1200" dirty="0">
                <a:solidFill>
                  <a:srgbClr val="6A875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spc="-15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Register listeners before doing stuff, or you won't be noticed</a:t>
            </a:r>
            <a:b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obj.on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875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6A875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myEvent</a:t>
            </a:r>
            <a:r>
              <a:rPr lang="en-US" sz="1200" dirty="0">
                <a:solidFill>
                  <a:srgbClr val="6A875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{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obj.doStuff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Source Code Pro" panose="020B0509030403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Amusons-nous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709325" y="1044775"/>
            <a:ext cx="6067199" cy="34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</a:tabLst>
            </a:pPr>
            <a:endParaRPr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9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rgbClr val="999999"/>
              </a:solidFill>
            </a:endParaRPr>
          </a:p>
          <a:p>
            <a:pPr lvl="0"/>
            <a:r>
              <a:rPr lang="fr" dirty="0">
                <a:solidFill>
                  <a:schemeClr val="tx1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79897" y="2574370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/>
            <a:r>
              <a:rPr lang="fr" sz="2000" dirty="0">
                <a:solidFill>
                  <a:schemeClr val="tx1"/>
                </a:solidFill>
              </a:rPr>
              <a:t>[DEMO]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13</a:t>
            </a:fld>
            <a:endParaRPr lang="fr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194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Suggestions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709325" y="1044775"/>
            <a:ext cx="6067199" cy="34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</a:tabLst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Reprendre l’exemple proposé et utiliser des modules </a:t>
            </a:r>
            <a:r>
              <a:rPr lang="fr-FR" dirty="0" err="1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npm</a:t>
            </a: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 :</a:t>
            </a:r>
          </a:p>
          <a:p>
            <a:pPr marL="6286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dirty="0" err="1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fs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-extra</a:t>
            </a:r>
          </a:p>
          <a:p>
            <a:pPr marL="6286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express</a:t>
            </a:r>
            <a:r>
              <a:rPr lang="fr-FR" dirty="0">
                <a:solidFill>
                  <a:srgbClr val="F8F8F2"/>
                </a:solidFill>
                <a:ea typeface="Consolas"/>
                <a:cs typeface="Consolas"/>
                <a:sym typeface="Consolas"/>
              </a:rPr>
              <a:t> ou </a:t>
            </a:r>
            <a:r>
              <a:rPr lang="fr-FR" dirty="0" err="1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restify</a:t>
            </a:r>
            <a:endParaRPr lang="fr-FR" dirty="0">
              <a:solidFill>
                <a:srgbClr val="F8F8F2"/>
              </a:solidFill>
              <a:latin typeface="Source Code Pro" panose="020B0509030403020204" pitchFamily="49" charset="0"/>
              <a:ea typeface="Consolas"/>
              <a:cs typeface="Consolas"/>
              <a:sym typeface="Consolas"/>
            </a:endParaRPr>
          </a:p>
          <a:p>
            <a:pPr marL="6286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dirty="0" err="1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async</a:t>
            </a:r>
            <a:endParaRPr lang="fr-FR" dirty="0">
              <a:solidFill>
                <a:srgbClr val="F8F8F2"/>
              </a:solidFill>
              <a:latin typeface="Source Code Pro" panose="020B0509030403020204" pitchFamily="49" charset="0"/>
              <a:ea typeface="Consolas"/>
              <a:cs typeface="Consolas"/>
              <a:sym typeface="Consolas"/>
            </a:endParaRPr>
          </a:p>
          <a:p>
            <a:pPr marL="6286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dirty="0">
                <a:solidFill>
                  <a:srgbClr val="F8F8F2"/>
                </a:solidFill>
                <a:ea typeface="Consolas"/>
                <a:cs typeface="Consolas"/>
                <a:sym typeface="Consolas"/>
              </a:rPr>
              <a:t>Un module de </a:t>
            </a:r>
            <a:r>
              <a:rPr lang="fr-FR" dirty="0" err="1">
                <a:solidFill>
                  <a:srgbClr val="F8F8F2"/>
                </a:solidFill>
                <a:ea typeface="Consolas"/>
                <a:cs typeface="Consolas"/>
                <a:sym typeface="Consolas"/>
              </a:rPr>
              <a:t>serialization</a:t>
            </a:r>
            <a:r>
              <a:rPr lang="fr-FR" dirty="0">
                <a:solidFill>
                  <a:srgbClr val="F8F8F2"/>
                </a:solidFill>
                <a:ea typeface="Consolas"/>
                <a:cs typeface="Consolas"/>
                <a:sym typeface="Consolas"/>
              </a:rPr>
              <a:t> (</a:t>
            </a:r>
            <a:r>
              <a:rPr lang="fr-FR" dirty="0" err="1">
                <a:solidFill>
                  <a:srgbClr val="F8F8F2"/>
                </a:solidFill>
                <a:ea typeface="Consolas"/>
                <a:cs typeface="Consolas"/>
                <a:sym typeface="Consolas"/>
              </a:rPr>
              <a:t>sqlite</a:t>
            </a:r>
            <a:r>
              <a:rPr lang="fr-FR" dirty="0">
                <a:solidFill>
                  <a:srgbClr val="F8F8F2"/>
                </a:solidFill>
                <a:ea typeface="Consolas"/>
                <a:cs typeface="Consolas"/>
                <a:sym typeface="Consolas"/>
              </a:rPr>
              <a:t> ?)</a:t>
            </a: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355600" algn="l"/>
              </a:tabLst>
            </a:pPr>
            <a:r>
              <a:rPr lang="fr-FR" dirty="0">
                <a:solidFill>
                  <a:srgbClr val="F8F8F2"/>
                </a:solidFill>
                <a:ea typeface="Consolas"/>
                <a:cs typeface="Consolas"/>
                <a:sym typeface="Consolas"/>
              </a:rPr>
              <a:t>Faire des tests:</a:t>
            </a:r>
          </a:p>
          <a:p>
            <a:pPr marL="6286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dirty="0" err="1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mocha</a:t>
            </a:r>
            <a:endParaRPr lang="fr-FR" dirty="0">
              <a:solidFill>
                <a:srgbClr val="F8F8F2"/>
              </a:solidFill>
              <a:latin typeface="Source Code Pro" panose="020B0509030403020204" pitchFamily="49" charset="0"/>
              <a:ea typeface="Consolas"/>
              <a:cs typeface="Consolas"/>
              <a:sym typeface="Consolas"/>
            </a:endParaRPr>
          </a:p>
          <a:p>
            <a:pPr marL="6286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should.js</a:t>
            </a:r>
          </a:p>
          <a:p>
            <a:pPr marL="6286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dirty="0" err="1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istanbul</a:t>
            </a:r>
            <a:endParaRPr lang="fr-FR" dirty="0">
              <a:solidFill>
                <a:srgbClr val="F8F8F2"/>
              </a:solidFill>
              <a:latin typeface="Source Code Pro" panose="020B0509030403020204" pitchFamily="49" charset="0"/>
              <a:ea typeface="Consolas"/>
              <a:cs typeface="Consolas"/>
              <a:sym typeface="Consolas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355600" algn="l"/>
              </a:tabLst>
            </a:pPr>
            <a:r>
              <a:rPr lang="fr-FR" dirty="0" err="1">
                <a:solidFill>
                  <a:srgbClr val="F8F8F2"/>
                </a:solidFill>
                <a:ea typeface="Consolas"/>
                <a:cs typeface="Consolas"/>
                <a:sym typeface="Consolas"/>
              </a:rPr>
              <a:t>Documentaion</a:t>
            </a:r>
            <a:endParaRPr lang="fr-FR" dirty="0">
              <a:solidFill>
                <a:srgbClr val="F8F8F2"/>
              </a:solidFill>
              <a:ea typeface="Consolas"/>
              <a:cs typeface="Consolas"/>
              <a:sym typeface="Consolas"/>
            </a:endParaRPr>
          </a:p>
          <a:p>
            <a:pPr marL="6286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fr-FR" dirty="0" err="1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jsdoc</a:t>
            </a:r>
            <a:endParaRPr lang="fr-FR" dirty="0">
              <a:solidFill>
                <a:srgbClr val="F8F8F2"/>
              </a:solidFill>
              <a:latin typeface="Source Code Pro" panose="020B0509030403020204" pitchFamily="49" charset="0"/>
              <a:ea typeface="Consolas"/>
              <a:cs typeface="Consolas"/>
              <a:sym typeface="Consolas"/>
            </a:endParaRPr>
          </a:p>
          <a:p>
            <a:pPr marL="6286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</a:pPr>
            <a:endParaRPr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9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rgbClr val="999999"/>
              </a:solidFill>
            </a:endParaRPr>
          </a:p>
          <a:p>
            <a:pPr lvl="0"/>
            <a:r>
              <a:rPr lang="fr" dirty="0">
                <a:solidFill>
                  <a:schemeClr val="tx1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14</a:t>
            </a:fld>
            <a:endParaRPr lang="fr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50007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Astuces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709325" y="1044775"/>
            <a:ext cx="6311831" cy="39486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1313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Source Sans Pro" panose="020B0503030403020204" pitchFamily="34" charset="0"/>
              </a:rPr>
              <a:t>Lire la doc (Genre, VRAIMENT)</a:t>
            </a:r>
          </a:p>
          <a:p>
            <a:pPr marL="341313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Source Sans Pro" panose="020B0503030403020204" pitchFamily="34" charset="0"/>
              </a:rPr>
              <a:t>Regarder sur </a:t>
            </a:r>
            <a:r>
              <a:rPr lang="fr-FR" dirty="0" err="1">
                <a:latin typeface="Source Code Pro" panose="020B0509030403020204" pitchFamily="49" charset="0"/>
              </a:rPr>
              <a:t>npm</a:t>
            </a:r>
            <a:r>
              <a:rPr lang="fr-FR" dirty="0">
                <a:latin typeface="Source Sans Pro" panose="020B0503030403020204" pitchFamily="34" charset="0"/>
              </a:rPr>
              <a:t> pour ne pas réinventer la roue</a:t>
            </a:r>
          </a:p>
          <a:p>
            <a:pPr marL="341313" lvl="0" rtl="0">
              <a:spcBef>
                <a:spcPts val="0"/>
              </a:spcBef>
            </a:pPr>
            <a:r>
              <a:rPr lang="fr-FR" dirty="0">
                <a:latin typeface="Source Sans Pro" panose="020B0503030403020204" pitchFamily="34" charset="0"/>
              </a:rPr>
              <a:t>Regarder une deuxième fois sur </a:t>
            </a:r>
            <a:r>
              <a:rPr lang="fr-FR" dirty="0" err="1">
                <a:latin typeface="Source Code Pro" panose="020B0509030403020204" pitchFamily="49" charset="0"/>
              </a:rPr>
              <a:t>npm</a:t>
            </a:r>
            <a:endParaRPr lang="fr-FR" dirty="0">
              <a:latin typeface="Source Code Pro" panose="020B0509030403020204" pitchFamily="49" charset="0"/>
            </a:endParaRPr>
          </a:p>
          <a:p>
            <a:pPr marL="341313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Source Sans Pro" panose="020B0503030403020204" pitchFamily="34" charset="0"/>
              </a:rPr>
              <a:t>TOUJOURS tester le paramètre d’erreur des callbacks</a:t>
            </a:r>
          </a:p>
          <a:p>
            <a:pPr marL="341313" lvl="0" indent="-285750" rtl="0">
              <a:spcBef>
                <a:spcPts val="0"/>
              </a:spcBef>
            </a:pPr>
            <a:r>
              <a:rPr lang="fr-FR" dirty="0">
                <a:latin typeface="Source Sans Pro" panose="020B0503030403020204" pitchFamily="34" charset="0"/>
              </a:rPr>
              <a:t>	Et laisser une trace des erreurs…</a:t>
            </a:r>
          </a:p>
          <a:p>
            <a:pPr marL="341313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Source Sans Pro" panose="020B0503030403020204" pitchFamily="34" charset="0"/>
              </a:rPr>
              <a:t>Faire les mises à jours (de node.js) (au moins en LTS)</a:t>
            </a:r>
          </a:p>
          <a:p>
            <a:pPr marL="341313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Source Sans Pro" panose="020B0503030403020204" pitchFamily="34" charset="0"/>
              </a:rPr>
              <a:t>Se mettre à jour sur les standards et bonnes pratiques</a:t>
            </a:r>
          </a:p>
          <a:p>
            <a:pPr marL="55563" lvl="0" algn="ctr" rtl="0">
              <a:spcBef>
                <a:spcPts val="0"/>
              </a:spcBef>
            </a:pPr>
            <a:r>
              <a:rPr lang="fr-FR" dirty="0">
                <a:solidFill>
                  <a:srgbClr val="C00000"/>
                </a:solidFill>
                <a:latin typeface="Source Sans Pro" panose="020B0503030403020204" pitchFamily="34" charset="0"/>
              </a:rPr>
              <a:t>NE JAMAIS SUIVRE UNE LISTE D’ASTUCES AVEUGLEMENT</a:t>
            </a:r>
          </a:p>
        </p:txBody>
      </p:sp>
      <p:sp>
        <p:nvSpPr>
          <p:cNvPr id="7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tx1"/>
                </a:solidFill>
              </a:rPr>
              <a:t>Astuces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15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Queques liens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709325" y="1044775"/>
            <a:ext cx="6311831" cy="345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fr" spc="-150" dirty="0">
                <a:latin typeface="Source Code Pro" panose="020B0509030403020204" pitchFamily="49" charset="0"/>
                <a:hlinkClick r:id="rId3"/>
              </a:rPr>
              <a:t>https://nodejs.org</a:t>
            </a:r>
            <a:endParaRPr lang="fr" spc="-150" dirty="0">
              <a:latin typeface="Source Code Pro" panose="020B0509030403020204" pitchFamily="49" charset="0"/>
            </a:endParaRPr>
          </a:p>
          <a:p>
            <a:pPr lvl="0" rtl="0">
              <a:spcBef>
                <a:spcPts val="0"/>
              </a:spcBef>
            </a:pPr>
            <a:r>
              <a:rPr lang="fr" spc="-150" dirty="0">
                <a:latin typeface="Source Code Pro" panose="020B0509030403020204" pitchFamily="49" charset="0"/>
                <a:hlinkClick r:id="rId4"/>
              </a:rPr>
              <a:t>https://npmjs.com</a:t>
            </a:r>
            <a:endParaRPr lang="fr" spc="-150" dirty="0">
              <a:latin typeface="Source Code Pro" panose="020B0509030403020204" pitchFamily="49" charset="0"/>
            </a:endParaRPr>
          </a:p>
          <a:p>
            <a:pPr lvl="0"/>
            <a:r>
              <a:rPr lang="fr-FR" spc="-150" dirty="0">
                <a:latin typeface="Source Code Pro" panose="020B0509030403020204" pitchFamily="49" charset="0"/>
                <a:hlinkClick r:id="rId5"/>
              </a:rPr>
              <a:t>https://developer.mozilla.org/fr/docs/Web/JavaScript</a:t>
            </a:r>
            <a:endParaRPr lang="fr-FR" spc="-150" dirty="0">
              <a:latin typeface="Source Code Pro" panose="020B0509030403020204" pitchFamily="49" charset="0"/>
            </a:endParaRPr>
          </a:p>
          <a:p>
            <a:pPr lvl="0"/>
            <a:r>
              <a:rPr lang="fr-FR" spc="-150" dirty="0">
                <a:latin typeface="Source Code Pro" panose="020B0509030403020204" pitchFamily="49" charset="0"/>
                <a:hlinkClick r:id="rId6"/>
              </a:rPr>
              <a:t>https://github.com/caolan/async</a:t>
            </a:r>
            <a:r>
              <a:rPr lang="fr-FR" spc="-150" dirty="0">
                <a:latin typeface="Source Code Pro" panose="020B0509030403020204" pitchFamily="49" charset="0"/>
              </a:rPr>
              <a:t> </a:t>
            </a:r>
          </a:p>
          <a:p>
            <a:pPr lvl="0"/>
            <a:r>
              <a:rPr lang="fr-FR" spc="-150" dirty="0">
                <a:latin typeface="Source Code Pro" panose="020B0509030403020204" pitchFamily="49" charset="0"/>
                <a:hlinkClick r:id="rId7"/>
              </a:rPr>
              <a:t>https://google.com</a:t>
            </a:r>
            <a:endParaRPr lang="fr-FR" spc="-150" dirty="0">
              <a:latin typeface="Source Code Pro" panose="020B0509030403020204" pitchFamily="49" charset="0"/>
            </a:endParaRPr>
          </a:p>
          <a:p>
            <a:pPr lvl="0"/>
            <a:r>
              <a:rPr lang="fr-FR" spc="-150" dirty="0">
                <a:latin typeface="Source Code Pro" panose="020B0509030403020204" pitchFamily="49" charset="0"/>
                <a:hlinkClick r:id="rId8"/>
              </a:rPr>
              <a:t>https://stackoverflow.com</a:t>
            </a:r>
            <a:r>
              <a:rPr lang="fr-FR" spc="-150" dirty="0">
                <a:latin typeface="Source Code Pro" panose="020B0509030403020204" pitchFamily="49" charset="0"/>
              </a:rPr>
              <a:t> </a:t>
            </a:r>
          </a:p>
          <a:p>
            <a:pPr lvl="0"/>
            <a:r>
              <a:rPr lang="en-US" u="sng" spc="-150" dirty="0">
                <a:latin typeface="Source Code Pro" panose="020B0509030403020204" pitchFamily="49" charset="0"/>
                <a:hlinkClick r:id="rId9"/>
              </a:rPr>
              <a:t>http://nvm.sh</a:t>
            </a:r>
            <a:endParaRPr lang="fr-FR" spc="-150" dirty="0">
              <a:latin typeface="Source Code Pro" panose="020B0509030403020204" pitchFamily="49" charset="0"/>
            </a:endParaRPr>
          </a:p>
        </p:txBody>
      </p:sp>
      <p:sp>
        <p:nvSpPr>
          <p:cNvPr id="7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rgbClr val="999999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tx1"/>
                </a:solidFill>
              </a:rPr>
              <a:t>Astuces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16</a:t>
            </a:fld>
            <a:endParaRPr lang="fr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214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Javascript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709325" y="1044775"/>
            <a:ext cx="6067199" cy="345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fr" dirty="0">
                <a:latin typeface="Source Sans Pro" panose="020B0503030403020204" pitchFamily="34" charset="0"/>
              </a:rPr>
              <a:t>Langage de script (oui, vraiment !)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" dirty="0">
                <a:latin typeface="Source Sans Pro" panose="020B0503030403020204" pitchFamily="34" charset="0"/>
              </a:rPr>
              <a:t>Syntaxe proche du C/Java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" dirty="0">
                <a:latin typeface="Source Sans Pro" panose="020B0503030403020204" pitchFamily="34" charset="0"/>
              </a:rPr>
              <a:t>Standardisé : ECMAScript, dernière version : 6</a:t>
            </a:r>
          </a:p>
          <a:p>
            <a:pPr marL="457200" lvl="0" indent="-228600" rtl="0">
              <a:spcBef>
                <a:spcPts val="0"/>
              </a:spcBef>
            </a:pPr>
            <a:endParaRPr lang="fr" dirty="0">
              <a:latin typeface="Source Sans Pro" panose="020B0503030403020204" pitchFamily="34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fr" dirty="0">
                <a:latin typeface="Source Sans Pro" panose="020B0503030403020204" pitchFamily="34" charset="0"/>
              </a:rPr>
              <a:t>Possibilité de faire des classes (avec ES6)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" dirty="0">
                <a:latin typeface="Source Sans Pro" panose="020B0503030403020204" pitchFamily="34" charset="0"/>
              </a:rPr>
              <a:t>Typage faible des variables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FFFFFF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rgbClr val="999999"/>
                </a:solidFill>
              </a:rPr>
              <a:t>Événements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pic>
        <p:nvPicPr>
          <p:cNvPr id="8194" name="Picture 2" descr="http://3.bp.blogspot.com/-PTty3CfTGnA/TpZOEjTQ_WI/AAAAAAAAAeo/KeKt_D5X2xo/s1600/j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933" y="232225"/>
            <a:ext cx="758566" cy="75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2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Syntaxe</a:t>
            </a:r>
          </a:p>
        </p:txBody>
      </p:sp>
      <p:sp>
        <p:nvSpPr>
          <p:cNvPr id="2" name="Espace réservé du text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5414" y="990590"/>
            <a:ext cx="7789569" cy="40811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1200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let </a:t>
            </a: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myVar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200" dirty="0">
                <a:solidFill>
                  <a:srgbClr val="6897B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// local variable</a:t>
            </a: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log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Debug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message"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log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typeof</a:t>
            </a:r>
            <a:r>
              <a:rPr lang="fr-FR" altLang="fr-FR" sz="1200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myVar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</a:t>
            </a:r>
            <a:r>
              <a:rPr lang="fr-FR" altLang="fr-FR" sz="120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number</a:t>
            </a: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myVar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"string"</a:t>
            </a: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log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typeof</a:t>
            </a:r>
            <a:r>
              <a:rPr lang="fr-FR" altLang="fr-FR" sz="1200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myVar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"string"</a:t>
            </a: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myVar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= {</a:t>
            </a: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field3 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: [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"string"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"string"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"string"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]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,</a:t>
            </a: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200" dirty="0" err="1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method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200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() {</a:t>
            </a:r>
            <a:b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    console.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log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you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called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a 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method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!"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b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 }</a:t>
            </a:r>
            <a:b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log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typeof</a:t>
            </a:r>
            <a:r>
              <a:rPr lang="fr-FR" altLang="fr-FR" sz="1200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myVar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"</a:t>
            </a:r>
            <a:r>
              <a:rPr lang="fr-FR" altLang="fr-FR" sz="120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object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log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typeof</a:t>
            </a:r>
            <a:r>
              <a:rPr lang="fr-FR" altLang="fr-FR" sz="1200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myVar.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field3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"</a:t>
            </a:r>
            <a:r>
              <a:rPr lang="fr-FR" altLang="fr-FR" sz="120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object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": Default </a:t>
            </a:r>
            <a:r>
              <a:rPr lang="fr-FR" altLang="fr-FR" sz="120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arrays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are objects</a:t>
            </a: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log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Array.</a:t>
            </a:r>
            <a:r>
              <a:rPr lang="fr-FR" altLang="fr-FR" sz="1200" dirty="0" err="1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isArray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myVar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[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"field3"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]))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</a:t>
            </a:r>
            <a:r>
              <a:rPr lang="fr-FR" altLang="fr-FR" sz="120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true</a:t>
            </a: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 err="1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warn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Chill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bro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it’s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ok to (not) have ‘;’"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); 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</a:t>
            </a:r>
            <a:r>
              <a:rPr lang="fr-FR" altLang="fr-FR" sz="120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optional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";"</a:t>
            </a: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log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typeof</a:t>
            </a:r>
            <a:r>
              <a:rPr lang="fr-FR" altLang="fr-FR" sz="1200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b="1" dirty="0" err="1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typeof</a:t>
            </a:r>
            <a:r>
              <a:rPr lang="fr-FR" altLang="fr-FR" sz="1200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maVariable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"string"</a:t>
            </a: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log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myVar.</a:t>
            </a:r>
            <a:r>
              <a:rPr lang="fr-FR" altLang="fr-FR" sz="1200" dirty="0" err="1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method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"[</a:t>
            </a:r>
            <a:r>
              <a:rPr lang="fr-FR" altLang="fr-FR" sz="1200" dirty="0" err="1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]"</a:t>
            </a: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fr-FR" altLang="fr-FR" sz="1200" dirty="0">
                <a:solidFill>
                  <a:srgbClr val="80808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 err="1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error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Following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code 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will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cause an 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error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!"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console.</a:t>
            </a:r>
            <a:r>
              <a:rPr lang="fr-FR" altLang="fr-FR" sz="1200" dirty="0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log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(myVar.method2())</a:t>
            </a:r>
            <a:endParaRPr lang="fr-FR" altLang="fr-FR" sz="28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03246" y="1713324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/>
            <a:r>
              <a:rPr lang="fr" sz="2000" dirty="0">
                <a:solidFill>
                  <a:schemeClr val="tx1"/>
                </a:solidFill>
              </a:rPr>
              <a:t>[DEMO]</a:t>
            </a:r>
          </a:p>
        </p:txBody>
      </p:sp>
      <p:sp>
        <p:nvSpPr>
          <p:cNvPr id="12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FFFFFF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chemeClr val="tx1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3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9325" y="1044774"/>
            <a:ext cx="6067199" cy="371010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fr-FR" dirty="0">
                <a:latin typeface="Source Sans Pro" panose="020B0503030403020204" pitchFamily="34" charset="0"/>
              </a:rPr>
              <a:t>JavaScript Object Notation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"key"</a:t>
            </a: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altLang="fr-FR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"count"</a:t>
            </a: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altLang="fr-FR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altLang="fr-FR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fr-FR" altLang="fr-FR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fr-FR" altLang="fr-FR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love fruits."</a:t>
            </a:r>
            <a:r>
              <a:rPr lang="fr-FR" altLang="fr-FR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</a:t>
            </a:r>
            <a:r>
              <a:rPr lang="fr-FR" altLang="fr-FR" sz="14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fr-FR" altLang="fr-FR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cats."</a:t>
            </a: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fr-FR" altLang="fr-FR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altLang="fr-FR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fr-FR" altLang="fr-FR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altLang="fr-FR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"key"</a:t>
            </a: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br>
              <a:rPr lang="fr-FR" altLang="fr-FR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dirty="0">
              <a:solidFill>
                <a:srgbClr val="A9B7C6"/>
              </a:solidFill>
              <a:latin typeface="Source Sans Pro" panose="020B050303040302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altLang="fr-FR" dirty="0">
                <a:solidFill>
                  <a:schemeClr val="tx1"/>
                </a:solidFill>
                <a:latin typeface="Source Sans Pro" panose="020B0503030403020204" pitchFamily="34" charset="0"/>
              </a:rPr>
              <a:t>Format de données, composition très libre. Très verbeux.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55600" algn="l"/>
              </a:tabLst>
            </a:pPr>
            <a:r>
              <a:rPr lang="fr-FR" altLang="fr-FR" dirty="0">
                <a:solidFill>
                  <a:schemeClr val="tx1"/>
                </a:solidFill>
                <a:latin typeface="Source Sans Pro" panose="020B0503030403020204" pitchFamily="34" charset="0"/>
              </a:rPr>
              <a:t>	-  Alternative : YAML (</a:t>
            </a:r>
            <a:r>
              <a:rPr lang="fr-FR" altLang="fr-FR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cf</a:t>
            </a:r>
            <a:r>
              <a:rPr lang="fr-FR" altLang="fr-FR" dirty="0">
                <a:solidFill>
                  <a:schemeClr val="tx1"/>
                </a:solidFill>
                <a:latin typeface="Source Sans Pro" panose="020B0503030403020204" pitchFamily="34" charset="0"/>
              </a:rPr>
              <a:t> </a:t>
            </a:r>
            <a:r>
              <a:rPr lang="fr-FR" alt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example.yaml</a:t>
            </a:r>
            <a:r>
              <a:rPr lang="fr-FR" altLang="fr-FR" dirty="0">
                <a:solidFill>
                  <a:schemeClr val="tx1"/>
                </a:solidFill>
                <a:latin typeface="Source Sans Pro" panose="020B0503030403020204" pitchFamily="34" charset="0"/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55600" algn="l"/>
              </a:tabLst>
            </a:pPr>
            <a:r>
              <a:rPr lang="fr-FR" altLang="fr-FR" b="1" u="sng" dirty="0">
                <a:solidFill>
                  <a:srgbClr val="FF0000"/>
                </a:solidFill>
                <a:latin typeface="Source Sans Pro" panose="020B0503030403020204" pitchFamily="34" charset="0"/>
              </a:rPr>
              <a:t>/!\</a:t>
            </a:r>
            <a:r>
              <a:rPr lang="fr-FR" altLang="fr-FR" dirty="0">
                <a:solidFill>
                  <a:schemeClr val="tx1"/>
                </a:solidFill>
                <a:latin typeface="Source Sans Pro" panose="020B0503030403020204" pitchFamily="34" charset="0"/>
              </a:rPr>
              <a:t> : Notation simplifiée en JS : pas de </a:t>
            </a:r>
            <a:r>
              <a:rPr lang="fr-FR" altLang="fr-FR" i="1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quotes</a:t>
            </a:r>
            <a:r>
              <a:rPr lang="fr-FR" altLang="fr-FR" dirty="0">
                <a:solidFill>
                  <a:schemeClr val="tx1"/>
                </a:solidFill>
                <a:latin typeface="Source Sans Pro" panose="020B0503030403020204" pitchFamily="34" charset="0"/>
              </a:rPr>
              <a:t> sur les clés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fr-FR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FFFFFF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chemeClr val="tx1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4</a:t>
            </a:fld>
            <a:endParaRPr lang="fr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3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Node.js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709325" y="1044775"/>
            <a:ext cx="6067199" cy="34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Environment d’exécution JavaScript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	- Basé sur V8, le moteur JS de Chrome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« Côté serveur »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Performant (pour un langage de script…)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Accès systèmes (disques &amp; fichiers, réseau)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Souvent utilisé pour des services sur serveurs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Applications créées sous forme de </a:t>
            </a:r>
            <a:r>
              <a:rPr lang="fr" i="1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packages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  <a:hlinkClick r:id="rId3"/>
              </a:rPr>
              <a:t>https://nodejs.org</a:t>
            </a:r>
            <a:endParaRPr lang="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2050" name="Picture 2" descr="https://nodejs.org/static/images/logos/nodejs-new-white-pant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28" y="232225"/>
            <a:ext cx="1687771" cy="10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tx1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chemeClr val="tx1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69611" y="2562216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/>
            <a:r>
              <a:rPr lang="fr" sz="2000" dirty="0">
                <a:solidFill>
                  <a:schemeClr val="tx1"/>
                </a:solidFill>
              </a:rPr>
              <a:t>[DEMO]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5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709300" y="232225"/>
            <a:ext cx="6067199" cy="62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npm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709325" y="1044774"/>
            <a:ext cx="6067199" cy="40120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Node</a:t>
            </a: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 Package Manager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Outil et service de gestion de dépendances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Ligne de commande &amp; dépôt centralisé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  <a:hlinkClick r:id="rId3"/>
              </a:rPr>
              <a:t>https://npmjs.com</a:t>
            </a:r>
            <a:endParaRPr lang="fr-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Fourni avec Node.js par défaut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npm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  <a:ea typeface="Consolas"/>
                <a:cs typeface="Consolas"/>
                <a:sym typeface="Consolas"/>
              </a:rPr>
              <a:t> help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F8F8F2"/>
              </a:solidFill>
              <a:latin typeface="Source Code Pro" panose="020B0509030403020204" pitchFamily="49" charset="0"/>
              <a:ea typeface="Consolas"/>
              <a:cs typeface="Consolas"/>
              <a:sym typeface="Consola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Autres gestionnaires de </a:t>
            </a:r>
            <a:r>
              <a:rPr lang="fr-FR" dirty="0" err="1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packets</a:t>
            </a:r>
            <a:r>
              <a:rPr lang="fr-FR" dirty="0">
                <a:solidFill>
                  <a:srgbClr val="F8F8F2"/>
                </a:solidFill>
                <a:latin typeface="Source Sans Pro" panose="020B0503030403020204" pitchFamily="34" charset="0"/>
                <a:ea typeface="Consolas"/>
                <a:cs typeface="Consolas"/>
                <a:sym typeface="Consolas"/>
              </a:rPr>
              <a:t> existent: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8F8F2"/>
              </a:solidFill>
              <a:latin typeface="Source Sans Pro" panose="020B0503030403020204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630" b="53704" l="1198" r="57188">
                        <a14:foregroundMark x1="26458" y1="29907" x2="26458" y2="29907"/>
                        <a14:foregroundMark x1="22760" y1="28704" x2="22760" y2="28704"/>
                        <a14:foregroundMark x1="14375" y1="23889" x2="14375" y2="23889"/>
                        <a14:foregroundMark x1="37604" y1="26481" x2="37604" y2="26481"/>
                        <a14:foregroundMark x1="45156" y1="27778" x2="45156" y2="27778"/>
                        <a14:foregroundMark x1="51667" y1="27870" x2="51667" y2="27870"/>
                        <a14:foregroundMark x1="6875" y1="25556" x2="6875" y2="25556"/>
                        <a14:foregroundMark x1="9063" y1="22315" x2="9063" y2="22315"/>
                        <a14:foregroundMark x1="20729" y1="16296" x2="20729" y2="16296"/>
                        <a14:foregroundMark x1="5625" y1="21204" x2="15573" y2="21296"/>
                        <a14:foregroundMark x1="14948" y1="23148" x2="14792" y2="38889"/>
                        <a14:foregroundMark x1="6875" y1="21389" x2="6875" y2="38981"/>
                        <a14:foregroundMark x1="20625" y1="23333" x2="29271" y2="23519"/>
                        <a14:foregroundMark x1="29375" y1="23611" x2="28958" y2="40000"/>
                        <a14:foregroundMark x1="28958" y1="40000" x2="21563" y2="38519"/>
                        <a14:foregroundMark x1="21042" y1="23889" x2="21563" y2="44630"/>
                        <a14:foregroundMark x1="37865" y1="36852" x2="37135" y2="21574"/>
                        <a14:foregroundMark x1="37083" y1="21481" x2="50677" y2="21759"/>
                        <a14:foregroundMark x1="50677" y1="21759" x2="50729" y2="39907"/>
                        <a14:foregroundMark x1="44531" y1="25093" x2="44844" y2="39815"/>
                        <a14:backgroundMark x1="11406" y1="48333" x2="11406" y2="48333"/>
                        <a14:backgroundMark x1="36615" y1="50556" x2="36615" y2="50556"/>
                      </a14:backgroundRemoval>
                    </a14:imgEffect>
                  </a14:imgLayer>
                </a14:imgProps>
              </a:ext>
            </a:extLst>
          </a:blip>
          <a:srcRect l="1204" t="14598" r="44906" b="48251"/>
          <a:stretch/>
        </p:blipFill>
        <p:spPr>
          <a:xfrm>
            <a:off x="5970971" y="232226"/>
            <a:ext cx="2501486" cy="970042"/>
          </a:xfrm>
          <a:prstGeom prst="rect">
            <a:avLst/>
          </a:prstGeom>
        </p:spPr>
      </p:pic>
      <p:sp>
        <p:nvSpPr>
          <p:cNvPr id="8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tx1"/>
                </a:solidFill>
              </a:rPr>
              <a:t>Node.js &amp; npm</a:t>
            </a:r>
          </a:p>
          <a:p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chemeClr val="tx1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6</a:t>
            </a:fld>
            <a:endParaRPr lang="fr" sz="10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Node.js package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9325" y="1044774"/>
            <a:ext cx="6067199" cy="385742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fr-FR" dirty="0">
                <a:latin typeface="Source Sans Pro" panose="020B0503030403020204" pitchFamily="34" charset="0"/>
              </a:rPr>
              <a:t>Fichier </a:t>
            </a:r>
            <a:r>
              <a:rPr lang="fr-FR" dirty="0" err="1">
                <a:latin typeface="Source Sans Pro" panose="020B0503030403020204" pitchFamily="34" charset="0"/>
              </a:rPr>
              <a:t>package.json</a:t>
            </a:r>
            <a:endParaRPr lang="fr-FR" dirty="0">
              <a:latin typeface="Source Sans Pro" panose="020B0503030403020204" pitchFamily="34" charset="0"/>
            </a:endParaRPr>
          </a:p>
          <a:p>
            <a:pPr lvl="0">
              <a:lnSpc>
                <a:spcPct val="90000"/>
              </a:lnSpc>
              <a:spcAft>
                <a:spcPts val="0"/>
              </a:spcAft>
            </a:pP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{</a:t>
            </a:r>
            <a:b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 err="1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formationTNS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,</a:t>
            </a: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"version"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"0.0.0"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,</a:t>
            </a: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"scripts"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{</a:t>
            </a:r>
            <a:b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 err="1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start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node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index.js"</a:t>
            </a:r>
            <a:b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,</a:t>
            </a:r>
            <a:b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 err="1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dependencies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{</a:t>
            </a:r>
            <a:b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1200" dirty="0">
                <a:solidFill>
                  <a:srgbClr val="9876A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"express"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: 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"~4.13.1"</a:t>
            </a:r>
            <a:endParaRPr lang="fr-FR" altLang="fr-FR" sz="1200" dirty="0">
              <a:solidFill>
                <a:srgbClr val="CC7832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Aft>
                <a:spcPts val="0"/>
              </a:spcAft>
            </a:pP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}</a:t>
            </a:r>
            <a:b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lnSpc>
                <a:spcPct val="90000"/>
              </a:lnSpc>
              <a:spcAft>
                <a:spcPts val="0"/>
              </a:spcAft>
            </a:pPr>
            <a:endParaRPr lang="fr-FR" sz="1200" dirty="0">
              <a:solidFill>
                <a:srgbClr val="A9B7C6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fr-FR" dirty="0">
                <a:latin typeface="Source Sans Pro" panose="020B0503030403020204" pitchFamily="34" charset="0"/>
              </a:rPr>
              <a:t>Utilisation :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tabLst>
                <a:tab pos="355600" algn="l"/>
              </a:tabLst>
            </a:pPr>
            <a:r>
              <a:rPr 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latin typeface="Source Sans Pro" panose="020B0503030403020204" pitchFamily="34" charset="0"/>
              </a:rPr>
              <a:t>Fichier </a:t>
            </a:r>
            <a:r>
              <a:rPr lang="fr-FR" dirty="0">
                <a:latin typeface="Source Code Pro" panose="020B0509030403020204" pitchFamily="49" charset="0"/>
              </a:rPr>
              <a:t>index.js</a:t>
            </a:r>
            <a:r>
              <a:rPr lang="fr-FR" dirty="0">
                <a:latin typeface="Source Sans Pro" panose="020B0503030403020204" pitchFamily="34" charset="0"/>
              </a:rPr>
              <a:t> du module </a:t>
            </a:r>
            <a:r>
              <a:rPr lang="fr-FR" dirty="0" err="1">
                <a:latin typeface="Source Code Pro" panose="020B0509030403020204" pitchFamily="49" charset="0"/>
              </a:rPr>
              <a:t>formationTNS</a:t>
            </a:r>
            <a:r>
              <a:rPr lang="fr-FR" dirty="0">
                <a:latin typeface="Source Sans Pro" panose="020B0503030403020204" pitchFamily="34" charset="0"/>
              </a:rPr>
              <a:t> :</a:t>
            </a:r>
          </a:p>
          <a:p>
            <a:pPr lvl="0">
              <a:lnSpc>
                <a:spcPct val="90000"/>
              </a:lnSpc>
              <a:spcAft>
                <a:spcPts val="1200"/>
              </a:spcAft>
            </a:pPr>
            <a:r>
              <a:rPr 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module.</a:t>
            </a:r>
            <a:r>
              <a:rPr lang="fr-FR" sz="1200" dirty="0" err="1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export</a:t>
            </a:r>
            <a:r>
              <a:rPr 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maFonction</a:t>
            </a:r>
            <a:r>
              <a:rPr 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; </a:t>
            </a:r>
          </a:p>
          <a:p>
            <a:pPr lvl="0">
              <a:lnSpc>
                <a:spcPct val="90000"/>
              </a:lnSpc>
              <a:spcAft>
                <a:spcPts val="0"/>
              </a:spcAft>
              <a:tabLst>
                <a:tab pos="355600" algn="l"/>
              </a:tabLst>
            </a:pPr>
            <a:r>
              <a:rPr 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	</a:t>
            </a:r>
            <a:r>
              <a:rPr lang="fr-FR" dirty="0">
                <a:latin typeface="Source Sans Pro" panose="020B0503030403020204" pitchFamily="34" charset="0"/>
              </a:rPr>
              <a:t>Fichier ayant </a:t>
            </a:r>
            <a:r>
              <a:rPr lang="fr-FR" dirty="0" err="1">
                <a:latin typeface="Source Code Pro" panose="020B0509030403020204" pitchFamily="49" charset="0"/>
              </a:rPr>
              <a:t>formationTNS</a:t>
            </a:r>
            <a:r>
              <a:rPr lang="fr-FR" dirty="0">
                <a:latin typeface="Source Sans Pro" panose="020B0503030403020204" pitchFamily="34" charset="0"/>
              </a:rPr>
              <a:t> en dépendance :</a:t>
            </a:r>
            <a:r>
              <a:rPr 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fr-FR" altLang="fr-FR" sz="1200" b="1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formationTNS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200" dirty="0" err="1">
                <a:solidFill>
                  <a:srgbClr val="FFC66D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require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 err="1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formationTNS</a:t>
            </a:r>
            <a:r>
              <a:rPr lang="fr-FR" altLang="fr-FR" sz="1200" dirty="0">
                <a:solidFill>
                  <a:srgbClr val="6A875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200" dirty="0">
                <a:solidFill>
                  <a:srgbClr val="A9B7C6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r>
              <a:rPr lang="fr-FR" altLang="fr-FR" sz="1200" dirty="0">
                <a:solidFill>
                  <a:srgbClr val="CC783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fr-FR" altLang="fr-FR" sz="1200" dirty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pPr lvl="0">
              <a:lnSpc>
                <a:spcPct val="90000"/>
              </a:lnSpc>
              <a:spcAft>
                <a:spcPts val="0"/>
              </a:spcAft>
            </a:pPr>
            <a:r>
              <a:rPr lang="fr-FR" dirty="0">
                <a:latin typeface="Source Sans Pro" panose="020B0503030403020204" pitchFamily="34" charset="0"/>
              </a:rPr>
              <a:t>Node.js propose des modules par défaut : </a:t>
            </a:r>
            <a:r>
              <a:rPr lang="fr-FR" sz="1400" dirty="0" err="1">
                <a:latin typeface="Source Code Pro" panose="020B0509030403020204" pitchFamily="49" charset="0"/>
              </a:rPr>
              <a:t>fs</a:t>
            </a:r>
            <a:r>
              <a:rPr lang="fr-FR" dirty="0">
                <a:latin typeface="Source Sans Pro" panose="020B0503030403020204" pitchFamily="34" charset="0"/>
              </a:rPr>
              <a:t>, </a:t>
            </a:r>
            <a:r>
              <a:rPr lang="fr-FR" sz="1400" dirty="0" err="1">
                <a:latin typeface="Source Code Pro" panose="020B0509030403020204" pitchFamily="49" charset="0"/>
              </a:rPr>
              <a:t>path</a:t>
            </a:r>
            <a:r>
              <a:rPr lang="fr-FR" dirty="0">
                <a:latin typeface="Source Sans Pro" panose="020B0503030403020204" pitchFamily="34" charset="0"/>
              </a:rPr>
              <a:t>, </a:t>
            </a:r>
            <a:r>
              <a:rPr lang="fr-FR" sz="1400" dirty="0">
                <a:latin typeface="Source Code Pro" panose="020B0509030403020204" pitchFamily="49" charset="0"/>
              </a:rPr>
              <a:t>process</a:t>
            </a:r>
            <a:r>
              <a:rPr lang="fr-FR" dirty="0"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9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chemeClr val="tx1"/>
                </a:solidFill>
              </a:rPr>
              <a:t>Node.js &amp; npm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chemeClr val="tx1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6453" y="1637124"/>
            <a:ext cx="1326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228600"/>
            <a:r>
              <a:rPr lang="fr" sz="2000" dirty="0">
                <a:solidFill>
                  <a:schemeClr val="tx1"/>
                </a:solidFill>
              </a:rPr>
              <a:t>[DEMO]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7</a:t>
            </a:fld>
            <a:endParaRPr lang="fr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5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9325" y="1044774"/>
            <a:ext cx="6434675" cy="3857426"/>
          </a:xfrm>
        </p:spPr>
        <p:txBody>
          <a:bodyPr/>
          <a:lstStyle/>
          <a:p>
            <a:pPr lvl="0">
              <a:lnSpc>
                <a:spcPct val="90000"/>
              </a:lnSpc>
              <a:spcAft>
                <a:spcPts val="0"/>
              </a:spcAft>
            </a:pPr>
            <a:r>
              <a:rPr lang="fr-FR" dirty="0">
                <a:latin typeface="Source Sans Pro" panose="020B0503030403020204" pitchFamily="34" charset="0"/>
              </a:rPr>
              <a:t>ES6 à ajouté le support des classes et de l’héritage :</a:t>
            </a:r>
          </a:p>
          <a:p>
            <a:pPr marL="517525" lvl="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fr-FR" dirty="0"/>
              <a:t> : définit une classe</a:t>
            </a:r>
          </a:p>
          <a:p>
            <a:pPr marL="517525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fr-FR" dirty="0"/>
              <a:t> : référence à l’objet courant</a:t>
            </a:r>
          </a:p>
          <a:p>
            <a:pPr marL="517525" lvl="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fr-FR" dirty="0"/>
              <a:t> : définit l’héritage. La classe doit être </a:t>
            </a:r>
            <a:r>
              <a:rPr lang="fr-FR" i="1" dirty="0" err="1"/>
              <a:t>required</a:t>
            </a:r>
            <a:endParaRPr lang="fr-FR" i="1" dirty="0"/>
          </a:p>
          <a:p>
            <a:pPr marL="517525" lvl="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fr-FR" dirty="0"/>
              <a:t> : référence à l’objet parent</a:t>
            </a:r>
          </a:p>
          <a:p>
            <a:pPr marL="517525" lvl="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  <a:r>
              <a:rPr lang="fr-FR" dirty="0"/>
              <a:t> : définit un constructeur dans une classe</a:t>
            </a:r>
          </a:p>
          <a:p>
            <a:pPr marL="517525" lvl="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fr-FR" dirty="0"/>
              <a:t> : définit un </a:t>
            </a:r>
            <a:r>
              <a:rPr lang="fr-FR" i="1" dirty="0"/>
              <a:t>getter</a:t>
            </a:r>
            <a:r>
              <a:rPr lang="fr-FR" dirty="0"/>
              <a:t> (sans paramètres) dans une classe</a:t>
            </a:r>
          </a:p>
          <a:p>
            <a:pPr marL="517525" lvl="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fr-FR" dirty="0">
                <a:latin typeface="Source Sans Pro" panose="020B0503030403020204" pitchFamily="34" charset="0"/>
              </a:rPr>
              <a:t> : définit un </a:t>
            </a:r>
            <a:r>
              <a:rPr lang="fr-FR" i="1" dirty="0">
                <a:latin typeface="Source Sans Pro" panose="020B0503030403020204" pitchFamily="34" charset="0"/>
              </a:rPr>
              <a:t>setter</a:t>
            </a:r>
            <a:r>
              <a:rPr lang="fr-FR" dirty="0">
                <a:latin typeface="Source Sans Pro" panose="020B0503030403020204" pitchFamily="34" charset="0"/>
              </a:rPr>
              <a:t> (un seul paramètre) dans une classe</a:t>
            </a:r>
          </a:p>
          <a:p>
            <a:pPr marL="517525" lvl="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fr-FR" dirty="0"/>
              <a:t> : définit une méthode statique (de classe)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fr-FR" dirty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fr-FR" dirty="0"/>
              <a:t>En revanche :</a:t>
            </a:r>
          </a:p>
          <a:p>
            <a:pPr marL="517525" lvl="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Pas de définition d’interfaces </a:t>
            </a:r>
          </a:p>
          <a:p>
            <a:pPr marL="517525" lvl="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Pas de classes/méthodes abstraites</a:t>
            </a:r>
          </a:p>
          <a:p>
            <a:pPr lvl="0">
              <a:lnSpc>
                <a:spcPct val="90000"/>
              </a:lnSpc>
              <a:spcAft>
                <a:spcPts val="0"/>
              </a:spcAft>
            </a:pPr>
            <a:endParaRPr lang="fr-FR" dirty="0">
              <a:latin typeface="Source Sans Pro" panose="020B0503030403020204" pitchFamily="34" charset="0"/>
            </a:endParaRPr>
          </a:p>
          <a:p>
            <a:pPr lvl="0">
              <a:lnSpc>
                <a:spcPct val="90000"/>
              </a:lnSpc>
              <a:spcAft>
                <a:spcPts val="0"/>
              </a:spcAft>
            </a:pPr>
            <a:endParaRPr lang="fr-FR" dirty="0">
              <a:latin typeface="Source Sans Pro" panose="020B0503030403020204" pitchFamily="34" charset="0"/>
            </a:endParaRPr>
          </a:p>
        </p:txBody>
      </p:sp>
      <p:sp>
        <p:nvSpPr>
          <p:cNvPr id="9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pPr lvl="0"/>
            <a:r>
              <a:rPr lang="fr" dirty="0">
                <a:solidFill>
                  <a:schemeClr val="tx1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chemeClr val="tx1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8</a:t>
            </a:fld>
            <a:endParaRPr lang="fr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</a:t>
            </a:r>
          </a:p>
        </p:txBody>
      </p:sp>
      <p:sp>
        <p:nvSpPr>
          <p:cNvPr id="9" name="Shape 40"/>
          <p:cNvSpPr txBox="1">
            <a:spLocks noGrp="1"/>
          </p:cNvSpPr>
          <p:nvPr>
            <p:ph type="body" idx="2"/>
          </p:nvPr>
        </p:nvSpPr>
        <p:spPr>
          <a:xfrm>
            <a:off x="222550" y="1044775"/>
            <a:ext cx="1867500" cy="34593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rPr lang="fr" dirty="0">
                <a:solidFill>
                  <a:srgbClr val="999999"/>
                </a:solidFill>
              </a:rPr>
              <a:t>Node.js &amp; npm</a:t>
            </a:r>
          </a:p>
          <a:p>
            <a:pPr lvl="0"/>
            <a:r>
              <a:rPr lang="fr" dirty="0">
                <a:solidFill>
                  <a:schemeClr val="tx1"/>
                </a:solidFill>
              </a:rPr>
              <a:t>POO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Callbacks</a:t>
            </a:r>
            <a:endParaRPr lang="f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999999"/>
                </a:solidFill>
              </a:rPr>
              <a:t>Événements</a:t>
            </a:r>
            <a:endParaRPr lang="fr" dirty="0">
              <a:solidFill>
                <a:schemeClr val="tx1"/>
              </a:solidFill>
            </a:endParaRPr>
          </a:p>
          <a:p>
            <a:r>
              <a:rPr lang="fr" dirty="0">
                <a:solidFill>
                  <a:srgbClr val="999999"/>
                </a:solidFill>
              </a:rPr>
              <a:t>FUN</a:t>
            </a:r>
          </a:p>
          <a:p>
            <a:pPr lvl="0"/>
            <a:r>
              <a:rPr lang="fr" dirty="0">
                <a:solidFill>
                  <a:srgbClr val="999999"/>
                </a:solidFill>
              </a:rPr>
              <a:t>Astuces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2094" y="829619"/>
            <a:ext cx="6921610" cy="449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/** Represents a Human being with a name and an age */</a:t>
            </a:r>
            <a:b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Human {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/**</a:t>
            </a:r>
            <a:b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* </a:t>
            </a:r>
            <a:r>
              <a:rPr lang="en-US" sz="1200" b="1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200" b="1" i="1" dirty="0" err="1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param</a:t>
            </a:r>
            <a:r>
              <a:rPr lang="en-US" sz="1200" b="1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{string} name - The name of the Human</a:t>
            </a:r>
            <a:b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* </a:t>
            </a:r>
            <a:r>
              <a:rPr lang="en-US" sz="1200" b="1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200" b="1" i="1" dirty="0" err="1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param</a:t>
            </a:r>
            <a:r>
              <a:rPr lang="en-US" sz="1200" b="1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200" i="1" dirty="0" err="1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Human.Gender</a:t>
            </a: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gender - The gender of the Human</a:t>
            </a:r>
            <a:b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* </a:t>
            </a:r>
            <a:r>
              <a:rPr lang="en-US" sz="1200" b="1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200" b="1" i="1" dirty="0" err="1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param</a:t>
            </a:r>
            <a:r>
              <a:rPr lang="en-US" sz="1200" b="1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{number=} age - The optional age of the Human, defaults to 0</a:t>
            </a:r>
            <a:b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*/</a:t>
            </a:r>
            <a:b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constuctor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(name</a:t>
            </a:r>
            <a:r>
              <a:rPr lang="en-US" sz="1200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gender</a:t>
            </a:r>
            <a:r>
              <a:rPr lang="en-US" sz="1200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age) {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Create field _name ("_" means private, by convention)</a:t>
            </a:r>
            <a:b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_name</a:t>
            </a:r>
            <a:r>
              <a:rPr lang="en-US" sz="1200" dirty="0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name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_gender</a:t>
            </a:r>
            <a:r>
              <a:rPr lang="en-US" sz="1200" dirty="0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gender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age isn't a required parameter, if not defined, we set it as 0</a:t>
            </a:r>
            <a:b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808080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200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_age</a:t>
            </a:r>
            <a:r>
              <a:rPr lang="en-US" sz="1200" dirty="0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age || </a:t>
            </a:r>
            <a:r>
              <a:rPr lang="en-US" sz="1200" dirty="0">
                <a:solidFill>
                  <a:srgbClr val="6897BB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lang="en-US" sz="1200" dirty="0">
                <a:solidFill>
                  <a:srgbClr val="6897BB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6897BB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 </a:t>
            </a:r>
            <a:r>
              <a:rPr lang="en-US" sz="1200" dirty="0">
                <a:solidFill>
                  <a:srgbClr val="FFC66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lang="en-US" sz="1200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200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_name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lang="en-US" sz="1200" dirty="0">
                <a:solidFill>
                  <a:srgbClr val="FFC66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(name) {</a:t>
            </a:r>
            <a:r>
              <a:rPr lang="en-US" sz="1200" b="1" dirty="0" err="1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_name</a:t>
            </a:r>
            <a:r>
              <a:rPr lang="en-US" sz="1200" dirty="0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name}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/**</a:t>
            </a:r>
            <a:b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The acceptable Human genders.</a:t>
            </a:r>
            <a:b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en-US" sz="1200" b="1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200" b="1" i="1" dirty="0" err="1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</a:t>
            </a:r>
            <a:br>
              <a:rPr lang="en-US" sz="1200" b="1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200" b="1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@type </a:t>
            </a: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{string}</a:t>
            </a:r>
            <a:b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*/</a:t>
            </a:r>
            <a:br>
              <a:rPr lang="en-US" sz="1200" i="1" dirty="0">
                <a:solidFill>
                  <a:srgbClr val="629755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Human.</a:t>
            </a:r>
            <a:r>
              <a:rPr lang="en-US" sz="1200" dirty="0" err="1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Gender</a:t>
            </a:r>
            <a:r>
              <a:rPr lang="en-US" sz="1200" dirty="0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{</a:t>
            </a:r>
            <a:r>
              <a:rPr lang="en-US" sz="1200" dirty="0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FEMALE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A875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"Female"</a:t>
            </a:r>
            <a:r>
              <a:rPr lang="en-US" sz="1200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MALE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A875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"Male"</a:t>
            </a:r>
            <a:r>
              <a:rPr lang="en-US" sz="1200" dirty="0">
                <a:solidFill>
                  <a:srgbClr val="CC7832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9876AA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UNKNOWN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6A875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"Unknown"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b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 err="1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module.</a:t>
            </a:r>
            <a:r>
              <a:rPr lang="en-US" sz="1200" dirty="0" err="1">
                <a:solidFill>
                  <a:srgbClr val="FFC66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exports</a:t>
            </a:r>
            <a:r>
              <a:rPr lang="en-US" sz="1200" dirty="0">
                <a:solidFill>
                  <a:srgbClr val="FFC66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9B7C6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Human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lt2"/>
                </a:solidFill>
              </a:rPr>
              <a:t>9</a:t>
            </a:fld>
            <a:endParaRPr lang="fr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64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575</Words>
  <Application>Microsoft Office PowerPoint</Application>
  <PresentationFormat>On-screen Show (16:9)</PresentationFormat>
  <Paragraphs>259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Source Code Pro</vt:lpstr>
      <vt:lpstr>Source Sans Pro</vt:lpstr>
      <vt:lpstr>Times New Roman</vt:lpstr>
      <vt:lpstr>simple-dark-2</vt:lpstr>
      <vt:lpstr>TELECOM Nancy Services</vt:lpstr>
      <vt:lpstr>Javascript</vt:lpstr>
      <vt:lpstr>Syntaxe</vt:lpstr>
      <vt:lpstr>JSON</vt:lpstr>
      <vt:lpstr>Node.js</vt:lpstr>
      <vt:lpstr>npm</vt:lpstr>
      <vt:lpstr>Node.js package</vt:lpstr>
      <vt:lpstr>POO</vt:lpstr>
      <vt:lpstr>POO</vt:lpstr>
      <vt:lpstr>Fonctions &amp; () =&gt;</vt:lpstr>
      <vt:lpstr>Callbacks</vt:lpstr>
      <vt:lpstr>Événements</vt:lpstr>
      <vt:lpstr>Amusons-nous</vt:lpstr>
      <vt:lpstr>Suggestions</vt:lpstr>
      <vt:lpstr>Astuces</vt:lpstr>
      <vt:lpstr>Queques liens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Nancy Services</dc:title>
  <dc:creator>Benjamin SEGAULT</dc:creator>
  <cp:lastModifiedBy>Benjamin SEGAULT</cp:lastModifiedBy>
  <cp:revision>97</cp:revision>
  <dcterms:modified xsi:type="dcterms:W3CDTF">2016-10-20T13:45:07Z</dcterms:modified>
</cp:coreProperties>
</file>