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616700"/>
  <p:notesSz cx="9144000" cy="6616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18B5E2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18B5E2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3625" y="157549"/>
            <a:ext cx="7703184" cy="11141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1473" y="1003005"/>
            <a:ext cx="7759065" cy="3293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18B5E2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1608" y="-3206"/>
            <a:ext cx="4772660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737235" algn="l"/>
              </a:tabLst>
            </a:pPr>
            <a:r>
              <a:rPr sz="3900" spc="-30" baseline="5341" dirty="0">
                <a:latin typeface="Times New Roman"/>
                <a:cs typeface="Times New Roman"/>
              </a:rPr>
              <a:t>E•</a:t>
            </a:r>
            <a:r>
              <a:rPr sz="3900" spc="-30" baseline="-5341" dirty="0">
                <a:latin typeface="Times New Roman"/>
                <a:cs typeface="Times New Roman"/>
              </a:rPr>
              <a:t>•i</a:t>
            </a:r>
            <a:r>
              <a:rPr sz="3900" baseline="-5341" dirty="0">
                <a:latin typeface="Times New Roman"/>
                <a:cs typeface="Times New Roman"/>
              </a:rPr>
              <a:t>	</a:t>
            </a:r>
            <a:r>
              <a:rPr sz="3900" spc="150" baseline="-7478" dirty="0">
                <a:latin typeface="Times New Roman"/>
                <a:cs typeface="Times New Roman"/>
              </a:rPr>
              <a:t>•y•</a:t>
            </a:r>
            <a:r>
              <a:rPr sz="3900" spc="150" baseline="2136" dirty="0">
                <a:latin typeface="Times New Roman"/>
                <a:cs typeface="Times New Roman"/>
              </a:rPr>
              <a:t>c</a:t>
            </a:r>
            <a:r>
              <a:rPr sz="3900" spc="-247" baseline="2136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Data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Analysis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using</a:t>
            </a:r>
            <a:r>
              <a:rPr sz="2600" spc="-20" dirty="0">
                <a:latin typeface="Times New Roman"/>
                <a:cs typeface="Times New Roman"/>
              </a:rPr>
              <a:t> Excel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4102" y="2317605"/>
            <a:ext cx="4039938" cy="1401281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0480" marR="1010919" indent="-18415" algn="l">
              <a:lnSpc>
                <a:spcPct val="103600"/>
              </a:lnSpc>
              <a:spcBef>
                <a:spcPts val="60"/>
              </a:spcBef>
              <a:tabLst>
                <a:tab pos="1451610" algn="l"/>
              </a:tabLst>
            </a:pPr>
            <a:r>
              <a:rPr sz="1650" spc="-95" dirty="0">
                <a:latin typeface="Times New Roman"/>
                <a:cs typeface="Times New Roman"/>
              </a:rPr>
              <a:t>STUDENT</a:t>
            </a:r>
            <a:r>
              <a:rPr sz="1650" spc="55" dirty="0">
                <a:latin typeface="Times New Roman"/>
                <a:cs typeface="Times New Roman"/>
              </a:rPr>
              <a:t> </a:t>
            </a:r>
            <a:r>
              <a:rPr sz="1650" spc="-60" dirty="0">
                <a:latin typeface="Times New Roman"/>
                <a:cs typeface="Times New Roman"/>
              </a:rPr>
              <a:t>NAME:</a:t>
            </a:r>
            <a:r>
              <a:rPr sz="1650" spc="240" dirty="0">
                <a:latin typeface="Times New Roman"/>
                <a:cs typeface="Times New Roman"/>
              </a:rPr>
              <a:t> </a:t>
            </a:r>
            <a:r>
              <a:rPr lang="en-US" sz="1650" spc="240" dirty="0">
                <a:latin typeface="Times New Roman"/>
                <a:cs typeface="Times New Roman"/>
              </a:rPr>
              <a:t>SWETHA</a:t>
            </a:r>
            <a:r>
              <a:rPr lang="en-US" sz="1650" spc="-280" dirty="0">
                <a:latin typeface="Times New Roman"/>
                <a:cs typeface="Times New Roman"/>
              </a:rPr>
              <a:t>.  B</a:t>
            </a:r>
            <a:r>
              <a:rPr sz="1650" spc="-145" dirty="0">
                <a:latin typeface="Times New Roman"/>
                <a:cs typeface="Times New Roman"/>
              </a:rPr>
              <a:t> </a:t>
            </a:r>
            <a:r>
              <a:rPr sz="1800" spc="-265" dirty="0">
                <a:latin typeface="Times New Roman"/>
                <a:cs typeface="Times New Roman"/>
              </a:rPr>
              <a:t>REGISTER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spc="-175" dirty="0">
                <a:latin typeface="Times New Roman"/>
                <a:cs typeface="Times New Roman"/>
              </a:rPr>
              <a:t>NO: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122202100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700" spc="-75" dirty="0">
                <a:latin typeface="Times New Roman"/>
                <a:cs typeface="Times New Roman"/>
              </a:rPr>
              <a:t>DEPARTMENT: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215" dirty="0">
                <a:latin typeface="Times New Roman"/>
                <a:cs typeface="Times New Roman"/>
              </a:rPr>
              <a:t>B</a:t>
            </a:r>
            <a:r>
              <a:rPr lang="en-US" sz="1700" spc="-215" dirty="0">
                <a:latin typeface="Times New Roman"/>
                <a:cs typeface="Times New Roman"/>
              </a:rPr>
              <a:t> </a:t>
            </a:r>
            <a:r>
              <a:rPr sz="1700" spc="-215" dirty="0">
                <a:latin typeface="Times New Roman"/>
                <a:cs typeface="Times New Roman"/>
              </a:rPr>
              <a:t>COM</a:t>
            </a:r>
            <a:r>
              <a:rPr sz="1700" spc="135" dirty="0">
                <a:latin typeface="Times New Roman"/>
                <a:cs typeface="Times New Roman"/>
              </a:rPr>
              <a:t> </a:t>
            </a:r>
            <a:r>
              <a:rPr lang="en-US" sz="1700" spc="135" dirty="0">
                <a:latin typeface="Times New Roman"/>
                <a:cs typeface="Times New Roman"/>
              </a:rPr>
              <a:t>(</a:t>
            </a:r>
            <a:r>
              <a:rPr lang="en-US" sz="1700" spc="-150" dirty="0">
                <a:latin typeface="Times New Roman"/>
                <a:cs typeface="Times New Roman"/>
              </a:rPr>
              <a:t>CS) 3B</a:t>
            </a:r>
            <a:endParaRPr sz="1700" dirty="0">
              <a:latin typeface="Times New Roman"/>
              <a:cs typeface="Times New Roman"/>
            </a:endParaRPr>
          </a:p>
          <a:p>
            <a:pPr marL="18415" algn="l">
              <a:lnSpc>
                <a:spcPct val="100000"/>
              </a:lnSpc>
              <a:spcBef>
                <a:spcPts val="280"/>
              </a:spcBef>
              <a:tabLst>
                <a:tab pos="1000125" algn="l"/>
              </a:tabLst>
            </a:pPr>
            <a:r>
              <a:rPr sz="1600" spc="-10" dirty="0">
                <a:latin typeface="Times New Roman"/>
                <a:cs typeface="Times New Roman"/>
              </a:rPr>
              <a:t>COLLEGE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lang="en-US" sz="1600" spc="-270" dirty="0">
                <a:latin typeface="Times New Roman"/>
                <a:cs typeface="Times New Roman"/>
              </a:rPr>
              <a:t>:   ANNA     ADARSH    COLLEGE    FOR.   WOMEN </a:t>
            </a:r>
          </a:p>
          <a:p>
            <a:pPr marL="18415" algn="l">
              <a:lnSpc>
                <a:spcPct val="100000"/>
              </a:lnSpc>
              <a:spcBef>
                <a:spcPts val="280"/>
              </a:spcBef>
              <a:tabLst>
                <a:tab pos="1000125" algn="l"/>
              </a:tabLst>
            </a:pP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30200"/>
            <a:ext cx="17862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0" dirty="0"/>
              <a:t>RESULTS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2933700" y="889000"/>
            <a:ext cx="292735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10" dirty="0">
                <a:latin typeface="Courier New"/>
                <a:cs typeface="Courier New"/>
              </a:rPr>
              <a:t>Baneioe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5600" y="4559300"/>
            <a:ext cx="18605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5" dirty="0">
                <a:latin typeface="Courier New"/>
                <a:cs typeface="Courier New"/>
              </a:rPr>
              <a:t>Nae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3300" y="4445000"/>
            <a:ext cx="216535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10" dirty="0">
                <a:latin typeface="Courier New"/>
                <a:cs typeface="Courier New"/>
              </a:rPr>
              <a:t>Penue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62400" y="4457700"/>
            <a:ext cx="17843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10" dirty="0">
                <a:latin typeface="Courier New"/>
                <a:cs typeface="Courier New"/>
              </a:rPr>
              <a:t>emale</a:t>
            </a:r>
            <a:endParaRPr sz="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68800" y="4445000"/>
            <a:ext cx="140335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25" dirty="0">
                <a:latin typeface="Courier New"/>
                <a:cs typeface="Courier New"/>
              </a:rPr>
              <a:t>Hae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8100" y="4394200"/>
            <a:ext cx="2546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latin typeface="Courier New"/>
                <a:cs typeface="Courier New"/>
              </a:rPr>
              <a:t>eme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9300" y="4597400"/>
            <a:ext cx="20891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10" dirty="0">
                <a:latin typeface="Courier New"/>
                <a:cs typeface="Courier New"/>
              </a:rPr>
              <a:t>Ieerth</a:t>
            </a:r>
            <a:endParaRPr sz="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87600" y="4597400"/>
            <a:ext cx="20891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10" dirty="0">
                <a:latin typeface="Courier New"/>
                <a:cs typeface="Courier New"/>
              </a:rPr>
              <a:t>Raisht</a:t>
            </a:r>
            <a:endParaRPr sz="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94000" y="4597400"/>
            <a:ext cx="23939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10" dirty="0">
                <a:latin typeface="Courier New"/>
                <a:cs typeface="Courier New"/>
              </a:rPr>
              <a:t>jessica</a:t>
            </a:r>
            <a:endParaRPr sz="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81400" y="4584700"/>
            <a:ext cx="178435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20" dirty="0">
                <a:latin typeface="Courier New"/>
                <a:cs typeface="Courier New"/>
              </a:rPr>
              <a:t>Teme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56100" y="4584700"/>
            <a:ext cx="178435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20" dirty="0">
                <a:latin typeface="Courier New"/>
                <a:cs typeface="Courier New"/>
              </a:rPr>
              <a:t>Kana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24400" y="4533900"/>
            <a:ext cx="231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Courier New"/>
                <a:cs typeface="Courier New"/>
              </a:rPr>
              <a:t>ema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24500" y="4597400"/>
            <a:ext cx="17843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10" dirty="0">
                <a:latin typeface="Courier New"/>
                <a:cs typeface="Courier New"/>
              </a:rPr>
              <a:t>Hanes</a:t>
            </a:r>
            <a:endParaRPr sz="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94100" y="4737100"/>
            <a:ext cx="178435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20" dirty="0">
                <a:latin typeface="Courier New"/>
                <a:cs typeface="Courier New"/>
              </a:rPr>
              <a:t>6542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51300" y="4749800"/>
            <a:ext cx="71755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-25" dirty="0">
                <a:latin typeface="Courier New"/>
                <a:cs typeface="Courier New"/>
              </a:rPr>
              <a:t>4T</a:t>
            </a:r>
            <a:endParaRPr sz="3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22500" y="4864100"/>
            <a:ext cx="3658235" cy="29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90"/>
              </a:lnSpc>
              <a:spcBef>
                <a:spcPts val="100"/>
              </a:spcBef>
              <a:tabLst>
                <a:tab pos="2285365" algn="l"/>
              </a:tabLst>
            </a:pPr>
            <a:r>
              <a:rPr sz="500" dirty="0">
                <a:latin typeface="Courier New"/>
                <a:cs typeface="Courier New"/>
              </a:rPr>
              <a:t>impioe</a:t>
            </a:r>
            <a:r>
              <a:rPr sz="500" spc="265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GammtRa</a:t>
            </a:r>
            <a:r>
              <a:rPr sz="700" spc="12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fnpl</a:t>
            </a:r>
            <a:r>
              <a:rPr sz="900" spc="-405" dirty="0">
                <a:latin typeface="Courier New"/>
                <a:cs typeface="Courier New"/>
              </a:rPr>
              <a:t> </a:t>
            </a:r>
            <a:r>
              <a:rPr sz="700" spc="-10" dirty="0">
                <a:latin typeface="Courier New"/>
                <a:cs typeface="Courier New"/>
              </a:rPr>
              <a:t>GrmtRat</a:t>
            </a:r>
            <a:r>
              <a:rPr sz="700" spc="-165" dirty="0">
                <a:latin typeface="Courier New"/>
                <a:cs typeface="Courier New"/>
              </a:rPr>
              <a:t> </a:t>
            </a:r>
            <a:r>
              <a:rPr sz="700" spc="-10" dirty="0">
                <a:latin typeface="Courier New"/>
                <a:cs typeface="Courier New"/>
              </a:rPr>
              <a:t>Employ</a:t>
            </a:r>
            <a:r>
              <a:rPr sz="700" spc="-24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ORatr</a:t>
            </a:r>
            <a:r>
              <a:rPr sz="900" dirty="0">
                <a:latin typeface="Courier New"/>
                <a:cs typeface="Courier New"/>
              </a:rPr>
              <a:t>	</a:t>
            </a:r>
            <a:r>
              <a:rPr sz="500" dirty="0">
                <a:latin typeface="Courier New"/>
                <a:cs typeface="Courier New"/>
              </a:rPr>
              <a:t>Emploee</a:t>
            </a:r>
            <a:r>
              <a:rPr sz="500" spc="-204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CantRa</a:t>
            </a:r>
            <a:r>
              <a:rPr sz="700" spc="50" dirty="0">
                <a:latin typeface="Courier New"/>
                <a:cs typeface="Courier New"/>
              </a:rPr>
              <a:t>  </a:t>
            </a:r>
            <a:r>
              <a:rPr sz="500" dirty="0">
                <a:latin typeface="Courier New"/>
                <a:cs typeface="Courier New"/>
              </a:rPr>
              <a:t>impiye</a:t>
            </a:r>
            <a:r>
              <a:rPr sz="500" spc="17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atRat</a:t>
            </a:r>
            <a:endParaRPr sz="900">
              <a:latin typeface="Courier New"/>
              <a:cs typeface="Courier New"/>
            </a:endParaRPr>
          </a:p>
          <a:p>
            <a:pPr marL="25400">
              <a:lnSpc>
                <a:spcPts val="1250"/>
              </a:lnSpc>
              <a:tabLst>
                <a:tab pos="1523365" algn="l"/>
              </a:tabLst>
            </a:pPr>
            <a:r>
              <a:rPr sz="600" spc="-10" dirty="0">
                <a:latin typeface="Courier New"/>
                <a:cs typeface="Courier New"/>
              </a:rPr>
              <a:t>Emploe</a:t>
            </a:r>
            <a:r>
              <a:rPr sz="600" spc="-225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QumetRa</a:t>
            </a:r>
            <a:r>
              <a:rPr sz="700" spc="225" dirty="0">
                <a:latin typeface="Courier New"/>
                <a:cs typeface="Courier New"/>
              </a:rPr>
              <a:t> </a:t>
            </a:r>
            <a:r>
              <a:rPr sz="500" dirty="0">
                <a:latin typeface="Courier New"/>
                <a:cs typeface="Courier New"/>
              </a:rPr>
              <a:t>Employ</a:t>
            </a:r>
            <a:r>
              <a:rPr sz="500" spc="185" dirty="0">
                <a:latin typeface="Courier New"/>
                <a:cs typeface="Courier New"/>
              </a:rPr>
              <a:t> </a:t>
            </a:r>
            <a:r>
              <a:rPr sz="700" spc="-10" dirty="0">
                <a:latin typeface="Courier New"/>
                <a:cs typeface="Courier New"/>
              </a:rPr>
              <a:t>CrtRae</a:t>
            </a:r>
            <a:r>
              <a:rPr sz="700" dirty="0">
                <a:latin typeface="Courier New"/>
                <a:cs typeface="Courier New"/>
              </a:rPr>
              <a:t>	</a:t>
            </a:r>
            <a:r>
              <a:rPr sz="700" spc="-10" dirty="0">
                <a:latin typeface="Courier New"/>
                <a:cs typeface="Courier New"/>
              </a:rPr>
              <a:t>Engly</a:t>
            </a:r>
            <a:r>
              <a:rPr sz="700" spc="-215" dirty="0">
                <a:latin typeface="Courier New"/>
                <a:cs typeface="Courier New"/>
              </a:rPr>
              <a:t> </a:t>
            </a:r>
            <a:r>
              <a:rPr sz="700" spc="-10" dirty="0">
                <a:latin typeface="Courier New"/>
                <a:cs typeface="Courier New"/>
              </a:rPr>
              <a:t>CanRate</a:t>
            </a:r>
            <a:r>
              <a:rPr sz="700" spc="-260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Empe</a:t>
            </a:r>
            <a:r>
              <a:rPr sz="700" spc="-10" dirty="0">
                <a:latin typeface="Courier New"/>
                <a:cs typeface="Courier New"/>
              </a:rPr>
              <a:t>CunntRa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73800" y="4445000"/>
            <a:ext cx="216535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10" dirty="0">
                <a:latin typeface="Courier New"/>
                <a:cs typeface="Courier New"/>
              </a:rPr>
              <a:t>imaie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24600" y="4737100"/>
            <a:ext cx="17843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10" dirty="0">
                <a:latin typeface="Courier New"/>
                <a:cs typeface="Courier New"/>
              </a:rPr>
              <a:t>1S334</a:t>
            </a:r>
            <a:endParaRPr sz="400">
              <a:latin typeface="Courier New"/>
              <a:cs typeface="Courier New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511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045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900" y="1854200"/>
            <a:ext cx="3152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20" dirty="0">
                <a:latin typeface="Courier New"/>
                <a:cs typeface="Courier New"/>
              </a:rPr>
              <a:t>The</a:t>
            </a:r>
            <a:r>
              <a:rPr sz="1700" spc="-58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data</a:t>
            </a:r>
            <a:r>
              <a:rPr sz="1400" spc="-9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suggested</a:t>
            </a:r>
            <a:r>
              <a:rPr sz="1500" spc="-20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66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balanced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41800" y="1892300"/>
            <a:ext cx="24822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ourier New"/>
                <a:cs typeface="Courier New"/>
              </a:rPr>
              <a:t>performance</a:t>
            </a:r>
            <a:r>
              <a:rPr sz="1500" spc="-105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distribution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900" y="2133600"/>
            <a:ext cx="6779895" cy="56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among</a:t>
            </a:r>
            <a:r>
              <a:rPr sz="1800" spc="-49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the</a:t>
            </a:r>
            <a:r>
              <a:rPr sz="1500" spc="-50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employees</a:t>
            </a:r>
            <a:r>
              <a:rPr sz="1500" spc="19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with</a:t>
            </a:r>
            <a:r>
              <a:rPr sz="1400" spc="-40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opportunities</a:t>
            </a:r>
            <a:r>
              <a:rPr sz="1400" spc="-5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for</a:t>
            </a:r>
            <a:r>
              <a:rPr sz="1400" spc="-66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further</a:t>
            </a:r>
            <a:r>
              <a:rPr sz="1500" spc="-10" dirty="0">
                <a:latin typeface="Courier New"/>
                <a:cs typeface="Courier New"/>
              </a:rPr>
              <a:t>development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-20" dirty="0">
                <a:latin typeface="Courier New"/>
                <a:cs typeface="Courier New"/>
              </a:rPr>
              <a:t>and</a:t>
            </a:r>
            <a:r>
              <a:rPr sz="1700" spc="-56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recognition.</a:t>
            </a:r>
            <a:r>
              <a:rPr sz="1500" spc="-10" dirty="0">
                <a:latin typeface="Courier New"/>
                <a:cs typeface="Courier New"/>
              </a:rPr>
              <a:t>Continuous</a:t>
            </a:r>
            <a:r>
              <a:rPr sz="1500" spc="-17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monitoring</a:t>
            </a:r>
            <a:r>
              <a:rPr sz="1400" spc="10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and</a:t>
            </a:r>
            <a:r>
              <a:rPr sz="1500" spc="-27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targeted</a:t>
            </a:r>
            <a:r>
              <a:rPr sz="1400" spc="-235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interventions.</a:t>
            </a:r>
            <a:endParaRPr sz="12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92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2660" y="3995530"/>
            <a:ext cx="333597" cy="33296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01054" y="0"/>
            <a:ext cx="1342944" cy="5105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4301" y="557649"/>
            <a:ext cx="2911475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-10" dirty="0">
                <a:latin typeface="Trebuchet MS"/>
                <a:cs typeface="Trebuchet MS"/>
              </a:rPr>
              <a:t>PROJECT</a:t>
            </a:r>
            <a:r>
              <a:rPr sz="3400" spc="-215" dirty="0">
                <a:latin typeface="Trebuchet MS"/>
                <a:cs typeface="Trebuchet MS"/>
              </a:rPr>
              <a:t> </a:t>
            </a:r>
            <a:r>
              <a:rPr sz="3400" spc="-10" dirty="0">
                <a:latin typeface="Trebuchet MS"/>
                <a:cs typeface="Trebuchet MS"/>
              </a:rPr>
              <a:t>TITLE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8831" y="1551551"/>
            <a:ext cx="5784215" cy="1059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130"/>
              </a:lnSpc>
              <a:spcBef>
                <a:spcPts val="95"/>
              </a:spcBef>
            </a:pPr>
            <a:r>
              <a:rPr sz="3550" spc="-55" dirty="0">
                <a:latin typeface="Times New Roman"/>
                <a:cs typeface="Times New Roman"/>
              </a:rPr>
              <a:t>Employee</a:t>
            </a:r>
            <a:r>
              <a:rPr sz="3550" spc="-90" dirty="0">
                <a:latin typeface="Times New Roman"/>
                <a:cs typeface="Times New Roman"/>
              </a:rPr>
              <a:t> </a:t>
            </a:r>
            <a:r>
              <a:rPr sz="3550" dirty="0">
                <a:latin typeface="Times New Roman"/>
                <a:cs typeface="Times New Roman"/>
              </a:rPr>
              <a:t>Performance</a:t>
            </a:r>
            <a:r>
              <a:rPr sz="3550" spc="-200" dirty="0">
                <a:latin typeface="Times New Roman"/>
                <a:cs typeface="Times New Roman"/>
              </a:rPr>
              <a:t> </a:t>
            </a:r>
            <a:r>
              <a:rPr sz="3550" spc="-85" dirty="0">
                <a:latin typeface="Times New Roman"/>
                <a:cs typeface="Times New Roman"/>
              </a:rPr>
              <a:t>Analysis</a:t>
            </a:r>
            <a:endParaRPr sz="3550">
              <a:latin typeface="Times New Roman"/>
              <a:cs typeface="Times New Roman"/>
            </a:endParaRPr>
          </a:p>
          <a:p>
            <a:pPr marL="20955">
              <a:lnSpc>
                <a:spcPts val="4010"/>
              </a:lnSpc>
            </a:pPr>
            <a:r>
              <a:rPr sz="3450" dirty="0">
                <a:latin typeface="Times New Roman"/>
                <a:cs typeface="Times New Roman"/>
              </a:rPr>
              <a:t>using</a:t>
            </a:r>
            <a:r>
              <a:rPr sz="3450" spc="-80" dirty="0">
                <a:latin typeface="Times New Roman"/>
                <a:cs typeface="Times New Roman"/>
              </a:rPr>
              <a:t> </a:t>
            </a:r>
            <a:r>
              <a:rPr sz="3450" spc="-10" dirty="0">
                <a:latin typeface="Times New Roman"/>
                <a:cs typeface="Times New Roman"/>
              </a:rPr>
              <a:t>Excel</a:t>
            </a:r>
            <a:endParaRPr sz="3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56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9071" y="284223"/>
            <a:ext cx="1735455" cy="625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00" spc="-120" dirty="0">
                <a:latin typeface="Trebuchet MS"/>
                <a:cs typeface="Trebuchet MS"/>
              </a:rPr>
              <a:t>AGENDA</a:t>
            </a:r>
            <a:endParaRPr sz="3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5725" y="1117418"/>
            <a:ext cx="3344545" cy="25742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10"/>
              </a:spcBef>
            </a:pPr>
            <a:r>
              <a:rPr sz="2050" dirty="0">
                <a:latin typeface="Times New Roman"/>
                <a:cs typeface="Times New Roman"/>
              </a:rPr>
              <a:t>l.Problem</a:t>
            </a:r>
            <a:r>
              <a:rPr sz="2050" spc="355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Statement</a:t>
            </a:r>
            <a:endParaRPr sz="2050">
              <a:latin typeface="Times New Roman"/>
              <a:cs typeface="Times New Roman"/>
            </a:endParaRPr>
          </a:p>
          <a:p>
            <a:pPr marL="224154" indent="-208279">
              <a:lnSpc>
                <a:spcPct val="100000"/>
              </a:lnSpc>
              <a:spcBef>
                <a:spcPts val="100"/>
              </a:spcBef>
              <a:buSzPct val="95121"/>
              <a:buAutoNum type="arabicPeriod" startAt="2"/>
              <a:tabLst>
                <a:tab pos="224154" algn="l"/>
              </a:tabLst>
            </a:pPr>
            <a:r>
              <a:rPr sz="2050" dirty="0">
                <a:latin typeface="Times New Roman"/>
                <a:cs typeface="Times New Roman"/>
              </a:rPr>
              <a:t>Project</a:t>
            </a:r>
            <a:r>
              <a:rPr sz="2050" spc="100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Overview</a:t>
            </a:r>
            <a:endParaRPr sz="2050">
              <a:latin typeface="Times New Roman"/>
              <a:cs typeface="Times New Roman"/>
            </a:endParaRPr>
          </a:p>
          <a:p>
            <a:pPr marL="220345" indent="-217804">
              <a:lnSpc>
                <a:spcPts val="2485"/>
              </a:lnSpc>
              <a:spcBef>
                <a:spcPts val="5"/>
              </a:spcBef>
              <a:buSzPct val="95348"/>
              <a:buAutoNum type="arabicPeriod" startAt="2"/>
              <a:tabLst>
                <a:tab pos="220345" algn="l"/>
              </a:tabLst>
            </a:pPr>
            <a:r>
              <a:rPr sz="2150" dirty="0">
                <a:latin typeface="Times New Roman"/>
                <a:cs typeface="Times New Roman"/>
              </a:rPr>
              <a:t>End</a:t>
            </a:r>
            <a:r>
              <a:rPr sz="2150" spc="-10" dirty="0">
                <a:latin typeface="Times New Roman"/>
                <a:cs typeface="Times New Roman"/>
              </a:rPr>
              <a:t> Users</a:t>
            </a:r>
            <a:endParaRPr sz="2150">
              <a:latin typeface="Times New Roman"/>
              <a:cs typeface="Times New Roman"/>
            </a:endParaRPr>
          </a:p>
          <a:p>
            <a:pPr marL="220345" indent="-217804">
              <a:lnSpc>
                <a:spcPts val="2485"/>
              </a:lnSpc>
              <a:buSzPct val="95348"/>
              <a:buAutoNum type="arabicPeriod" startAt="2"/>
              <a:tabLst>
                <a:tab pos="220345" algn="l"/>
              </a:tabLst>
            </a:pPr>
            <a:r>
              <a:rPr sz="2150" dirty="0">
                <a:latin typeface="Times New Roman"/>
                <a:cs typeface="Times New Roman"/>
              </a:rPr>
              <a:t>Our</a:t>
            </a:r>
            <a:r>
              <a:rPr sz="2150" spc="-10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Solution</a:t>
            </a:r>
            <a:r>
              <a:rPr sz="2150" spc="-4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and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35" dirty="0">
                <a:latin typeface="Times New Roman"/>
                <a:cs typeface="Times New Roman"/>
              </a:rPr>
              <a:t>Proposition</a:t>
            </a:r>
            <a:endParaRPr sz="2150">
              <a:latin typeface="Times New Roman"/>
              <a:cs typeface="Times New Roman"/>
            </a:endParaRPr>
          </a:p>
          <a:p>
            <a:pPr marL="210185" indent="-208279">
              <a:lnSpc>
                <a:spcPct val="100000"/>
              </a:lnSpc>
              <a:spcBef>
                <a:spcPts val="50"/>
              </a:spcBef>
              <a:buSzPct val="95121"/>
              <a:buAutoNum type="arabicPeriod" startAt="2"/>
              <a:tabLst>
                <a:tab pos="210185" algn="l"/>
              </a:tabLst>
            </a:pPr>
            <a:r>
              <a:rPr sz="2050" dirty="0">
                <a:latin typeface="Times New Roman"/>
                <a:cs typeface="Times New Roman"/>
              </a:rPr>
              <a:t>Dataset</a:t>
            </a:r>
            <a:r>
              <a:rPr sz="2050" spc="170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Description</a:t>
            </a:r>
            <a:endParaRPr sz="2050">
              <a:latin typeface="Times New Roman"/>
              <a:cs typeface="Times New Roman"/>
            </a:endParaRPr>
          </a:p>
          <a:p>
            <a:pPr marL="210820" indent="-208279">
              <a:lnSpc>
                <a:spcPts val="2540"/>
              </a:lnSpc>
              <a:buSzPct val="90697"/>
              <a:buAutoNum type="arabicPeriod" startAt="2"/>
              <a:tabLst>
                <a:tab pos="210820" algn="l"/>
              </a:tabLst>
            </a:pPr>
            <a:r>
              <a:rPr sz="2150" spc="-30" dirty="0">
                <a:latin typeface="Times New Roman"/>
                <a:cs typeface="Times New Roman"/>
              </a:rPr>
              <a:t>Modelling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Approach</a:t>
            </a:r>
            <a:endParaRPr sz="2150">
              <a:latin typeface="Times New Roman"/>
              <a:cs typeface="Times New Roman"/>
            </a:endParaRPr>
          </a:p>
          <a:p>
            <a:pPr marL="211454" indent="-208279">
              <a:lnSpc>
                <a:spcPts val="2540"/>
              </a:lnSpc>
              <a:buSzPct val="90697"/>
              <a:buAutoNum type="arabicPeriod" startAt="2"/>
              <a:tabLst>
                <a:tab pos="211454" algn="l"/>
              </a:tabLst>
            </a:pPr>
            <a:r>
              <a:rPr sz="2150" spc="-25" dirty="0">
                <a:latin typeface="Times New Roman"/>
                <a:cs typeface="Times New Roman"/>
              </a:rPr>
              <a:t>Results</a:t>
            </a:r>
            <a:r>
              <a:rPr sz="2150" spc="-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and</a:t>
            </a:r>
            <a:r>
              <a:rPr sz="2150" spc="-2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Discussion</a:t>
            </a:r>
            <a:endParaRPr sz="2150">
              <a:latin typeface="Times New Roman"/>
              <a:cs typeface="Times New Roman"/>
            </a:endParaRPr>
          </a:p>
          <a:p>
            <a:pPr marL="208279" indent="-203200">
              <a:lnSpc>
                <a:spcPct val="100000"/>
              </a:lnSpc>
              <a:spcBef>
                <a:spcPts val="65"/>
              </a:spcBef>
              <a:buSzPct val="95000"/>
              <a:buAutoNum type="arabicPeriod" startAt="2"/>
              <a:tabLst>
                <a:tab pos="208279" algn="l"/>
              </a:tabLst>
            </a:pPr>
            <a:r>
              <a:rPr sz="2000" spc="-10" dirty="0">
                <a:latin typeface="Times New Roman"/>
                <a:cs typeface="Times New Roman"/>
              </a:rPr>
              <a:t>Conclusion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30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1553" y="398741"/>
            <a:ext cx="4170679" cy="530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2043430" algn="l"/>
              </a:tabLst>
            </a:pPr>
            <a:r>
              <a:rPr sz="3300" spc="-10" dirty="0">
                <a:latin typeface="Trebuchet MS"/>
                <a:cs typeface="Trebuchet MS"/>
              </a:rPr>
              <a:t>PROBLEM</a:t>
            </a:r>
            <a:r>
              <a:rPr sz="3300" dirty="0">
                <a:latin typeface="Trebuchet MS"/>
                <a:cs typeface="Trebuchet MS"/>
              </a:rPr>
              <a:t>	</a:t>
            </a:r>
            <a:r>
              <a:rPr sz="3300" spc="-65" dirty="0">
                <a:latin typeface="Trebuchet MS"/>
                <a:cs typeface="Trebuchet MS"/>
              </a:rPr>
              <a:t>STATEMENT</a:t>
            </a:r>
            <a:endParaRPr sz="3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9435" y="0"/>
            <a:ext cx="7484564" cy="5003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6961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35"/>
              </a:spcBef>
            </a:pPr>
            <a:r>
              <a:rPr sz="2250" spc="160" dirty="0">
                <a:latin typeface="Trebuchet MS"/>
                <a:cs typeface="Trebuchet MS"/>
              </a:rPr>
              <a:t>WHO</a:t>
            </a:r>
            <a:r>
              <a:rPr sz="2250" spc="-65" dirty="0">
                <a:latin typeface="Trebuchet MS"/>
                <a:cs typeface="Trebuchet MS"/>
              </a:rPr>
              <a:t> </a:t>
            </a:r>
            <a:r>
              <a:rPr sz="2250" spc="135" dirty="0">
                <a:latin typeface="Trebuchet MS"/>
                <a:cs typeface="Trebuchet MS"/>
              </a:rPr>
              <a:t>ARE</a:t>
            </a:r>
            <a:r>
              <a:rPr sz="2250" spc="100" dirty="0">
                <a:latin typeface="Trebuchet MS"/>
                <a:cs typeface="Trebuchet MS"/>
              </a:rPr>
              <a:t> </a:t>
            </a:r>
            <a:r>
              <a:rPr sz="2250" spc="125" dirty="0">
                <a:latin typeface="Trebuchet MS"/>
                <a:cs typeface="Trebuchet MS"/>
              </a:rPr>
              <a:t>THE</a:t>
            </a:r>
            <a:r>
              <a:rPr sz="2250" spc="85" dirty="0">
                <a:latin typeface="Trebuchet MS"/>
                <a:cs typeface="Trebuchet MS"/>
              </a:rPr>
              <a:t> </a:t>
            </a:r>
            <a:r>
              <a:rPr sz="2250" spc="155" dirty="0">
                <a:latin typeface="Trebuchet MS"/>
                <a:cs typeface="Trebuchet MS"/>
              </a:rPr>
              <a:t>END</a:t>
            </a:r>
            <a:r>
              <a:rPr sz="2250" spc="75" dirty="0">
                <a:latin typeface="Trebuchet MS"/>
                <a:cs typeface="Trebuchet MS"/>
              </a:rPr>
              <a:t> </a:t>
            </a:r>
            <a:r>
              <a:rPr sz="2250" spc="110" dirty="0">
                <a:latin typeface="Trebuchet MS"/>
                <a:cs typeface="Trebuchet MS"/>
              </a:rPr>
              <a:t>USERS?</a:t>
            </a:r>
            <a:endParaRPr sz="22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847" y="1636732"/>
            <a:ext cx="6560820" cy="26911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51435" marR="198120" algn="ctr">
              <a:lnSpc>
                <a:spcPts val="2350"/>
              </a:lnSpc>
              <a:spcBef>
                <a:spcPts val="459"/>
              </a:spcBef>
              <a:tabLst>
                <a:tab pos="1718310" algn="l"/>
              </a:tabLst>
            </a:pPr>
            <a:r>
              <a:rPr sz="2250" spc="-380" dirty="0">
                <a:solidFill>
                  <a:srgbClr val="0CB5DD"/>
                </a:solidFill>
                <a:latin typeface="Arial MT"/>
                <a:cs typeface="Arial MT"/>
              </a:rPr>
              <a:t>HR</a:t>
            </a:r>
            <a:r>
              <a:rPr sz="2250" spc="20" dirty="0">
                <a:solidFill>
                  <a:srgbClr val="0CB5DD"/>
                </a:solidFill>
                <a:latin typeface="Arial MT"/>
                <a:cs typeface="Arial MT"/>
              </a:rPr>
              <a:t> </a:t>
            </a:r>
            <a:r>
              <a:rPr sz="2250" spc="-10" dirty="0">
                <a:solidFill>
                  <a:srgbClr val="0CBFE6"/>
                </a:solidFill>
                <a:latin typeface="Arial MT"/>
                <a:cs typeface="Arial MT"/>
              </a:rPr>
              <a:t>Managers</a:t>
            </a:r>
            <a:r>
              <a:rPr sz="2250" dirty="0">
                <a:solidFill>
                  <a:srgbClr val="0CBFE6"/>
                </a:solidFill>
                <a:latin typeface="Arial MT"/>
                <a:cs typeface="Arial MT"/>
              </a:rPr>
              <a:t>	</a:t>
            </a:r>
            <a:r>
              <a:rPr sz="2250" spc="-254" dirty="0">
                <a:solidFill>
                  <a:srgbClr val="1FACE2"/>
                </a:solidFill>
                <a:latin typeface="Arial MT"/>
                <a:cs typeface="Arial MT"/>
              </a:rPr>
              <a:t>To</a:t>
            </a:r>
            <a:r>
              <a:rPr sz="2250" spc="25" dirty="0">
                <a:solidFill>
                  <a:srgbClr val="1FACE2"/>
                </a:solidFill>
                <a:latin typeface="Arial MT"/>
                <a:cs typeface="Arial MT"/>
              </a:rPr>
              <a:t> </a:t>
            </a:r>
            <a:r>
              <a:rPr sz="2250" spc="-135" dirty="0">
                <a:solidFill>
                  <a:srgbClr val="08BFD6"/>
                </a:solidFill>
                <a:latin typeface="Arial MT"/>
                <a:cs typeface="Arial MT"/>
              </a:rPr>
              <a:t>access</a:t>
            </a:r>
            <a:r>
              <a:rPr sz="2250" spc="5" dirty="0">
                <a:solidFill>
                  <a:srgbClr val="08BFD6"/>
                </a:solidFill>
                <a:latin typeface="Arial MT"/>
                <a:cs typeface="Arial MT"/>
              </a:rPr>
              <a:t> </a:t>
            </a:r>
            <a:r>
              <a:rPr sz="2250" spc="-135" dirty="0">
                <a:solidFill>
                  <a:srgbClr val="21B1C6"/>
                </a:solidFill>
                <a:latin typeface="Arial MT"/>
                <a:cs typeface="Arial MT"/>
              </a:rPr>
              <a:t>overall</a:t>
            </a:r>
            <a:r>
              <a:rPr sz="2250" spc="35" dirty="0">
                <a:solidFill>
                  <a:srgbClr val="21B1C6"/>
                </a:solidFill>
                <a:latin typeface="Arial MT"/>
                <a:cs typeface="Arial MT"/>
              </a:rPr>
              <a:t> </a:t>
            </a:r>
            <a:r>
              <a:rPr sz="2250" spc="-185" dirty="0">
                <a:solidFill>
                  <a:srgbClr val="21B6D6"/>
                </a:solidFill>
                <a:latin typeface="Arial MT"/>
                <a:cs typeface="Arial MT"/>
              </a:rPr>
              <a:t>employee</a:t>
            </a:r>
            <a:r>
              <a:rPr sz="2250" spc="45" dirty="0">
                <a:solidFill>
                  <a:srgbClr val="21B6D6"/>
                </a:solidFill>
                <a:latin typeface="Arial MT"/>
                <a:cs typeface="Arial MT"/>
              </a:rPr>
              <a:t> </a:t>
            </a:r>
            <a:r>
              <a:rPr sz="2250" spc="-100" dirty="0">
                <a:solidFill>
                  <a:srgbClr val="3BAEB1"/>
                </a:solidFill>
                <a:latin typeface="Arial MT"/>
                <a:cs typeface="Arial MT"/>
              </a:rPr>
              <a:t>performance </a:t>
            </a:r>
            <a:r>
              <a:rPr sz="2250" spc="-114" dirty="0">
                <a:solidFill>
                  <a:srgbClr val="00B8E2"/>
                </a:solidFill>
                <a:latin typeface="Arial MT"/>
                <a:cs typeface="Arial MT"/>
              </a:rPr>
              <a:t>trends</a:t>
            </a:r>
            <a:r>
              <a:rPr sz="2250" spc="-40" dirty="0">
                <a:solidFill>
                  <a:srgbClr val="00B8E2"/>
                </a:solidFill>
                <a:latin typeface="Arial MT"/>
                <a:cs typeface="Arial MT"/>
              </a:rPr>
              <a:t> </a:t>
            </a:r>
            <a:r>
              <a:rPr sz="2250" spc="-75" dirty="0">
                <a:solidFill>
                  <a:srgbClr val="3BACC8"/>
                </a:solidFill>
                <a:latin typeface="Arial MT"/>
                <a:cs typeface="Arial MT"/>
              </a:rPr>
              <a:t>identify</a:t>
            </a:r>
            <a:r>
              <a:rPr sz="2250" spc="40" dirty="0">
                <a:solidFill>
                  <a:srgbClr val="3BACC8"/>
                </a:solidFill>
                <a:latin typeface="Arial MT"/>
                <a:cs typeface="Arial MT"/>
              </a:rPr>
              <a:t> </a:t>
            </a:r>
            <a:r>
              <a:rPr sz="2250" spc="-100" dirty="0">
                <a:solidFill>
                  <a:srgbClr val="0FB6DB"/>
                </a:solidFill>
                <a:latin typeface="Arial MT"/>
                <a:cs typeface="Arial MT"/>
              </a:rPr>
              <a:t>training</a:t>
            </a:r>
            <a:r>
              <a:rPr sz="2250" spc="30" dirty="0">
                <a:solidFill>
                  <a:srgbClr val="0FB6DB"/>
                </a:solidFill>
                <a:latin typeface="Arial MT"/>
                <a:cs typeface="Arial MT"/>
              </a:rPr>
              <a:t> </a:t>
            </a:r>
            <a:r>
              <a:rPr sz="2250" spc="-190" dirty="0">
                <a:solidFill>
                  <a:srgbClr val="2DAFC8"/>
                </a:solidFill>
                <a:latin typeface="Arial MT"/>
                <a:cs typeface="Arial MT"/>
              </a:rPr>
              <a:t>needs</a:t>
            </a:r>
            <a:r>
              <a:rPr sz="2250" spc="35" dirty="0">
                <a:solidFill>
                  <a:srgbClr val="2DAFC8"/>
                </a:solidFill>
                <a:latin typeface="Arial MT"/>
                <a:cs typeface="Arial MT"/>
              </a:rPr>
              <a:t> </a:t>
            </a:r>
            <a:r>
              <a:rPr sz="2250" spc="-195" dirty="0">
                <a:solidFill>
                  <a:srgbClr val="38B1E8"/>
                </a:solidFill>
                <a:latin typeface="Arial MT"/>
                <a:cs typeface="Arial MT"/>
              </a:rPr>
              <a:t>and</a:t>
            </a:r>
            <a:r>
              <a:rPr sz="2250" spc="-5" dirty="0">
                <a:solidFill>
                  <a:srgbClr val="38B1E8"/>
                </a:solidFill>
                <a:latin typeface="Arial MT"/>
                <a:cs typeface="Arial MT"/>
              </a:rPr>
              <a:t> </a:t>
            </a:r>
            <a:r>
              <a:rPr sz="2250" spc="-170" dirty="0">
                <a:solidFill>
                  <a:srgbClr val="2FB3BC"/>
                </a:solidFill>
                <a:latin typeface="Arial MT"/>
                <a:cs typeface="Arial MT"/>
              </a:rPr>
              <a:t>use</a:t>
            </a:r>
            <a:r>
              <a:rPr sz="2250" spc="-50" dirty="0">
                <a:solidFill>
                  <a:srgbClr val="2FB3BC"/>
                </a:solidFill>
                <a:latin typeface="Arial MT"/>
                <a:cs typeface="Arial MT"/>
              </a:rPr>
              <a:t> </a:t>
            </a:r>
            <a:r>
              <a:rPr sz="2250" spc="-170" dirty="0">
                <a:solidFill>
                  <a:srgbClr val="2DC8DF"/>
                </a:solidFill>
                <a:latin typeface="Arial MT"/>
                <a:cs typeface="Arial MT"/>
              </a:rPr>
              <a:t>case</a:t>
            </a:r>
            <a:r>
              <a:rPr sz="2250" spc="-35" dirty="0">
                <a:solidFill>
                  <a:srgbClr val="2DC8DF"/>
                </a:solidFill>
                <a:latin typeface="Arial MT"/>
                <a:cs typeface="Arial MT"/>
              </a:rPr>
              <a:t> </a:t>
            </a:r>
            <a:r>
              <a:rPr sz="2250" spc="-10" dirty="0">
                <a:solidFill>
                  <a:srgbClr val="42A5B8"/>
                </a:solidFill>
                <a:latin typeface="Arial MT"/>
                <a:cs typeface="Arial MT"/>
              </a:rPr>
              <a:t>metrics</a:t>
            </a:r>
            <a:endParaRPr sz="2250">
              <a:latin typeface="Arial MT"/>
              <a:cs typeface="Arial MT"/>
            </a:endParaRPr>
          </a:p>
          <a:p>
            <a:pPr marR="84455" algn="ctr">
              <a:lnSpc>
                <a:spcPts val="2370"/>
              </a:lnSpc>
            </a:pPr>
            <a:r>
              <a:rPr sz="2250" spc="-80" dirty="0">
                <a:solidFill>
                  <a:srgbClr val="0FBCE9"/>
                </a:solidFill>
                <a:latin typeface="Arial MT"/>
                <a:cs typeface="Arial MT"/>
              </a:rPr>
              <a:t>for</a:t>
            </a:r>
            <a:r>
              <a:rPr sz="2250" spc="-75" dirty="0">
                <a:solidFill>
                  <a:srgbClr val="0FBCE9"/>
                </a:solidFill>
                <a:latin typeface="Arial MT"/>
                <a:cs typeface="Arial MT"/>
              </a:rPr>
              <a:t> </a:t>
            </a:r>
            <a:r>
              <a:rPr sz="2250" spc="-105" dirty="0">
                <a:solidFill>
                  <a:srgbClr val="21B3D8"/>
                </a:solidFill>
                <a:latin typeface="Arial MT"/>
                <a:cs typeface="Arial MT"/>
              </a:rPr>
              <a:t>recruitment</a:t>
            </a:r>
            <a:r>
              <a:rPr sz="2250" spc="114" dirty="0">
                <a:solidFill>
                  <a:srgbClr val="21B3D8"/>
                </a:solidFill>
                <a:latin typeface="Arial MT"/>
                <a:cs typeface="Arial MT"/>
              </a:rPr>
              <a:t> </a:t>
            </a:r>
            <a:r>
              <a:rPr sz="2250" spc="-195" dirty="0">
                <a:solidFill>
                  <a:srgbClr val="21B8DB"/>
                </a:solidFill>
                <a:latin typeface="Arial MT"/>
                <a:cs typeface="Arial MT"/>
              </a:rPr>
              <a:t>and</a:t>
            </a:r>
            <a:r>
              <a:rPr sz="2250" spc="-5" dirty="0">
                <a:solidFill>
                  <a:srgbClr val="21B8DB"/>
                </a:solidFill>
                <a:latin typeface="Arial MT"/>
                <a:cs typeface="Arial MT"/>
              </a:rPr>
              <a:t> </a:t>
            </a:r>
            <a:r>
              <a:rPr sz="2250" spc="-105" dirty="0">
                <a:solidFill>
                  <a:srgbClr val="26AAC1"/>
                </a:solidFill>
                <a:latin typeface="Arial MT"/>
                <a:cs typeface="Arial MT"/>
              </a:rPr>
              <a:t>retention</a:t>
            </a:r>
            <a:r>
              <a:rPr sz="2250" spc="-10" dirty="0">
                <a:solidFill>
                  <a:srgbClr val="26AAC1"/>
                </a:solidFill>
                <a:latin typeface="Arial MT"/>
                <a:cs typeface="Arial MT"/>
              </a:rPr>
              <a:t> </a:t>
            </a:r>
            <a:r>
              <a:rPr sz="2250" spc="-20" dirty="0">
                <a:solidFill>
                  <a:srgbClr val="21B6DA"/>
                </a:solidFill>
                <a:latin typeface="Arial MT"/>
                <a:cs typeface="Arial MT"/>
              </a:rPr>
              <a:t>strategies.</a:t>
            </a:r>
            <a:endParaRPr sz="2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2250">
              <a:latin typeface="Arial MT"/>
              <a:cs typeface="Arial MT"/>
            </a:endParaRPr>
          </a:p>
          <a:p>
            <a:pPr marL="12700" indent="6794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1FB1D4"/>
                </a:solidFill>
                <a:latin typeface="Arial MT"/>
                <a:cs typeface="Arial MT"/>
              </a:rPr>
              <a:t>Departmenl</a:t>
            </a:r>
            <a:r>
              <a:rPr sz="2000" spc="125" dirty="0">
                <a:solidFill>
                  <a:srgbClr val="1FB1D4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16B6E4"/>
                </a:solidFill>
                <a:latin typeface="Arial MT"/>
                <a:cs typeface="Arial MT"/>
              </a:rPr>
              <a:t>Heads:</a:t>
            </a:r>
            <a:r>
              <a:rPr sz="2000" spc="25" dirty="0">
                <a:solidFill>
                  <a:srgbClr val="16B6E4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6B3CF"/>
                </a:solidFill>
                <a:latin typeface="Arial MT"/>
                <a:cs typeface="Arial MT"/>
              </a:rPr>
              <a:t>Use</a:t>
            </a:r>
            <a:r>
              <a:rPr sz="2000" dirty="0">
                <a:solidFill>
                  <a:srgbClr val="26B3C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6AFCA"/>
                </a:solidFill>
                <a:latin typeface="Arial MT"/>
                <a:cs typeface="Arial MT"/>
              </a:rPr>
              <a:t>performance</a:t>
            </a:r>
            <a:r>
              <a:rPr sz="2000" spc="150" dirty="0">
                <a:solidFill>
                  <a:srgbClr val="26AFC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DB6BF"/>
                </a:solidFill>
                <a:latin typeface="Arial MT"/>
                <a:cs typeface="Arial MT"/>
              </a:rPr>
              <a:t>data</a:t>
            </a:r>
            <a:r>
              <a:rPr sz="2000" spc="25" dirty="0">
                <a:solidFill>
                  <a:srgbClr val="2DB6B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B5C3"/>
                </a:solidFill>
                <a:latin typeface="Arial MT"/>
                <a:cs typeface="Arial MT"/>
              </a:rPr>
              <a:t>to</a:t>
            </a:r>
            <a:r>
              <a:rPr sz="2000" spc="15" dirty="0">
                <a:solidFill>
                  <a:srgbClr val="13B5C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B5C8"/>
                </a:solidFill>
                <a:latin typeface="Arial MT"/>
                <a:cs typeface="Arial MT"/>
              </a:rPr>
              <a:t>set</a:t>
            </a:r>
            <a:r>
              <a:rPr sz="2000" spc="55" dirty="0">
                <a:solidFill>
                  <a:srgbClr val="33B5C8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FACDD"/>
                </a:solidFill>
                <a:latin typeface="Arial MT"/>
                <a:cs typeface="Arial MT"/>
              </a:rPr>
              <a:t>goals.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60"/>
              </a:spcBef>
            </a:pPr>
            <a:endParaRPr sz="2000">
              <a:latin typeface="Arial MT"/>
              <a:cs typeface="Arial MT"/>
            </a:endParaRPr>
          </a:p>
          <a:p>
            <a:pPr marL="534035" marR="5080" indent="-521970">
              <a:lnSpc>
                <a:spcPts val="2190"/>
              </a:lnSpc>
            </a:pPr>
            <a:r>
              <a:rPr sz="1950" spc="-55" dirty="0">
                <a:solidFill>
                  <a:srgbClr val="50B1C4"/>
                </a:solidFill>
                <a:latin typeface="Arial MT"/>
                <a:cs typeface="Arial MT"/>
              </a:rPr>
              <a:t>Performance</a:t>
            </a:r>
            <a:r>
              <a:rPr sz="1950" spc="70" dirty="0">
                <a:solidFill>
                  <a:srgbClr val="50B1C4"/>
                </a:solidFill>
                <a:latin typeface="Arial MT"/>
                <a:cs typeface="Arial MT"/>
              </a:rPr>
              <a:t> </a:t>
            </a:r>
            <a:r>
              <a:rPr sz="1950" spc="-55" dirty="0">
                <a:solidFill>
                  <a:srgbClr val="1DB1CC"/>
                </a:solidFill>
                <a:latin typeface="Arial MT"/>
                <a:cs typeface="Arial MT"/>
              </a:rPr>
              <a:t>Analysts:</a:t>
            </a:r>
            <a:r>
              <a:rPr sz="1950" spc="-30" dirty="0">
                <a:solidFill>
                  <a:srgbClr val="1DB1CC"/>
                </a:solidFill>
                <a:latin typeface="Arial MT"/>
                <a:cs typeface="Arial MT"/>
              </a:rPr>
              <a:t> </a:t>
            </a:r>
            <a:r>
              <a:rPr sz="1950" spc="-95" dirty="0">
                <a:solidFill>
                  <a:srgbClr val="36AADA"/>
                </a:solidFill>
                <a:latin typeface="Arial MT"/>
                <a:cs typeface="Arial MT"/>
              </a:rPr>
              <a:t>Generate</a:t>
            </a:r>
            <a:r>
              <a:rPr sz="1950" spc="-40" dirty="0">
                <a:solidFill>
                  <a:srgbClr val="36AADA"/>
                </a:solidFill>
                <a:latin typeface="Arial MT"/>
                <a:cs typeface="Arial MT"/>
              </a:rPr>
              <a:t> </a:t>
            </a:r>
            <a:r>
              <a:rPr sz="1950" spc="-25" dirty="0">
                <a:solidFill>
                  <a:srgbClr val="69AAB3"/>
                </a:solidFill>
                <a:latin typeface="Arial MT"/>
                <a:cs typeface="Arial MT"/>
              </a:rPr>
              <a:t>reports</a:t>
            </a:r>
            <a:r>
              <a:rPr sz="1950" spc="15" dirty="0">
                <a:solidFill>
                  <a:srgbClr val="69AAB3"/>
                </a:solidFill>
                <a:latin typeface="Arial MT"/>
                <a:cs typeface="Arial MT"/>
              </a:rPr>
              <a:t> </a:t>
            </a:r>
            <a:r>
              <a:rPr sz="1950" spc="-100" dirty="0">
                <a:solidFill>
                  <a:srgbClr val="34B8DF"/>
                </a:solidFill>
                <a:latin typeface="Arial MT"/>
                <a:cs typeface="Arial MT"/>
              </a:rPr>
              <a:t>and</a:t>
            </a:r>
            <a:r>
              <a:rPr sz="1950" spc="-30" dirty="0">
                <a:solidFill>
                  <a:srgbClr val="34B8DF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2BA7C6"/>
                </a:solidFill>
                <a:latin typeface="Arial MT"/>
                <a:cs typeface="Arial MT"/>
              </a:rPr>
              <a:t>recommendation </a:t>
            </a:r>
            <a:r>
              <a:rPr sz="1950" dirty="0">
                <a:solidFill>
                  <a:srgbClr val="0CB5CF"/>
                </a:solidFill>
                <a:latin typeface="Arial MT"/>
                <a:cs typeface="Arial MT"/>
              </a:rPr>
              <a:t>for</a:t>
            </a:r>
            <a:r>
              <a:rPr sz="1950" spc="-135" dirty="0">
                <a:solidFill>
                  <a:srgbClr val="0CB5C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57CDDB"/>
                </a:solidFill>
                <a:latin typeface="Arial MT"/>
                <a:cs typeface="Arial MT"/>
              </a:rPr>
              <a:t>opt</a:t>
            </a:r>
            <a:r>
              <a:rPr sz="1950" spc="-105" dirty="0">
                <a:solidFill>
                  <a:srgbClr val="57CDDB"/>
                </a:solidFill>
                <a:latin typeface="Arial MT"/>
                <a:cs typeface="Arial MT"/>
              </a:rPr>
              <a:t> </a:t>
            </a:r>
            <a:r>
              <a:rPr sz="1950" spc="-125" dirty="0">
                <a:solidFill>
                  <a:srgbClr val="23B3CD"/>
                </a:solidFill>
                <a:latin typeface="Arial MT"/>
                <a:cs typeface="Arial MT"/>
              </a:rPr>
              <a:t>musing</a:t>
            </a:r>
            <a:r>
              <a:rPr sz="1950" spc="-10" dirty="0">
                <a:solidFill>
                  <a:srgbClr val="23B3CD"/>
                </a:solidFill>
                <a:latin typeface="Arial MT"/>
                <a:cs typeface="Arial MT"/>
              </a:rPr>
              <a:t> </a:t>
            </a:r>
            <a:r>
              <a:rPr sz="1950" spc="-45" dirty="0">
                <a:solidFill>
                  <a:srgbClr val="28C3ED"/>
                </a:solidFill>
                <a:latin typeface="Arial MT"/>
                <a:cs typeface="Arial MT"/>
              </a:rPr>
              <a:t>the</a:t>
            </a:r>
            <a:r>
              <a:rPr sz="1950" spc="-85" dirty="0">
                <a:solidFill>
                  <a:srgbClr val="28C3ED"/>
                </a:solidFill>
                <a:latin typeface="Arial MT"/>
                <a:cs typeface="Arial MT"/>
              </a:rPr>
              <a:t> </a:t>
            </a:r>
            <a:r>
              <a:rPr sz="1950" spc="-40" dirty="0">
                <a:solidFill>
                  <a:srgbClr val="5DB5D1"/>
                </a:solidFill>
                <a:latin typeface="Arial MT"/>
                <a:cs typeface="Arial MT"/>
              </a:rPr>
              <a:t>performance</a:t>
            </a:r>
            <a:r>
              <a:rPr sz="1950" spc="-65" dirty="0">
                <a:solidFill>
                  <a:srgbClr val="5DB5D1"/>
                </a:solidFill>
                <a:latin typeface="Arial MT"/>
                <a:cs typeface="Arial MT"/>
              </a:rPr>
              <a:t> </a:t>
            </a:r>
            <a:r>
              <a:rPr sz="1950" spc="-60" dirty="0">
                <a:solidFill>
                  <a:srgbClr val="3BA5C3"/>
                </a:solidFill>
                <a:latin typeface="Arial MT"/>
                <a:cs typeface="Arial MT"/>
              </a:rPr>
              <a:t>management</a:t>
            </a:r>
            <a:r>
              <a:rPr sz="1950" spc="105" dirty="0">
                <a:solidFill>
                  <a:srgbClr val="3BA5C3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26AABA"/>
                </a:solidFill>
                <a:latin typeface="Arial MT"/>
                <a:cs typeface="Arial MT"/>
              </a:rPr>
              <a:t>process.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436" y="1467669"/>
            <a:ext cx="8829018" cy="422193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263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85" dirty="0">
                <a:latin typeface="Arial MT"/>
                <a:cs typeface="Arial MT"/>
              </a:rPr>
              <a:t>OUR</a:t>
            </a:r>
            <a:r>
              <a:rPr sz="3400" spc="90" dirty="0">
                <a:latin typeface="Arial MT"/>
                <a:cs typeface="Arial MT"/>
              </a:rPr>
              <a:t> </a:t>
            </a:r>
            <a:r>
              <a:rPr sz="3400" spc="-465" dirty="0">
                <a:latin typeface="Arial MT"/>
                <a:cs typeface="Arial MT"/>
              </a:rPr>
              <a:t>SOLUTION</a:t>
            </a:r>
            <a:r>
              <a:rPr sz="3400" spc="-100" dirty="0">
                <a:latin typeface="Arial MT"/>
                <a:cs typeface="Arial MT"/>
              </a:rPr>
              <a:t> </a:t>
            </a:r>
            <a:r>
              <a:rPr sz="3400" spc="-555" dirty="0">
                <a:latin typeface="Arial MT"/>
                <a:cs typeface="Arial MT"/>
              </a:rPr>
              <a:t>AND</a:t>
            </a:r>
            <a:r>
              <a:rPr sz="3400" spc="-30" dirty="0">
                <a:latin typeface="Arial MT"/>
                <a:cs typeface="Arial MT"/>
              </a:rPr>
              <a:t> </a:t>
            </a:r>
            <a:r>
              <a:rPr sz="3400" spc="-395" dirty="0">
                <a:latin typeface="Arial MT"/>
                <a:cs typeface="Arial MT"/>
              </a:rPr>
              <a:t>ITS</a:t>
            </a:r>
            <a:r>
              <a:rPr sz="3400" spc="210" dirty="0">
                <a:latin typeface="Arial MT"/>
                <a:cs typeface="Arial MT"/>
              </a:rPr>
              <a:t> </a:t>
            </a:r>
            <a:r>
              <a:rPr sz="3400" spc="-520" dirty="0">
                <a:latin typeface="Arial MT"/>
                <a:cs typeface="Arial MT"/>
              </a:rPr>
              <a:t>YALUE</a:t>
            </a:r>
            <a:r>
              <a:rPr sz="3400" spc="40" dirty="0">
                <a:latin typeface="Arial MT"/>
                <a:cs typeface="Arial MT"/>
              </a:rPr>
              <a:t> </a:t>
            </a:r>
            <a:r>
              <a:rPr sz="3400" i="1" spc="-555" dirty="0">
                <a:latin typeface="Arial"/>
                <a:cs typeface="Arial"/>
              </a:rPr>
              <a:t>PROPOSITION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8541" y="2103031"/>
            <a:ext cx="4898390" cy="2489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940" algn="ctr">
              <a:lnSpc>
                <a:spcPct val="100000"/>
              </a:lnSpc>
              <a:spcBef>
                <a:spcPts val="100"/>
              </a:spcBef>
            </a:pPr>
            <a:r>
              <a:rPr sz="1950" spc="-50" dirty="0">
                <a:latin typeface="Arial MT"/>
                <a:cs typeface="Arial MT"/>
              </a:rPr>
              <a:t>Sorting-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-105" dirty="0">
                <a:latin typeface="Arial MT"/>
                <a:cs typeface="Arial MT"/>
              </a:rPr>
              <a:t>Arrange</a:t>
            </a:r>
            <a:r>
              <a:rPr sz="1950" spc="-9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in</a:t>
            </a:r>
            <a:r>
              <a:rPr sz="1950" spc="-180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the</a:t>
            </a:r>
            <a:r>
              <a:rPr sz="1950" spc="-55" dirty="0">
                <a:latin typeface="Arial MT"/>
                <a:cs typeface="Arial MT"/>
              </a:rPr>
              <a:t> </a:t>
            </a:r>
            <a:r>
              <a:rPr sz="1950" spc="-80" dirty="0">
                <a:latin typeface="Arial MT"/>
                <a:cs typeface="Arial MT"/>
              </a:rPr>
              <a:t>Ascending</a:t>
            </a:r>
            <a:r>
              <a:rPr sz="1950" spc="-55" dirty="0">
                <a:latin typeface="Arial MT"/>
                <a:cs typeface="Arial MT"/>
              </a:rPr>
              <a:t> </a:t>
            </a:r>
            <a:r>
              <a:rPr sz="1950" i="1" spc="-10" dirty="0">
                <a:latin typeface="Arial"/>
                <a:cs typeface="Arial"/>
              </a:rPr>
              <a:t>Order</a:t>
            </a:r>
            <a:endParaRPr sz="1950">
              <a:latin typeface="Arial"/>
              <a:cs typeface="Arial"/>
            </a:endParaRPr>
          </a:p>
          <a:p>
            <a:pPr marL="12700" marR="5080" indent="119380" algn="ctr">
              <a:lnSpc>
                <a:spcPct val="177000"/>
              </a:lnSpc>
              <a:spcBef>
                <a:spcPts val="55"/>
              </a:spcBef>
            </a:pPr>
            <a:r>
              <a:rPr sz="2050" spc="-105" dirty="0">
                <a:latin typeface="Arial MT"/>
                <a:cs typeface="Arial MT"/>
              </a:rPr>
              <a:t>Filtering-</a:t>
            </a:r>
            <a:r>
              <a:rPr sz="2050" spc="-40" dirty="0">
                <a:latin typeface="Arial MT"/>
                <a:cs typeface="Arial MT"/>
              </a:rPr>
              <a:t> </a:t>
            </a:r>
            <a:r>
              <a:rPr sz="2050" spc="-100" dirty="0">
                <a:latin typeface="Arial MT"/>
                <a:cs typeface="Arial MT"/>
              </a:rPr>
              <a:t>Filling,</a:t>
            </a:r>
            <a:r>
              <a:rPr sz="2050" spc="-5" dirty="0">
                <a:latin typeface="Arial MT"/>
                <a:cs typeface="Arial MT"/>
              </a:rPr>
              <a:t> </a:t>
            </a:r>
            <a:r>
              <a:rPr sz="2050" spc="-105" dirty="0">
                <a:latin typeface="Arial MT"/>
                <a:cs typeface="Arial MT"/>
              </a:rPr>
              <a:t>Adjusting</a:t>
            </a:r>
            <a:r>
              <a:rPr sz="2050" spc="-20" dirty="0">
                <a:latin typeface="Arial MT"/>
                <a:cs typeface="Arial MT"/>
              </a:rPr>
              <a:t> </a:t>
            </a:r>
            <a:r>
              <a:rPr sz="2050" spc="-10" dirty="0">
                <a:latin typeface="Arial MT"/>
                <a:cs typeface="Arial MT"/>
              </a:rPr>
              <a:t>columns </a:t>
            </a:r>
            <a:r>
              <a:rPr sz="2150" spc="-180" dirty="0">
                <a:latin typeface="Arial MT"/>
                <a:cs typeface="Arial MT"/>
              </a:rPr>
              <a:t>Conditional</a:t>
            </a:r>
            <a:r>
              <a:rPr sz="2150" spc="35" dirty="0">
                <a:latin typeface="Arial MT"/>
                <a:cs typeface="Arial MT"/>
              </a:rPr>
              <a:t> </a:t>
            </a:r>
            <a:r>
              <a:rPr sz="2150" spc="-175" dirty="0">
                <a:latin typeface="Arial MT"/>
                <a:cs typeface="Arial MT"/>
              </a:rPr>
              <a:t>Formatting-</a:t>
            </a:r>
            <a:r>
              <a:rPr sz="2150" spc="65" dirty="0">
                <a:latin typeface="Arial MT"/>
                <a:cs typeface="Arial MT"/>
              </a:rPr>
              <a:t> </a:t>
            </a:r>
            <a:r>
              <a:rPr sz="2150" spc="-175" dirty="0">
                <a:latin typeface="Arial MT"/>
                <a:cs typeface="Arial MT"/>
              </a:rPr>
              <a:t>Highest</a:t>
            </a:r>
            <a:r>
              <a:rPr sz="2150" spc="114" dirty="0">
                <a:latin typeface="Arial MT"/>
                <a:cs typeface="Arial MT"/>
              </a:rPr>
              <a:t> </a:t>
            </a:r>
            <a:r>
              <a:rPr sz="2150" spc="-295" dirty="0">
                <a:latin typeface="Arial MT"/>
                <a:cs typeface="Arial MT"/>
              </a:rPr>
              <a:t>To</a:t>
            </a:r>
            <a:r>
              <a:rPr sz="2150" spc="-150" dirty="0">
                <a:latin typeface="Arial MT"/>
                <a:cs typeface="Arial MT"/>
              </a:rPr>
              <a:t> </a:t>
            </a:r>
            <a:r>
              <a:rPr sz="2150" spc="-45" dirty="0">
                <a:latin typeface="Arial MT"/>
                <a:cs typeface="Arial MT"/>
              </a:rPr>
              <a:t>Lowest </a:t>
            </a:r>
            <a:r>
              <a:rPr sz="1850" spc="-20" dirty="0">
                <a:latin typeface="Arial MT"/>
                <a:cs typeface="Arial MT"/>
              </a:rPr>
              <a:t>Pivot</a:t>
            </a:r>
            <a:r>
              <a:rPr sz="1850" spc="-70" dirty="0">
                <a:latin typeface="Arial MT"/>
                <a:cs typeface="Arial MT"/>
              </a:rPr>
              <a:t> </a:t>
            </a:r>
            <a:r>
              <a:rPr sz="1850" spc="-60" dirty="0">
                <a:latin typeface="Arial MT"/>
                <a:cs typeface="Arial MT"/>
              </a:rPr>
              <a:t>Chart-</a:t>
            </a:r>
            <a:r>
              <a:rPr sz="1850" spc="-50" dirty="0">
                <a:latin typeface="Arial MT"/>
                <a:cs typeface="Arial MT"/>
              </a:rPr>
              <a:t> Summary</a:t>
            </a:r>
            <a:r>
              <a:rPr sz="1850" spc="45" dirty="0">
                <a:latin typeface="Arial MT"/>
                <a:cs typeface="Arial MT"/>
              </a:rPr>
              <a:t> </a:t>
            </a:r>
            <a:r>
              <a:rPr sz="1850" spc="-60" dirty="0">
                <a:latin typeface="Arial MT"/>
                <a:cs typeface="Arial MT"/>
              </a:rPr>
              <a:t>Of</a:t>
            </a:r>
            <a:r>
              <a:rPr sz="1850" spc="-100" dirty="0">
                <a:latin typeface="Arial MT"/>
                <a:cs typeface="Arial MT"/>
              </a:rPr>
              <a:t> </a:t>
            </a:r>
            <a:r>
              <a:rPr sz="1850" spc="-85" dirty="0">
                <a:latin typeface="Arial MT"/>
                <a:cs typeface="Arial MT"/>
              </a:rPr>
              <a:t>Employee</a:t>
            </a:r>
            <a:r>
              <a:rPr sz="1850" spc="-60" dirty="0">
                <a:latin typeface="Arial MT"/>
                <a:cs typeface="Arial MT"/>
              </a:rPr>
              <a:t> </a:t>
            </a:r>
            <a:r>
              <a:rPr sz="1850" spc="-30" dirty="0">
                <a:latin typeface="Arial MT"/>
                <a:cs typeface="Arial MT"/>
              </a:rPr>
              <a:t>Performance </a:t>
            </a:r>
            <a:r>
              <a:rPr sz="1900" spc="-45" dirty="0">
                <a:latin typeface="Consolas"/>
                <a:cs typeface="Consolas"/>
              </a:rPr>
              <a:t>Formuas-</a:t>
            </a:r>
            <a:r>
              <a:rPr sz="1900" spc="-10" dirty="0">
                <a:latin typeface="Consolas"/>
                <a:cs typeface="Consolas"/>
              </a:rPr>
              <a:t>Exce|Formuas</a:t>
            </a:r>
            <a:endParaRPr sz="19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39623" y="4602203"/>
            <a:ext cx="1204376" cy="8333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5216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30"/>
              </a:spcBef>
            </a:pPr>
            <a:r>
              <a:rPr sz="4300" spc="-114" dirty="0">
                <a:latin typeface="Trebuchet MS"/>
                <a:cs typeface="Trebuchet MS"/>
              </a:rPr>
              <a:t>Dataset</a:t>
            </a:r>
            <a:r>
              <a:rPr sz="4300" spc="-165" dirty="0">
                <a:latin typeface="Trebuchet MS"/>
                <a:cs typeface="Trebuchet MS"/>
              </a:rPr>
              <a:t> </a:t>
            </a:r>
            <a:r>
              <a:rPr sz="4300" spc="-80" dirty="0">
                <a:latin typeface="Trebuchet MS"/>
                <a:cs typeface="Trebuchet MS"/>
              </a:rPr>
              <a:t>Description</a:t>
            </a:r>
            <a:endParaRPr sz="4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5778500"/>
            <a:ext cx="33083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ourier New"/>
                <a:cs typeface="Courier New"/>
              </a:rPr>
              <a:t>Cende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6261100"/>
            <a:ext cx="40703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Courier New"/>
                <a:cs typeface="Courier New"/>
              </a:rPr>
              <a:t>Enoti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8700" y="6096000"/>
            <a:ext cx="64325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5" dirty="0">
                <a:latin typeface="Courier New"/>
                <a:cs typeface="Courier New"/>
              </a:rPr>
              <a:t>-fs</a:t>
            </a:r>
            <a:endParaRPr sz="27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616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0349" y="9265"/>
            <a:ext cx="7743651" cy="554063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6014" y="157549"/>
            <a:ext cx="2530475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50" spc="-10" dirty="0">
                <a:latin typeface="Trebuchet MS"/>
                <a:cs typeface="Trebuchet MS"/>
              </a:rPr>
              <a:t>MODELLING</a:t>
            </a:r>
            <a:endParaRPr sz="38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01625" algn="ctr">
              <a:lnSpc>
                <a:spcPct val="100000"/>
              </a:lnSpc>
              <a:spcBef>
                <a:spcPts val="105"/>
              </a:spcBef>
              <a:tabLst>
                <a:tab pos="1244600" algn="l"/>
              </a:tabLst>
            </a:pPr>
            <a:r>
              <a:rPr spc="-65" dirty="0">
                <a:solidFill>
                  <a:srgbClr val="1CB8CD"/>
                </a:solidFill>
              </a:rPr>
              <a:t>Data</a:t>
            </a:r>
            <a:r>
              <a:rPr spc="-10" dirty="0">
                <a:solidFill>
                  <a:srgbClr val="1CB8CD"/>
                </a:solidFill>
              </a:rPr>
              <a:t> </a:t>
            </a:r>
            <a:r>
              <a:rPr spc="-25" dirty="0">
                <a:solidFill>
                  <a:srgbClr val="34AFCC"/>
                </a:solidFill>
              </a:rPr>
              <a:t>Ser</a:t>
            </a:r>
            <a:r>
              <a:rPr dirty="0">
                <a:solidFill>
                  <a:srgbClr val="34AFCC"/>
                </a:solidFill>
              </a:rPr>
              <a:t>	</a:t>
            </a:r>
            <a:r>
              <a:rPr spc="-70" dirty="0"/>
              <a:t>employee</a:t>
            </a:r>
            <a:r>
              <a:rPr spc="-10" dirty="0"/>
              <a:t> </a:t>
            </a:r>
            <a:r>
              <a:rPr spc="-10" dirty="0">
                <a:solidFill>
                  <a:srgbClr val="00C1DF"/>
                </a:solidFill>
              </a:rPr>
              <a:t>dataset</a:t>
            </a:r>
          </a:p>
          <a:p>
            <a:pPr marR="204470" algn="ctr">
              <a:lnSpc>
                <a:spcPct val="100000"/>
              </a:lnSpc>
              <a:spcBef>
                <a:spcPts val="2710"/>
              </a:spcBef>
              <a:tabLst>
                <a:tab pos="2405380" algn="l"/>
              </a:tabLst>
            </a:pPr>
            <a:r>
              <a:rPr sz="2300" dirty="0">
                <a:solidFill>
                  <a:srgbClr val="13BFE2"/>
                </a:solidFill>
              </a:rPr>
              <a:t>Feature</a:t>
            </a:r>
            <a:r>
              <a:rPr sz="2300" spc="290" dirty="0">
                <a:solidFill>
                  <a:srgbClr val="13BFE2"/>
                </a:solidFill>
              </a:rPr>
              <a:t> </a:t>
            </a:r>
            <a:r>
              <a:rPr sz="2300" spc="-10" dirty="0">
                <a:solidFill>
                  <a:srgbClr val="1ABFC4"/>
                </a:solidFill>
              </a:rPr>
              <a:t>selection</a:t>
            </a:r>
            <a:r>
              <a:rPr sz="2300" dirty="0">
                <a:solidFill>
                  <a:srgbClr val="1ABFC4"/>
                </a:solidFill>
              </a:rPr>
              <a:t>	</a:t>
            </a:r>
            <a:r>
              <a:rPr sz="2300" dirty="0">
                <a:solidFill>
                  <a:srgbClr val="16BAED"/>
                </a:solidFill>
              </a:rPr>
              <a:t>work</a:t>
            </a:r>
            <a:r>
              <a:rPr sz="2300" spc="45" dirty="0">
                <a:solidFill>
                  <a:srgbClr val="16BAED"/>
                </a:solidFill>
              </a:rPr>
              <a:t> </a:t>
            </a:r>
            <a:r>
              <a:rPr sz="2300" spc="-10" dirty="0">
                <a:solidFill>
                  <a:srgbClr val="21B3DB"/>
                </a:solidFill>
              </a:rPr>
              <a:t>location</a:t>
            </a:r>
            <a:endParaRPr sz="2300"/>
          </a:p>
          <a:p>
            <a:pPr marR="123825" algn="ctr">
              <a:lnSpc>
                <a:spcPct val="100000"/>
              </a:lnSpc>
              <a:spcBef>
                <a:spcPts val="2685"/>
              </a:spcBef>
              <a:tabLst>
                <a:tab pos="1997075" algn="l"/>
              </a:tabLst>
            </a:pPr>
            <a:r>
              <a:rPr sz="2400" spc="-55" dirty="0">
                <a:solidFill>
                  <a:srgbClr val="2FB3E4"/>
                </a:solidFill>
                <a:latin typeface="Arial MT"/>
                <a:cs typeface="Arial MT"/>
              </a:rPr>
              <a:t>Data</a:t>
            </a:r>
            <a:r>
              <a:rPr sz="2400" spc="-105" dirty="0">
                <a:solidFill>
                  <a:srgbClr val="2FB3E4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3BCE1"/>
                </a:solidFill>
                <a:latin typeface="Arial MT"/>
                <a:cs typeface="Arial MT"/>
              </a:rPr>
              <a:t>Cleaning</a:t>
            </a:r>
            <a:r>
              <a:rPr sz="2400" dirty="0">
                <a:solidFill>
                  <a:srgbClr val="13BCE1"/>
                </a:solidFill>
                <a:latin typeface="Arial MT"/>
                <a:cs typeface="Arial MT"/>
              </a:rPr>
              <a:t>	</a:t>
            </a:r>
            <a:r>
              <a:rPr sz="2400" dirty="0">
                <a:solidFill>
                  <a:srgbClr val="3DA8C8"/>
                </a:solidFill>
                <a:latin typeface="Arial MT"/>
                <a:cs typeface="Arial MT"/>
              </a:rPr>
              <a:t>missing</a:t>
            </a:r>
            <a:r>
              <a:rPr sz="2400" spc="100" dirty="0">
                <a:solidFill>
                  <a:srgbClr val="3DA8C8"/>
                </a:solidFill>
                <a:latin typeface="Arial MT"/>
                <a:cs typeface="Arial MT"/>
              </a:rPr>
              <a:t> </a:t>
            </a:r>
            <a:r>
              <a:rPr sz="2400" spc="-95" dirty="0">
                <a:solidFill>
                  <a:srgbClr val="0FBDD3"/>
                </a:solidFill>
                <a:latin typeface="Arial MT"/>
                <a:cs typeface="Arial MT"/>
              </a:rPr>
              <a:t>value,</a:t>
            </a:r>
            <a:r>
              <a:rPr sz="2400" spc="-85" dirty="0">
                <a:solidFill>
                  <a:srgbClr val="0FBDD3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6C6D8"/>
                </a:solidFill>
                <a:latin typeface="Arial MT"/>
                <a:cs typeface="Arial MT"/>
              </a:rPr>
              <a:t>irrelevant</a:t>
            </a:r>
            <a:endParaRPr sz="2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2680"/>
              </a:spcBef>
            </a:pPr>
            <a:r>
              <a:rPr sz="2600" spc="-105" dirty="0">
                <a:solidFill>
                  <a:srgbClr val="2FB6A8"/>
                </a:solidFill>
              </a:rPr>
              <a:t>Formula-</a:t>
            </a:r>
            <a:r>
              <a:rPr sz="2600" spc="-90" dirty="0">
                <a:solidFill>
                  <a:srgbClr val="2FB6A8"/>
                </a:solidFill>
              </a:rPr>
              <a:t>performance</a:t>
            </a:r>
            <a:r>
              <a:rPr sz="2600" spc="-40" dirty="0">
                <a:solidFill>
                  <a:srgbClr val="2FB6A8"/>
                </a:solidFill>
              </a:rPr>
              <a:t> </a:t>
            </a:r>
            <a:r>
              <a:rPr sz="2600" spc="-40" dirty="0">
                <a:solidFill>
                  <a:srgbClr val="44ACC8"/>
                </a:solidFill>
              </a:rPr>
              <a:t>calculation,</a:t>
            </a:r>
            <a:r>
              <a:rPr sz="2600" spc="125" dirty="0">
                <a:solidFill>
                  <a:srgbClr val="44ACC8"/>
                </a:solidFill>
              </a:rPr>
              <a:t> </a:t>
            </a:r>
            <a:r>
              <a:rPr sz="2600" spc="-175" dirty="0">
                <a:solidFill>
                  <a:srgbClr val="2DACCC"/>
                </a:solidFill>
              </a:rPr>
              <a:t>low,</a:t>
            </a:r>
            <a:r>
              <a:rPr sz="2600" spc="30" dirty="0">
                <a:solidFill>
                  <a:srgbClr val="2DACCC"/>
                </a:solidFill>
              </a:rPr>
              <a:t> </a:t>
            </a:r>
            <a:r>
              <a:rPr sz="2600" spc="-85" dirty="0">
                <a:solidFill>
                  <a:srgbClr val="1CB8D1"/>
                </a:solidFill>
              </a:rPr>
              <a:t>medium,</a:t>
            </a:r>
            <a:r>
              <a:rPr sz="2600" spc="10" dirty="0">
                <a:solidFill>
                  <a:srgbClr val="1CB8D1"/>
                </a:solidFill>
              </a:rPr>
              <a:t> </a:t>
            </a:r>
            <a:r>
              <a:rPr sz="2600" spc="-85" dirty="0">
                <a:solidFill>
                  <a:srgbClr val="31AFCD"/>
                </a:solidFill>
              </a:rPr>
              <a:t>hiqh,</a:t>
            </a:r>
            <a:r>
              <a:rPr sz="2600" spc="5" dirty="0">
                <a:solidFill>
                  <a:srgbClr val="31AFCD"/>
                </a:solidFill>
              </a:rPr>
              <a:t> </a:t>
            </a:r>
            <a:r>
              <a:rPr sz="2600" spc="-25" dirty="0">
                <a:solidFill>
                  <a:srgbClr val="42A1BF"/>
                </a:solidFill>
              </a:rPr>
              <a:t>sum</a:t>
            </a:r>
            <a:endParaRPr sz="2600"/>
          </a:p>
          <a:p>
            <a:pPr marL="78740" algn="ctr">
              <a:lnSpc>
                <a:spcPct val="100000"/>
              </a:lnSpc>
              <a:spcBef>
                <a:spcPts val="2705"/>
              </a:spcBef>
              <a:tabLst>
                <a:tab pos="3124835" algn="l"/>
              </a:tabLst>
            </a:pPr>
            <a:r>
              <a:rPr sz="2650" spc="-114" dirty="0">
                <a:solidFill>
                  <a:srgbClr val="07CAF4"/>
                </a:solidFill>
              </a:rPr>
              <a:t>Pivot</a:t>
            </a:r>
            <a:r>
              <a:rPr sz="2650" spc="-40" dirty="0">
                <a:solidFill>
                  <a:srgbClr val="07CAF4"/>
                </a:solidFill>
              </a:rPr>
              <a:t> </a:t>
            </a:r>
            <a:r>
              <a:rPr sz="2650" spc="-35" dirty="0">
                <a:solidFill>
                  <a:srgbClr val="18B3E8"/>
                </a:solidFill>
              </a:rPr>
              <a:t>table</a:t>
            </a:r>
            <a:r>
              <a:rPr sz="2650" spc="-70" dirty="0">
                <a:solidFill>
                  <a:srgbClr val="18B3E8"/>
                </a:solidFill>
              </a:rPr>
              <a:t> </a:t>
            </a:r>
            <a:r>
              <a:rPr sz="2650" spc="-95" dirty="0">
                <a:solidFill>
                  <a:srgbClr val="00C3CA"/>
                </a:solidFill>
              </a:rPr>
              <a:t>and</a:t>
            </a:r>
            <a:r>
              <a:rPr sz="2650" spc="15" dirty="0">
                <a:solidFill>
                  <a:srgbClr val="00C3CA"/>
                </a:solidFill>
              </a:rPr>
              <a:t> </a:t>
            </a:r>
            <a:r>
              <a:rPr sz="2650" spc="-10" dirty="0">
                <a:solidFill>
                  <a:srgbClr val="16BCCF"/>
                </a:solidFill>
              </a:rPr>
              <a:t>chart</a:t>
            </a:r>
            <a:r>
              <a:rPr sz="2650" dirty="0">
                <a:solidFill>
                  <a:srgbClr val="16BCCF"/>
                </a:solidFill>
              </a:rPr>
              <a:t>	</a:t>
            </a:r>
            <a:r>
              <a:rPr sz="2650" spc="-10" dirty="0">
                <a:solidFill>
                  <a:srgbClr val="3DB1D6"/>
                </a:solidFill>
              </a:rPr>
              <a:t>summary.</a:t>
            </a:r>
            <a:endParaRPr sz="26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E••i •y•c Data Analysis using Excel</vt:lpstr>
      <vt:lpstr>Employee Performance Analysis using Excel</vt:lpstr>
      <vt:lpstr>AGENDA</vt:lpstr>
      <vt:lpstr>PROBLEM STATEMENT</vt:lpstr>
      <vt:lpstr>WHO ARE THE END USERS?</vt:lpstr>
      <vt:lpstr>OUR SOLUTION AND ITS YALUE PROPOSITION</vt:lpstr>
      <vt:lpstr>Dataset Description</vt:lpstr>
      <vt:lpstr>PowerPoint Presentation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E••i •y•c Data Analysis using Excel</dc:title>
  <cp:lastModifiedBy>Swetha B</cp:lastModifiedBy>
  <cp:revision>2</cp:revision>
  <dcterms:created xsi:type="dcterms:W3CDTF">2024-09-10T16:01:20Z</dcterms:created>
  <dcterms:modified xsi:type="dcterms:W3CDTF">2024-09-12T13:30:38Z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Microsoft Lens</vt:lpwstr>
  </property>
</Properties>
</file>