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69" r:id="rId3"/>
    <p:sldId id="270" r:id="rId4"/>
    <p:sldId id="273" r:id="rId5"/>
    <p:sldId id="268" r:id="rId6"/>
    <p:sldId id="267" r:id="rId7"/>
    <p:sldId id="258" r:id="rId8"/>
    <p:sldId id="257" r:id="rId9"/>
    <p:sldId id="271" r:id="rId10"/>
    <p:sldId id="262" r:id="rId11"/>
    <p:sldId id="263" r:id="rId12"/>
    <p:sldId id="264" r:id="rId13"/>
    <p:sldId id="265" r:id="rId14"/>
    <p:sldId id="266" r:id="rId15"/>
    <p:sldId id="275" r:id="rId16"/>
    <p:sldId id="260" r:id="rId17"/>
    <p:sldId id="272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FAE3EB-9418-4F43-85D4-9E9294BB290D}">
          <p14:sldIdLst>
            <p14:sldId id="256"/>
            <p14:sldId id="269"/>
            <p14:sldId id="270"/>
            <p14:sldId id="273"/>
            <p14:sldId id="268"/>
            <p14:sldId id="267"/>
            <p14:sldId id="258"/>
            <p14:sldId id="257"/>
            <p14:sldId id="271"/>
            <p14:sldId id="262"/>
            <p14:sldId id="263"/>
            <p14:sldId id="264"/>
            <p14:sldId id="265"/>
            <p14:sldId id="266"/>
            <p14:sldId id="275"/>
            <p14:sldId id="260"/>
            <p14:sldId id="272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3" autoAdjust="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00:19:11.0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9A39-F842-424B-8FAA-05374F36CBA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4E15-DEB8-4DB8-9BDC-DC6A0CEB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06D6F86B-E3C3-428D-BE8E-77D791D87B5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~dtnghi/ctdl/dophuctap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mbria Math" pitchFamily="18" charset="0"/>
                <a:ea typeface="Cambria Math" pitchFamily="18" charset="0"/>
              </a:rPr>
              <a:t>Phân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tích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độ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phức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tạp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qui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/>
          <a:lstStyle/>
          <a:p>
            <a:r>
              <a:rPr lang="en-US" dirty="0" err="1">
                <a:latin typeface="Cambria Math" pitchFamily="18" charset="0"/>
                <a:ea typeface="Cambria Math" pitchFamily="18" charset="0"/>
              </a:rPr>
              <a:t>Nhóm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2-CS112.L23</a:t>
            </a:r>
            <a:r>
              <a:rPr lang="en-US">
                <a:latin typeface="Cambria Math" pitchFamily="18" charset="0"/>
                <a:ea typeface="Cambria Math" pitchFamily="18" charset="0"/>
              </a:rPr>
              <a:t>.KHCL</a:t>
            </a:r>
            <a:endParaRPr lang="vi-VN">
              <a:latin typeface="Cambria Math" pitchFamily="18" charset="0"/>
              <a:ea typeface="Cambria Math" pitchFamily="18" charset="0"/>
            </a:endParaRPr>
          </a:p>
          <a:p>
            <a:r>
              <a:rPr lang="vi-VN" sz="2400">
                <a:latin typeface="Cambria Math" pitchFamily="18" charset="0"/>
                <a:ea typeface="Cambria Math" pitchFamily="18" charset="0"/>
              </a:rPr>
              <a:t>Trần Hồ Thiên Phước</a:t>
            </a:r>
          </a:p>
          <a:p>
            <a:r>
              <a:rPr lang="en-US" sz="2400">
                <a:latin typeface="Cambria Math" pitchFamily="18" charset="0"/>
                <a:ea typeface="Cambria Math" pitchFamily="18" charset="0"/>
              </a:rPr>
              <a:t>Lê Văn Trí</a:t>
            </a:r>
            <a:endParaRPr lang="vi-VN" sz="2400">
              <a:latin typeface="Cambria Math" pitchFamily="18" charset="0"/>
              <a:ea typeface="Cambria Math" pitchFamily="18" charset="0"/>
            </a:endParaRPr>
          </a:p>
          <a:p>
            <a:r>
              <a:rPr lang="en-US" sz="2400">
                <a:latin typeface="Cambria Math" pitchFamily="18" charset="0"/>
                <a:ea typeface="Cambria Math" pitchFamily="18" charset="0"/>
              </a:rPr>
              <a:t>Phạm Nguyễn Công Danh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3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Lời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giải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tổng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quát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 </a:t>
                </a:r>
                <a:r>
                  <a:rPr lang="en-US" sz="26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thuần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6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nhất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(homogeneous solutions ):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d(n):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hàm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tiến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triển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(driving function)</a:t>
                </a: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chính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xác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sẽ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chính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xác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d(n) = 0,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với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mọi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n</a:t>
                </a:r>
              </a:p>
              <a:p>
                <a:r>
                  <a:rPr lang="pt-BR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 d(n) &gt; 0, ta có nghiệm riêng: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852" t="-157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9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Nếu nghiệm thuần nhất lớn nghiệm riêng thì độ phức tạp là nghiệm thuần nhất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Nếu nghiệm riêng lớn hơn nghiệm thuần nhất thì độ phức tạp là nghiệm riêng 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nhiên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nghiệm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lúc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nào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cũng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09624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Ta sẽ tính nghiệm riêng trong trường hợp d(n) có dạng đặc biệt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chất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(multiplicative function):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d(n)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chỉ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d(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x.y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) = d(x).d(y)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Ví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dụ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d(n) = n2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vì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d(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x.y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= 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x.y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)2 = x2 .y2 = d(x).d(y)</a:t>
            </a:r>
          </a:p>
          <a:p>
            <a:pPr lvl="2"/>
            <a:r>
              <a:rPr lang="pt-BR" dirty="0">
                <a:latin typeface="Cambria Math" pitchFamily="18" charset="0"/>
                <a:ea typeface="Cambria Math" pitchFamily="18" charset="0"/>
              </a:rPr>
              <a:t>d(n) = 3n2 không phải là hàm nhân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9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Lời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giải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tổng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quát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d(n)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hàm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nhân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, ta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có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riêng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				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			 	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852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05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Lời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giải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tổng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quát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 a &gt; d(b),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  <a:ea typeface="Cambria Math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600" b="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)=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𝑂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a &lt; d(b)</a:t>
                </a:r>
              </a:p>
              <a:p>
                <a:pPr marL="457200" lvl="1" indent="0" algn="ctr">
                  <a:buNone/>
                </a:pPr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𝑑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)=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)</m:t>
                            </m:r>
                          </m:sup>
                        </m:sSubSup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a = d(b)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      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= 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𝑘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      T(n)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log n)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3"/>
                <a:stretch>
                  <a:fillRect l="-1704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0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760180-AB41-420A-91BB-2127920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1B6D7D-4BE5-463B-94B6-02FDC055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 </a:t>
            </a:r>
            <a:r>
              <a:rPr lang="vi-VN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d(b) không phải hàm nhân?</a:t>
            </a:r>
          </a:p>
          <a:p>
            <a:pPr marL="0" indent="0">
              <a:buNone/>
            </a:pPr>
            <a:r>
              <a:rPr lang="vi-VN" sz="2800" b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-&gt; Tính trực tiếp nghiệm riêng và nghiệm thuần nhất.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3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304800"/>
            <a:ext cx="10140880" cy="7162800"/>
          </a:xfrm>
        </p:spPr>
      </p:pic>
    </p:spTree>
    <p:extLst>
      <p:ext uri="{BB962C8B-B14F-4D97-AF65-F5344CB8AC3E}">
        <p14:creationId xmlns:p14="http://schemas.microsoft.com/office/powerpoint/2010/main" val="15638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92061FA-8817-4C99-B0DE-D79CC513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90" y="567303"/>
            <a:ext cx="6961019" cy="62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6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FC918E-6741-4C5C-8AEC-93352371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762000"/>
            <a:ext cx="49530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Mergesort(A):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7030A0"/>
                </a:solidFill>
              </a:rPr>
              <a:t>n </a:t>
            </a: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 length(A)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if ( n&lt;2 ) return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mid  n/2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left  array of size (mid)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right  array of size (n-mid)</a:t>
            </a:r>
          </a:p>
          <a:p>
            <a:pPr marL="0" indent="0">
              <a:buNone/>
            </a:pPr>
            <a:r>
              <a:rPr lang="en-US" sz="2400">
                <a:sym typeface="Wingdings" panose="05000000000000000000" pitchFamily="2" charset="2"/>
              </a:rPr>
              <a:t>	</a:t>
            </a: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for i 0 to mid – 1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		left[i] A[i]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	 for i mid to n - 1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		right[i] A[i]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Mergesort(left)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	Mergesort(right)</a:t>
            </a:r>
          </a:p>
          <a:p>
            <a:pPr marL="0" indent="0">
              <a:buNone/>
            </a:pPr>
            <a:r>
              <a:rPr lang="en-US" sz="2400"/>
              <a:t>	Merge(left, right,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1A4ED22-9384-4A97-8D59-3559892EF4B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81600" y="4114800"/>
                <a:ext cx="4191000" cy="838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kern="0" dirty="0">
                    <a:latin typeface="Cambria Math" pitchFamily="18" charset="0"/>
                    <a:ea typeface="Cambria Math" pitchFamily="18" charset="0"/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2</m:t>
                            </m:r>
                            <m:r>
                              <a:rPr lang="en-US" sz="2400" i="1" kern="0" smtClean="0">
                                <a:latin typeface="Cambria Math"/>
                                <a:ea typeface="Cambria Math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0" smtClean="0"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sz="2400" i="1" kern="0" smtClean="0">
                                <a:latin typeface="Cambria Math"/>
                                <a:ea typeface="Cambria Math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sz="2400" i="1" kern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den>
                    </m:f>
                    <m:r>
                      <a:rPr lang="en-US" sz="2400" i="1" kern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 =1</m:t>
                        </m:r>
                      </m:num>
                      <m:den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 &gt;1</m:t>
                        </m:r>
                      </m:den>
                    </m:f>
                  </m:oMath>
                </a14:m>
                <a:endParaRPr lang="en-US" sz="2400" kern="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1A4ED22-9384-4A97-8D59-3559892E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4114800"/>
                <a:ext cx="4191000" cy="838199"/>
              </a:xfrm>
              <a:prstGeom prst="rect">
                <a:avLst/>
              </a:prstGeom>
              <a:blipFill>
                <a:blip r:embed="rId2"/>
                <a:stretch>
                  <a:fillRect l="-1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78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E2EF-4D70-42FC-BAD2-832E653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F746-FDE1-4685-918E-C58D1D38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>
                <a:solidFill>
                  <a:srgbClr val="7030A0"/>
                </a:solidFill>
                <a:effectLst/>
                <a:latin typeface="Prumo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http://www.cit.ctu.edu.vn/~dtnghi/ctdl/dophuctap.pdf</a:t>
            </a:r>
            <a:endParaRPr lang="vi-VN" b="1" i="0">
              <a:solidFill>
                <a:srgbClr val="7030A0"/>
              </a:solidFill>
              <a:effectLst/>
              <a:latin typeface="Prumo Text"/>
            </a:endParaRPr>
          </a:p>
          <a:p>
            <a:endParaRPr lang="en-US" b="1" i="0">
              <a:solidFill>
                <a:srgbClr val="040819"/>
              </a:solidFill>
              <a:effectLst/>
              <a:latin typeface="Prumo Text"/>
            </a:endParaRPr>
          </a:p>
          <a:p>
            <a:r>
              <a:rPr lang="en-US">
                <a:solidFill>
                  <a:srgbClr val="7030A0"/>
                </a:solidFill>
              </a:rPr>
              <a:t>https://youtu.be/i6a9O0gTstw</a:t>
            </a:r>
          </a:p>
        </p:txBody>
      </p:sp>
    </p:spTree>
    <p:extLst>
      <p:ext uri="{BB962C8B-B14F-4D97-AF65-F5344CB8AC3E}">
        <p14:creationId xmlns:p14="http://schemas.microsoft.com/office/powerpoint/2010/main" val="79021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loại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chương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Trực tiếp (Tính 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giai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thừa, tháp 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Hà Nội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Fibonacci,…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1"/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Gián </a:t>
            </a:r>
            <a:r>
              <a:rPr lang="en-US" sz="2600" err="1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tiếp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(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xét tính c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hẵn </a:t>
            </a:r>
            <a:r>
              <a:rPr lang="en-US" sz="2600" err="1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lẻ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,…)</a:t>
            </a:r>
            <a:endParaRPr lang="vi-VN" sz="260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AE6A37A-92B2-4296-8FA6-41AAFAA8F05D}"/>
              </a:ext>
            </a:extLst>
          </p:cNvPr>
          <p:cNvSpPr/>
          <p:nvPr/>
        </p:nvSpPr>
        <p:spPr>
          <a:xfrm>
            <a:off x="609600" y="4406205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Chúng  ta cũng có thể chia 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ra: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tuyến tính, 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đệ quy 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đuôi,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nhị phân,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đa tuyến, 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đệ quy lồng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tương hỗ.</a:t>
            </a:r>
            <a:endParaRPr lang="en-US" sz="2800" kern="0" dirty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11731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Làm sao để tính độ phức tạp chương trình đệ quy ?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6E7606C-70FB-45A9-A623-21C51322899B}"/>
              </a:ext>
            </a:extLst>
          </p:cNvPr>
          <p:cNvSpPr txBox="1"/>
          <p:nvPr/>
        </p:nvSpPr>
        <p:spPr>
          <a:xfrm>
            <a:off x="457200" y="3429000"/>
            <a:ext cx="8229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>
                <a:solidFill>
                  <a:srgbClr val="2D2D8A">
                    <a:lumMod val="75000"/>
                  </a:srgbClr>
                </a:solidFill>
                <a:latin typeface="Cambria Math" pitchFamily="18" charset="0"/>
                <a:ea typeface="Cambria Math" pitchFamily="18" charset="0"/>
              </a:rPr>
              <a:t>Thành lập phương trình đệ quy T(n)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>
                <a:solidFill>
                  <a:srgbClr val="2D2D8A">
                    <a:lumMod val="75000"/>
                  </a:srgbClr>
                </a:solidFill>
                <a:latin typeface="Cambria Math" pitchFamily="18" charset="0"/>
                <a:ea typeface="Cambria Math" pitchFamily="18" charset="0"/>
              </a:rPr>
              <a:t>Giải phương trình đệ quy bằng: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Phương pháp truy hồi 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Phương pháp đoán nghiệm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Áp dụng công thức đối với phương trình đệ quy đã có lời giải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FB4141-A2FA-49D7-862D-9C3AE9CC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 marL="0" indent="0" algn="ctr">
              <a:buNone/>
            </a:pPr>
            <a:endParaRPr lang="en-US" sz="4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B2A9E-4747-4D28-ACC2-A72F76C1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VÍ DỤ </a:t>
            </a:r>
            <a:r>
              <a:rPr lang="en-US" sz="4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VỀ GIẢI PT ĐỆ QUY BẰNG PHƯƠNG PHÁP TRUY HỒI</a:t>
            </a:r>
          </a:p>
        </p:txBody>
      </p:sp>
    </p:spTree>
    <p:extLst>
      <p:ext uri="{BB962C8B-B14F-4D97-AF65-F5344CB8AC3E}">
        <p14:creationId xmlns:p14="http://schemas.microsoft.com/office/powerpoint/2010/main" val="26589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n! = n*(n-1)*(n-2)*…..*2*1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27238"/>
                <a:ext cx="8229600" cy="14539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n!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e>
                        </m:eqArr>
                      </m:e>
                    </m:d>
                  </m:oMath>
                </a14:m>
                <a:r>
                  <a:rPr lang="en-US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27238"/>
                <a:ext cx="8229600" cy="1453938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14800" y="1524000"/>
            <a:ext cx="487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197B14F-DB58-4C7B-80EF-8C41079D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33892"/>
            <a:ext cx="5181600" cy="1547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8FF5AB7-47AA-40DA-8AAA-503A5F7DB6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891067"/>
                <a:ext cx="8229600" cy="2814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400" ker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Gọi 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T(n)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n!</a:t>
                </a:r>
              </a:p>
              <a:p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Thì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T(n-1)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(n-1)!</a:t>
                </a:r>
              </a:p>
              <a:p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Khi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n = 0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thì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CT return 1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tốn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O(1), do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đó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ta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có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T(0) = 1</a:t>
                </a:r>
              </a:p>
              <a:p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Khi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n &gt; 0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thì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CT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phải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:</a:t>
                </a:r>
              </a:p>
              <a:p>
                <a:pPr lvl="1"/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(n-1)!,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tốn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T(n-1)</a:t>
                </a:r>
              </a:p>
              <a:p>
                <a:pPr lvl="1"/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n*(n-1)!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và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return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kết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quả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tốn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hằng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cho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</a:p>
              <a:p>
                <a:pPr marL="457200" lvl="1" indent="0" algn="ctr">
                  <a:buFontTx/>
                  <a:buNone/>
                </a:pPr>
                <a:r>
                  <a:rPr lang="en-US" sz="2000" b="1" kern="0" dirty="0">
                    <a:latin typeface="Cambria Math" pitchFamily="18" charset="0"/>
                    <a:ea typeface="Cambria Math" pitchFamily="18" charset="0"/>
                  </a:rPr>
                  <a:t>T(n)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𝒏</m:t>
                                </m:r>
                                <m: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+ </m:t>
                            </m:r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f>
                      <m:fPr>
                        <m:type m:val="noBar"/>
                        <m:ctrlP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𝒖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𝒖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&gt;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𝟎</m:t>
                        </m:r>
                      </m:den>
                    </m:f>
                  </m:oMath>
                </a14:m>
                <a:endParaRPr lang="en-US" sz="2000" b="1" kern="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8FF5AB7-47AA-40DA-8AAA-503A5F7D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91067"/>
                <a:ext cx="8229600" cy="2814533"/>
              </a:xfrm>
              <a:prstGeom prst="rect">
                <a:avLst/>
              </a:prstGeom>
              <a:blipFill>
                <a:blip r:embed="rId4"/>
                <a:stretch>
                  <a:fillRect l="-889" t="-36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VÍ DỤ 1 VỀ GIẢI PT ĐỆ QUY BẰNG PHƯƠNG PHÁP TRUY HỒI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1"/>
                <a:ext cx="8229600" cy="1143000"/>
              </a:xfrm>
            </p:spPr>
            <p:txBody>
              <a:bodyPr>
                <a:normAutofit lnSpcReduction="10000"/>
              </a:bodyPr>
              <a:lstStyle/>
              <a:p>
                <a:pPr marL="731520"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 = 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 &gt;0</m:t>
                        </m:r>
                      </m:den>
                    </m:f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1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3BB3C7-5AF7-45F0-B157-D5CC16536452}"/>
              </a:ext>
            </a:extLst>
          </p:cNvPr>
          <p:cNvSpPr txBox="1">
            <a:spLocks/>
          </p:cNvSpPr>
          <p:nvPr/>
        </p:nvSpPr>
        <p:spPr bwMode="auto">
          <a:xfrm>
            <a:off x="457200" y="3170238"/>
            <a:ext cx="822960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T(n-1) + 1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[T(n-2) + 1] + 1 = T(n-2) + 2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[T(n-3) + 1] + 2 = T(n-3) + 3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          ……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T(n-i) + I</a:t>
            </a:r>
          </a:p>
          <a:p>
            <a:r>
              <a:rPr lang="en-US" sz="2800" ker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Quá Trình nên kết thúc khi n – i = 0 ⇔ I = n.</a:t>
            </a:r>
          </a:p>
          <a:p>
            <a:r>
              <a:rPr lang="en-US" sz="2800" ker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Khi đó ta có T(n) = T(0) + n = 1+n = O(n)</a:t>
            </a:r>
            <a:endParaRPr lang="en-US" sz="2800" kern="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chia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trị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Phân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rã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thành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con</a:t>
            </a:r>
          </a:p>
          <a:p>
            <a:pPr lvl="2"/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kích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thước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n,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thành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a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con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kích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thước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n/b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con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lớn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Thời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gian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a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con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tốn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d(n)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thời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gian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trên</a:t>
            </a:r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1"/>
            <a:r>
              <a:rPr lang="en-US" sz="2400">
                <a:latin typeface="Cambria Math" pitchFamily="18" charset="0"/>
                <a:ea typeface="Cambria Math" pitchFamily="18" charset="0"/>
              </a:rPr>
              <a:t>T(1)=1</a:t>
            </a:r>
          </a:p>
          <a:p>
            <a:pPr lvl="1"/>
            <a:r>
              <a:rPr lang="en-US" sz="2400">
                <a:latin typeface="Cambria Math" pitchFamily="18" charset="0"/>
                <a:ea typeface="Cambria Math" pitchFamily="18" charset="0"/>
              </a:rPr>
              <a:t>T(n)=aT(n/b)+d(n)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8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hồi</a:t>
            </a:r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A81D4-8169-4490-831F-A43B6D9C261F}"/>
              </a:ext>
            </a:extLst>
          </p:cNvPr>
          <p:cNvSpPr txBox="1">
            <a:spLocks/>
          </p:cNvSpPr>
          <p:nvPr/>
        </p:nvSpPr>
        <p:spPr bwMode="auto">
          <a:xfrm>
            <a:off x="457200" y="2560637"/>
            <a:ext cx="82296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T(n) = aT(n/b)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          = a[T(n/b/b) + d(n/b)]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	= 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ad(n/b)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[aT(n/b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d(n/b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)] + ad(n/b)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ad(n/b) + d(n)</a:t>
            </a:r>
          </a:p>
          <a:p>
            <a:pPr marL="0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		= …</a:t>
            </a:r>
          </a:p>
          <a:p>
            <a:pPr marL="457200" lvl="1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 + ∑a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5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hồi</a:t>
            </a:r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A81D4-8169-4490-831F-A43B6D9C261F}"/>
              </a:ext>
            </a:extLst>
          </p:cNvPr>
          <p:cNvSpPr txBox="1">
            <a:spLocks/>
          </p:cNvSpPr>
          <p:nvPr/>
        </p:nvSpPr>
        <p:spPr bwMode="auto">
          <a:xfrm>
            <a:off x="457200" y="2865437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T(n) = aT(n/b) + d(n)</a:t>
            </a:r>
          </a:p>
          <a:p>
            <a:pPr marL="0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 + ∑a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</a:t>
            </a:r>
            <a:endParaRPr lang="vi-VN" ker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FontTx/>
              <a:buNone/>
            </a:pPr>
            <a:endParaRPr lang="en-US" ker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ker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Quá trình kết thúc khi n/b</a:t>
            </a:r>
            <a:r>
              <a:rPr lang="en-US" kern="0" baseline="3000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ker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=1hay k = log</a:t>
            </a:r>
            <a:r>
              <a:rPr lang="en-US" kern="0" baseline="-2500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ker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</a:t>
            </a:r>
          </a:p>
          <a:p>
            <a:pPr marL="457200" lvl="1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   T (n) = 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 + ∑a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1"/>
            <a:endParaRPr lang="en-US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1069</TotalTime>
  <Words>1223</Words>
  <Application>Microsoft Office PowerPoint</Application>
  <PresentationFormat>On-screen Show (4:3)</PresentationFormat>
  <Paragraphs>119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Prumo Text</vt:lpstr>
      <vt:lpstr>Theme2</vt:lpstr>
      <vt:lpstr>Phân tích độ phức tạp thuật toán đệ qui</vt:lpstr>
      <vt:lpstr>PowerPoint Presentation</vt:lpstr>
      <vt:lpstr>PowerPoint Presentation</vt:lpstr>
      <vt:lpstr>VÍ DỤ VỀ GIẢI PT ĐỆ QUY BẰNG PHƯƠNG PHÁP TRUY HỒI</vt:lpstr>
      <vt:lpstr>n! = n*(n-1)*(n-2)*…..*2*1</vt:lpstr>
      <vt:lpstr>VÍ DỤ 1 VỀ GIẢI PT ĐỆ QUY BẰNG PHƯƠNG PHÁP TRUY HỒI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38</cp:revision>
  <dcterms:created xsi:type="dcterms:W3CDTF">2021-03-22T09:21:25Z</dcterms:created>
  <dcterms:modified xsi:type="dcterms:W3CDTF">2021-05-25T15:36:00Z</dcterms:modified>
</cp:coreProperties>
</file>