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66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62E1-B22B-4EDC-800A-91DE34FF416F}" type="datetimeFigureOut">
              <a:rPr lang="hu-HU" smtClean="0"/>
              <a:t>2013.03.18.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AF4-DBE2-4372-801A-2723E9007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820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62E1-B22B-4EDC-800A-91DE34FF416F}" type="datetimeFigureOut">
              <a:rPr lang="hu-HU" smtClean="0"/>
              <a:t>2013.03.18.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AF4-DBE2-4372-801A-2723E9007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712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62E1-B22B-4EDC-800A-91DE34FF416F}" type="datetimeFigureOut">
              <a:rPr lang="hu-HU" smtClean="0"/>
              <a:t>2013.03.18.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AF4-DBE2-4372-801A-2723E9007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36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62E1-B22B-4EDC-800A-91DE34FF416F}" type="datetimeFigureOut">
              <a:rPr lang="hu-HU" smtClean="0"/>
              <a:t>2013.03.18.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AF4-DBE2-4372-801A-2723E9007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450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62E1-B22B-4EDC-800A-91DE34FF416F}" type="datetimeFigureOut">
              <a:rPr lang="hu-HU" smtClean="0"/>
              <a:t>2013.03.18.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AF4-DBE2-4372-801A-2723E9007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660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62E1-B22B-4EDC-800A-91DE34FF416F}" type="datetimeFigureOut">
              <a:rPr lang="hu-HU" smtClean="0"/>
              <a:t>2013.03.18.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AF4-DBE2-4372-801A-2723E9007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775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62E1-B22B-4EDC-800A-91DE34FF416F}" type="datetimeFigureOut">
              <a:rPr lang="hu-HU" smtClean="0"/>
              <a:t>2013.03.18.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AF4-DBE2-4372-801A-2723E9007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633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62E1-B22B-4EDC-800A-91DE34FF416F}" type="datetimeFigureOut">
              <a:rPr lang="hu-HU" smtClean="0"/>
              <a:t>2013.03.18.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AF4-DBE2-4372-801A-2723E9007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952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62E1-B22B-4EDC-800A-91DE34FF416F}" type="datetimeFigureOut">
              <a:rPr lang="hu-HU" smtClean="0"/>
              <a:t>2013.03.18.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AF4-DBE2-4372-801A-2723E9007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937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62E1-B22B-4EDC-800A-91DE34FF416F}" type="datetimeFigureOut">
              <a:rPr lang="hu-HU" smtClean="0"/>
              <a:t>2013.03.18.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AF4-DBE2-4372-801A-2723E9007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639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62E1-B22B-4EDC-800A-91DE34FF416F}" type="datetimeFigureOut">
              <a:rPr lang="hu-HU" smtClean="0"/>
              <a:t>2013.03.18.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85AF4-DBE2-4372-801A-2723E9007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546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962E1-B22B-4EDC-800A-91DE34FF416F}" type="datetimeFigureOut">
              <a:rPr lang="hu-HU" smtClean="0"/>
              <a:t>2013.03.18.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85AF4-DBE2-4372-801A-2723E90076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33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prohardver.hu/dl/cnt/2012-02/82179/pic/cm_hyper_412s/cooler_master_hyper_412s_angle_b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prohardver.hu/dl/cnt/2012-02/82179/pic/cm_hyper_412s/cooler_master_hyper_412s_heatsink_b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://prohardver.hu/dl/cnt/2012-02/82179/pic/cm_hyper_412s/cooler_master_hyper_412s_base_b.j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u-HU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Újszerű Processzorok és azok használata</a:t>
            </a:r>
            <a:endParaRPr lang="hu-HU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-17366"/>
            <a:ext cx="8229600" cy="6758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Nézzünk szét  kicsit a processzorok világában. Szokás szerint nincs túl nagy különbség a konkurens gyártók hasonló teljesítményű lapkáinak ára között, hiszen az Intel és az AMD többnyire egymáshoz igazítja termékeit. Az alsóházban 20 000 forintig az </a:t>
            </a:r>
            <a:r>
              <a:rPr lang="hu-H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AMD Athlon </a:t>
            </a:r>
            <a:r>
              <a:rPr lang="hu-H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X4 750K</a:t>
            </a:r>
            <a:r>
              <a:rPr lang="hu-H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hu-H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nyerő megoldás, ami lényegében egy FM2 foglalatos, </a:t>
            </a:r>
            <a:r>
              <a:rPr lang="hu-HU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Trinity</a:t>
            </a:r>
            <a:r>
              <a:rPr lang="hu-HU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-alapú</a:t>
            </a:r>
            <a:r>
              <a:rPr lang="hu-H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négymagos APU, „csak” letiltották grafikus magját. </a:t>
            </a:r>
            <a:endParaRPr lang="hu-HU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hu-H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hu-HU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hu-H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hu-H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Feljebb</a:t>
            </a:r>
            <a:r>
              <a:rPr lang="hu-H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30 000 forint környékén találjuk az LGA1155 foglalatos </a:t>
            </a:r>
            <a:r>
              <a:rPr lang="hu-H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Intel </a:t>
            </a:r>
            <a:r>
              <a:rPr lang="hu-HU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  <a:r>
              <a:rPr lang="hu-H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i3-3220</a:t>
            </a:r>
            <a:r>
              <a:rPr lang="hu-H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-at két processzormaggal, ami  egyszerre négy programszálat tud futtatni. Nyers teljesítményben nem jobb ez a CPU az előbb tárgyalt </a:t>
            </a:r>
            <a:r>
              <a:rPr lang="hu-HU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Atlhon</a:t>
            </a:r>
            <a:r>
              <a:rPr lang="hu-H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II-nél</a:t>
            </a:r>
            <a:r>
              <a:rPr lang="hu-H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grafikus magja pedig lényegesen szerényebb a szintén 30 000 forint környékén elérhető, majdnem ugyanolyan CPU-teljesítményű, </a:t>
            </a:r>
            <a:r>
              <a:rPr lang="hu-H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AMD </a:t>
            </a:r>
            <a:r>
              <a:rPr lang="hu-HU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A10-5800K</a:t>
            </a:r>
            <a:r>
              <a:rPr lang="hu-H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2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APU-ban</a:t>
            </a:r>
            <a:r>
              <a:rPr lang="hu-HU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találhatónál, ráadásul nem is nagyon </a:t>
            </a:r>
            <a:r>
              <a:rPr lang="hu-HU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tuningolható</a:t>
            </a:r>
            <a:r>
              <a:rPr lang="hu-H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ugyanakkor fogyasztásban jobb a </a:t>
            </a:r>
            <a:r>
              <a:rPr lang="hu-HU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  <a:r>
              <a:rPr lang="hu-H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i3 az AMD konkurensnél.</a:t>
            </a:r>
          </a:p>
          <a:p>
            <a:endParaRPr lang="hu-HU" dirty="0"/>
          </a:p>
        </p:txBody>
      </p:sp>
      <p:pic>
        <p:nvPicPr>
          <p:cNvPr id="4" name="Kép 3" descr="http://prohardver.hu/dl/cnt/2013-02/94401/athlon_ii_x4_750k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566505"/>
            <a:ext cx="1942019" cy="1702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Kép 4" descr="http://prohardver.hu/dl/cnt/2013-02/94401/i3_3220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30" y="5373216"/>
            <a:ext cx="1532469" cy="1262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80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56213"/>
            <a:ext cx="8712968" cy="668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dirty="0">
                <a:solidFill>
                  <a:schemeClr val="bg1"/>
                </a:solidFill>
              </a:rPr>
              <a:t>A leggyorsabb CPU harmincezer forint környékén az </a:t>
            </a:r>
            <a:r>
              <a:rPr lang="hu-HU" sz="2000" b="1" dirty="0">
                <a:solidFill>
                  <a:schemeClr val="bg1"/>
                </a:solidFill>
              </a:rPr>
              <a:t>AMD FX-6300</a:t>
            </a:r>
            <a:r>
              <a:rPr lang="hu-HU" sz="2000" dirty="0">
                <a:solidFill>
                  <a:schemeClr val="bg1"/>
                </a:solidFill>
              </a:rPr>
              <a:t>, melynek három </a:t>
            </a:r>
            <a:r>
              <a:rPr lang="hu-HU" sz="2000" b="1" dirty="0" err="1">
                <a:solidFill>
                  <a:schemeClr val="bg1"/>
                </a:solidFill>
              </a:rPr>
              <a:t>Piledriver</a:t>
            </a:r>
            <a:r>
              <a:rPr lang="hu-HU" sz="2000" dirty="0">
                <a:solidFill>
                  <a:schemeClr val="bg1"/>
                </a:solidFill>
              </a:rPr>
              <a:t> egysége van, ami annyit tesz, hogy hatmagos. Teljesítményben közel 20%-kal szárnyalja felül a </a:t>
            </a:r>
            <a:r>
              <a:rPr lang="hu-HU" sz="2000" dirty="0" err="1">
                <a:solidFill>
                  <a:schemeClr val="bg1"/>
                </a:solidFill>
              </a:rPr>
              <a:t>Core</a:t>
            </a:r>
            <a:r>
              <a:rPr lang="hu-HU" sz="2000" dirty="0">
                <a:solidFill>
                  <a:schemeClr val="bg1"/>
                </a:solidFill>
              </a:rPr>
              <a:t> i3-3220-at, az A10-5800K-nál nagyjából 25%-kal fürgébb, és azt sem szabad elfelejteni, hogy egyszerűen </a:t>
            </a:r>
            <a:r>
              <a:rPr lang="hu-HU" sz="2000" dirty="0" err="1">
                <a:solidFill>
                  <a:schemeClr val="bg1"/>
                </a:solidFill>
              </a:rPr>
              <a:t>tuningolható</a:t>
            </a:r>
            <a:r>
              <a:rPr lang="hu-HU" sz="2000" dirty="0">
                <a:solidFill>
                  <a:schemeClr val="bg1"/>
                </a:solidFill>
              </a:rPr>
              <a:t>. Vele szemben az </a:t>
            </a:r>
            <a:r>
              <a:rPr lang="hu-HU" sz="2000" b="1" dirty="0" smtClean="0">
                <a:solidFill>
                  <a:schemeClr val="bg1"/>
                </a:solidFill>
              </a:rPr>
              <a:t>FX-4300 </a:t>
            </a:r>
            <a:r>
              <a:rPr lang="hu-HU" sz="2000" dirty="0" smtClean="0">
                <a:solidFill>
                  <a:schemeClr val="bg1"/>
                </a:solidFill>
              </a:rPr>
              <a:t>kimondottan </a:t>
            </a:r>
            <a:r>
              <a:rPr lang="hu-HU" sz="2000" dirty="0">
                <a:solidFill>
                  <a:schemeClr val="bg1"/>
                </a:solidFill>
              </a:rPr>
              <a:t>kedvezőtlen vétel, hiszen csak pár ezressel olcsóbb, viszont hat helyett csak négy aktív magja van. Az FX-6300 egyetlen lényeges hátránya az Intel konkurensekhez mérten magas fogyasztása.</a:t>
            </a:r>
          </a:p>
          <a:p>
            <a:pPr marL="0" indent="0">
              <a:buNone/>
            </a:pPr>
            <a:endParaRPr lang="hu-H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sz="2000" dirty="0" smtClean="0">
                <a:solidFill>
                  <a:schemeClr val="bg1"/>
                </a:solidFill>
              </a:rPr>
              <a:t>Az </a:t>
            </a:r>
            <a:r>
              <a:rPr lang="hu-HU" sz="2000" dirty="0">
                <a:solidFill>
                  <a:schemeClr val="bg1"/>
                </a:solidFill>
              </a:rPr>
              <a:t>AMD jelenleg legerősebb, asztali gépekbe szánt processzorai a nyolcmagos </a:t>
            </a:r>
            <a:r>
              <a:rPr lang="hu-HU" sz="2000" b="1" dirty="0" smtClean="0">
                <a:solidFill>
                  <a:schemeClr val="bg1"/>
                </a:solidFill>
              </a:rPr>
              <a:t>FX-8320</a:t>
            </a:r>
            <a:r>
              <a:rPr lang="hu-HU" sz="2000" dirty="0" smtClean="0">
                <a:solidFill>
                  <a:schemeClr val="bg1"/>
                </a:solidFill>
              </a:rPr>
              <a:t> és</a:t>
            </a:r>
            <a:r>
              <a:rPr lang="hu-HU" sz="2000" dirty="0">
                <a:solidFill>
                  <a:schemeClr val="bg1"/>
                </a:solidFill>
              </a:rPr>
              <a:t> </a:t>
            </a:r>
            <a:r>
              <a:rPr lang="hu-HU" sz="2000" b="1" dirty="0">
                <a:solidFill>
                  <a:schemeClr val="bg1"/>
                </a:solidFill>
              </a:rPr>
              <a:t>FX-8350</a:t>
            </a:r>
            <a:r>
              <a:rPr lang="hu-HU" sz="2000" dirty="0">
                <a:solidFill>
                  <a:schemeClr val="bg1"/>
                </a:solidFill>
              </a:rPr>
              <a:t>. Ha  nem akarunk </a:t>
            </a:r>
            <a:r>
              <a:rPr lang="hu-HU" sz="2000" dirty="0" err="1">
                <a:solidFill>
                  <a:schemeClr val="bg1"/>
                </a:solidFill>
              </a:rPr>
              <a:t>tuningolni</a:t>
            </a:r>
            <a:r>
              <a:rPr lang="hu-HU" sz="2000" dirty="0">
                <a:solidFill>
                  <a:schemeClr val="bg1"/>
                </a:solidFill>
              </a:rPr>
              <a:t>, akkor szóba jöhet a </a:t>
            </a:r>
            <a:r>
              <a:rPr lang="hu-HU" sz="2000" b="1" dirty="0" err="1">
                <a:solidFill>
                  <a:schemeClr val="bg1"/>
                </a:solidFill>
              </a:rPr>
              <a:t>Core</a:t>
            </a:r>
            <a:r>
              <a:rPr lang="hu-HU" sz="2000" b="1" dirty="0">
                <a:solidFill>
                  <a:schemeClr val="bg1"/>
                </a:solidFill>
              </a:rPr>
              <a:t> i5-3470</a:t>
            </a:r>
            <a:r>
              <a:rPr lang="hu-HU" sz="2000" dirty="0">
                <a:solidFill>
                  <a:schemeClr val="bg1"/>
                </a:solidFill>
              </a:rPr>
              <a:t>-is, mely nagyjából hozza a nyolcmagos </a:t>
            </a:r>
            <a:r>
              <a:rPr lang="hu-HU" sz="2000" dirty="0" err="1">
                <a:solidFill>
                  <a:schemeClr val="bg1"/>
                </a:solidFill>
              </a:rPr>
              <a:t>FX-ek</a:t>
            </a:r>
            <a:r>
              <a:rPr lang="hu-HU" sz="2000" dirty="0">
                <a:solidFill>
                  <a:schemeClr val="bg1"/>
                </a:solidFill>
              </a:rPr>
              <a:t> teljesítményét, de míg azok a 125 wattos TDP osztályba tartoznak, addig az i5 besorolása 77 watt. Persze az Intel és az AMD nem egyformán adja meg ezeket az értékeket, ezért a valós teljesítménykülönbség valamivel kisebb.</a:t>
            </a:r>
          </a:p>
          <a:p>
            <a:endParaRPr lang="hu-HU" sz="2000" dirty="0">
              <a:solidFill>
                <a:schemeClr val="bg1"/>
              </a:solidFill>
            </a:endParaRPr>
          </a:p>
        </p:txBody>
      </p:sp>
      <p:pic>
        <p:nvPicPr>
          <p:cNvPr id="4" name="Kép 3" descr="http://prohardver.hu/dl/cnt/2013-02/94401/fx_6300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962" y="2204864"/>
            <a:ext cx="2469058" cy="188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Kép 4" descr="http://prohardver.hu/dl/cnt/2013-02/94401/core_i5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923" y="5607568"/>
            <a:ext cx="1340097" cy="1115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359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Notebook és a CPU</a:t>
            </a:r>
            <a:endParaRPr lang="hu-HU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Nyílt titok, hogy az Intel egy ideje már elsősorban notebookokhoz fejleszti középkategóriás processzorait. Két éve a </a:t>
            </a:r>
            <a:r>
              <a:rPr lang="hu-HU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Clarkdale</a:t>
            </a:r>
            <a:r>
              <a:rPr lang="hu-H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processzoroknál, külön integrált áramkörön kapcsolódott a grafikus mag, a tavalyi </a:t>
            </a:r>
            <a:r>
              <a:rPr lang="hu-HU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Sandy</a:t>
            </a:r>
            <a:r>
              <a:rPr lang="hu-HU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Bridge</a:t>
            </a:r>
            <a:r>
              <a:rPr lang="hu-H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esetében már egy lapkára költöztek, most pedig az Intel </a:t>
            </a:r>
            <a:r>
              <a:rPr lang="hu-HU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tikk-takk</a:t>
            </a:r>
            <a:r>
              <a:rPr lang="hu-H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fejlesztési ütemterve szerint a gyártási csíkszélesség csökkentése mellett jelentősen korszerűsítették a grafikus részleget, így született meg az </a:t>
            </a:r>
            <a:r>
              <a:rPr lang="hu-HU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Ivy</a:t>
            </a:r>
            <a:r>
              <a:rPr lang="hu-H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Bridge</a:t>
            </a:r>
            <a:r>
              <a:rPr lang="hu-H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processzor. Maga a CPU rész nem sokat változott, de a kisebb csíkszélesség jobb fogyasztást, illetve magasabb elérhető órajeleket eredményez.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31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332656"/>
            <a:ext cx="8784976" cy="6408712"/>
          </a:xfrm>
        </p:spPr>
        <p:txBody>
          <a:bodyPr/>
          <a:lstStyle/>
          <a:p>
            <a:pPr marL="0" indent="0">
              <a:buNone/>
            </a:pPr>
            <a:r>
              <a:rPr lang="hu-HU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CPU teljesítmény</a:t>
            </a:r>
            <a:endParaRPr lang="hu-H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hu-HU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Alábbi táblázatba összegyűjtöttem az ismeretes, </a:t>
            </a:r>
            <a:r>
              <a:rPr lang="hu-HU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Ivy</a:t>
            </a:r>
            <a:r>
              <a:rPr lang="hu-HU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Bridge</a:t>
            </a:r>
            <a:r>
              <a:rPr lang="hu-HU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alapú mobil processzorokat. A négymagos, nyolcszálas QM lapkákra épülő termékek már itt vannak, a kétmagosok június elején startolnak, a gazdaságos </a:t>
            </a:r>
            <a:r>
              <a:rPr lang="hu-HU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  <a:r>
              <a:rPr lang="hu-HU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i3-akra viszont őszig várnunk kell</a:t>
            </a:r>
            <a:r>
              <a:rPr lang="hu-HU" sz="1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hu-HU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hu-HU" dirty="0"/>
          </a:p>
        </p:txBody>
      </p:sp>
      <p:graphicFrame>
        <p:nvGraphicFramePr>
          <p:cNvPr id="6" name="Tábláza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5553"/>
              </p:ext>
            </p:extLst>
          </p:nvPr>
        </p:nvGraphicFramePr>
        <p:xfrm>
          <a:off x="323528" y="1916831"/>
          <a:ext cx="8568951" cy="4824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3790"/>
                <a:gridCol w="1628101"/>
                <a:gridCol w="1285342"/>
                <a:gridCol w="1199654"/>
                <a:gridCol w="1713790"/>
                <a:gridCol w="1028274"/>
              </a:tblGrid>
              <a:tr h="527419"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Típus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Órajel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Magok/szálak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L3 Cache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IGP órajel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TDP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57150" marB="57150"/>
                </a:tc>
              </a:tr>
              <a:tr h="390647"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i7-3920XM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2,9/3,8 GHz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4/8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8 MB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650/1300 MHz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55 W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</a:tr>
              <a:tr h="390647"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i7-3820QM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2,7/3,7 GHz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4/8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8 MB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650/1250 MHz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45 W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</a:tr>
              <a:tr h="390647"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i7-3720QM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2,6/3,6 GHz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4/8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6 MB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650/1250 MHz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45 W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</a:tr>
              <a:tr h="390647"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i7-3615QM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2,3/3,3 GHz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4/8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6 MB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650/1200 MHz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45 W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</a:tr>
              <a:tr h="390647"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i7-3610QM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2,3/3,3 GHz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4/8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6 MB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650/1100 MHz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45 W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</a:tr>
              <a:tr h="390647"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i7-3612QM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2,1/3,1 GHz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4/8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6 MB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650/1100 MHz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35 W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</a:tr>
              <a:tr h="390647"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i7-3520M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2,9/3,6 GHz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2/4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4 MB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650/1250 MHz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35 W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</a:tr>
              <a:tr h="390647"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i5-3360M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2,8/3,5 GHz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2/4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3 MB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650/1200 MHz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35 W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</a:tr>
              <a:tr h="390647"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i5-3320M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2,6/3,3 GHz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2/4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3 MB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650/1200 MHz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35 W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</a:tr>
              <a:tr h="390647"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i7-3667U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2,0/3,2 GHz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2/4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4 MB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350/1150 MHz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17 W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</a:tr>
              <a:tr h="390647"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i5-3427U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1,8/2,8 GHz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2/4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3 MB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>
                          <a:effectLst/>
                        </a:rPr>
                        <a:t>350/1150 MHz</a:t>
                      </a:r>
                      <a:endParaRPr lang="hu-H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hu-HU" sz="850" dirty="0">
                          <a:effectLst/>
                        </a:rPr>
                        <a:t>17 W</a:t>
                      </a:r>
                      <a:endParaRPr lang="hu-H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7150" marR="57150" marT="19050" marB="2857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41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5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Cooler Master </a:t>
            </a:r>
            <a:r>
              <a:rPr lang="hu-HU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Hyper</a:t>
            </a:r>
            <a:r>
              <a:rPr lang="hu-H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412S</a:t>
            </a:r>
          </a:p>
          <a:p>
            <a:pPr marL="0" indent="0">
              <a:buNone/>
            </a:pPr>
            <a:r>
              <a:rPr lang="hu-H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Jelen pillanatban az Intel </a:t>
            </a:r>
            <a:r>
              <a:rPr lang="hu-HU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Sandy</a:t>
            </a:r>
            <a:r>
              <a:rPr lang="hu-HU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2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Bridge-E</a:t>
            </a:r>
            <a:r>
              <a:rPr lang="hu-H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architektúrás </a:t>
            </a:r>
            <a:r>
              <a:rPr lang="hu-HU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  <a:r>
              <a:rPr lang="hu-H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i7 processzorai a legerősebb, asztali gépbe szánt központi egységek. Logikusnak tűnik a következtetés, hogy ami a legerősebb, az talán a legtöbbet is fogyasztja, ennek megfelelően tekintélyesen melegszik. Ma ezt vizsgáljuk meg néhány termetes processzorhűtővel és a </a:t>
            </a:r>
            <a:r>
              <a:rPr lang="hu-HU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Core</a:t>
            </a:r>
            <a:r>
              <a:rPr lang="hu-H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i7 széria legerősebb, 3960X tagjával.</a:t>
            </a:r>
          </a:p>
          <a:p>
            <a:endParaRPr lang="hu-H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Kép 3" descr="http://prohardver.hu/dl/cnt/2012-02/82179/pic/cm_hyper_412s/cooler_master_hyper_412s_angle_s.jpg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76872"/>
            <a:ext cx="2412925" cy="21939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zövegdoboz 4"/>
          <p:cNvSpPr txBox="1"/>
          <p:nvPr/>
        </p:nvSpPr>
        <p:spPr>
          <a:xfrm>
            <a:off x="179512" y="4660794"/>
            <a:ext cx="85689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Cooler Master </a:t>
            </a:r>
            <a:r>
              <a:rPr lang="hu-HU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Hyper</a:t>
            </a:r>
            <a:r>
              <a:rPr lang="hu-H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412S mondhatni átlagos nagyfiú. Az alaplap síkjával párhuzamosan szellőzik, lamelláit négy </a:t>
            </a:r>
            <a:r>
              <a:rPr lang="hu-HU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hőcső</a:t>
            </a:r>
            <a:r>
              <a:rPr lang="hu-H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tartja össze, ami ma már legfeljebb közepesnek nevezhető az elit mezőnyben. Tetejére egy szerény Cooler Master emblémát tettek, hogy ablakos házból vagy nyílt rendszerben hirdesse, ki fia-borja. </a:t>
            </a:r>
            <a:r>
              <a:rPr lang="hu-HU" sz="2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Hőleadóit</a:t>
            </a:r>
            <a:r>
              <a:rPr lang="hu-H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úgy alakították ki, hogy mindkét oldalára felszerelhessünk egy-egy 120 milliméteres ventilátort, de a gyári csomagban csak egy lapátkerék van.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490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23528" y="188640"/>
            <a:ext cx="8229600" cy="63367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Újabban az a divat a processzorhűtőknél, hogy a talpban futó </a:t>
            </a:r>
            <a:r>
              <a:rPr lang="hu-HU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hőcsövek</a:t>
            </a:r>
            <a:r>
              <a:rPr lang="hu-HU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nem egy rézlemezen keresztül, hanem közvetlenül érintkeznek a processzor kupakjával</a:t>
            </a:r>
            <a:r>
              <a:rPr lang="hu-HU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hu-HU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hu-H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hu-HU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hu-H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hu-HU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hu-HU" sz="2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hu-HU" sz="2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hu-HU" sz="2000" dirty="0" smtClean="0"/>
          </a:p>
          <a:p>
            <a:endParaRPr lang="hu-HU" sz="2000" dirty="0"/>
          </a:p>
          <a:p>
            <a:endParaRPr lang="hu-HU" sz="2000" dirty="0" smtClean="0"/>
          </a:p>
          <a:p>
            <a:endParaRPr lang="hu-HU" sz="2000" dirty="0"/>
          </a:p>
          <a:p>
            <a:endParaRPr lang="hu-HU" sz="2000" dirty="0" smtClean="0"/>
          </a:p>
          <a:p>
            <a:endParaRPr lang="hu-HU" sz="2000" dirty="0" smtClean="0">
              <a:solidFill>
                <a:schemeClr val="bg1"/>
              </a:solidFill>
            </a:endParaRPr>
          </a:p>
          <a:p>
            <a:endParaRPr lang="hu-HU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Alig </a:t>
            </a:r>
            <a:r>
              <a:rPr lang="hu-HU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több mint hatszáz grammos tömegével a </a:t>
            </a:r>
            <a:r>
              <a:rPr lang="hu-HU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Hyper</a:t>
            </a:r>
            <a:r>
              <a:rPr lang="hu-HU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412S nem tartozik az abszolút legnagyobbak közé, ehhez mérten 12 000 forintos ára nagyjából </a:t>
            </a:r>
            <a:endParaRPr lang="hu-HU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hu-HU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rendben </a:t>
            </a:r>
            <a:r>
              <a:rPr lang="hu-HU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van, több konkurensét is ennyiért adják. A jelenleg elérhető minden AMD és Intel foglalatra fel lehet tenni, úgyhogy ilyen szempontból nem lehet vele mellényúlni.</a:t>
            </a:r>
          </a:p>
          <a:p>
            <a:endParaRPr lang="hu-HU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Kép 4" descr="http://prohardver.hu/dl/cnt/2012-02/82179/pic/cm_hyper_412s/cooler_master_hyper_412s_heatsink_s.jpg">
            <a:hlinkClick r:id="rId2" tgtFrame="&quot;_blank&quot;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2956996" cy="2297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 descr="http://prohardver.hu/dl/cnt/2012-02/82179/pic/cm_hyper_412s/cooler_master_hyper_412s_base_s.jpg">
            <a:hlinkClick r:id="rId4" tgtFrame="&quot;_blank&quot;"/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825943"/>
            <a:ext cx="3173020" cy="1812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06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A6 CHIP</a:t>
            </a:r>
            <a:endParaRPr lang="hu-H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Gyorsabb processzor.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Az új A6 chippel gyakorlatilag minden művelet felgyorsul – az </a:t>
            </a:r>
            <a:r>
              <a:rPr lang="hu-HU" dirty="0" err="1">
                <a:solidFill>
                  <a:schemeClr val="bg1"/>
                </a:solidFill>
              </a:rPr>
              <a:t>iPhone</a:t>
            </a:r>
            <a:r>
              <a:rPr lang="hu-HU" dirty="0">
                <a:solidFill>
                  <a:schemeClr val="bg1"/>
                </a:solidFill>
              </a:rPr>
              <a:t> 5 képes kétszeresen felülmúlni az A5 chip sebességét. Egy pillanat alatt indulnak az alkalmazások, betöltődnek a weblapok, és megjelennek az e-mail mellékletek.</a:t>
            </a:r>
          </a:p>
          <a:p>
            <a:r>
              <a:rPr lang="hu-HU" b="1" dirty="0">
                <a:solidFill>
                  <a:schemeClr val="bg1"/>
                </a:solidFill>
              </a:rPr>
              <a:t>Gyorsabb grafika.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Az A6 chip grafikai teljesítménye is majdnem a duplája az A5-ének. Ennek köszönhetően hatékonyan használhatod ki a nagy grafikai igényű alkalmazásokat és játékokat. A nagyobb </a:t>
            </a:r>
            <a:r>
              <a:rPr lang="hu-HU" dirty="0" err="1">
                <a:solidFill>
                  <a:schemeClr val="bg1"/>
                </a:solidFill>
              </a:rPr>
              <a:t>képkockasebesség</a:t>
            </a:r>
            <a:r>
              <a:rPr lang="hu-HU" dirty="0">
                <a:solidFill>
                  <a:schemeClr val="bg1"/>
                </a:solidFill>
              </a:rPr>
              <a:t> egyenletesebb, életszerűbb játékélményt garantál.</a:t>
            </a:r>
          </a:p>
          <a:p>
            <a:r>
              <a:rPr lang="hu-HU" b="1" dirty="0">
                <a:solidFill>
                  <a:schemeClr val="bg1"/>
                </a:solidFill>
              </a:rPr>
              <a:t>Még jobb akkumulátor-üzemidő.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Az A6 chip tervezésekor nemcsak a gyorsaság kapott központi szerepet, hanem az </a:t>
            </a:r>
            <a:r>
              <a:rPr lang="hu-HU" dirty="0" err="1">
                <a:solidFill>
                  <a:schemeClr val="bg1"/>
                </a:solidFill>
              </a:rPr>
              <a:t>iOS</a:t>
            </a:r>
            <a:r>
              <a:rPr lang="hu-HU" dirty="0">
                <a:solidFill>
                  <a:schemeClr val="bg1"/>
                </a:solidFill>
              </a:rPr>
              <a:t> 6 rendszerrel való együttműködés is. Ennek köszönhető a kivételes energiatakarékosság. Így a gyorsabb </a:t>
            </a:r>
            <a:r>
              <a:rPr lang="hu-HU" dirty="0" err="1">
                <a:solidFill>
                  <a:schemeClr val="bg1"/>
                </a:solidFill>
              </a:rPr>
              <a:t>iPhone</a:t>
            </a:r>
            <a:r>
              <a:rPr lang="hu-HU" dirty="0">
                <a:solidFill>
                  <a:schemeClr val="bg1"/>
                </a:solidFill>
              </a:rPr>
              <a:t> 5 akkumulátora továbbra is elég tartós az egész napos működéshez. Akár 8 órán át böngészhetsz a mobil adathálózatokhoz csatlakozva, a beszélgetési idő akár 8, a </a:t>
            </a:r>
            <a:r>
              <a:rPr lang="hu-HU" dirty="0" err="1">
                <a:solidFill>
                  <a:schemeClr val="bg1"/>
                </a:solidFill>
              </a:rPr>
              <a:t>videolejátszási</a:t>
            </a:r>
            <a:r>
              <a:rPr lang="hu-HU" dirty="0">
                <a:solidFill>
                  <a:schemeClr val="bg1"/>
                </a:solidFill>
              </a:rPr>
              <a:t> idő pedig akár 10 óra </a:t>
            </a:r>
            <a:r>
              <a:rPr lang="hu-HU" dirty="0" smtClean="0">
                <a:solidFill>
                  <a:schemeClr val="bg1"/>
                </a:solidFill>
              </a:rPr>
              <a:t>lehet.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hu-HU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Köszönöm a figyelmet! </a:t>
            </a:r>
            <a:r>
              <a:rPr lang="hu-HU" sz="6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</a:t>
            </a:r>
            <a:endParaRPr lang="hu-HU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9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375</Words>
  <Application>Microsoft Office PowerPoint</Application>
  <PresentationFormat>Diavetítés a képernyőre (4:3 oldalarány)</PresentationFormat>
  <Paragraphs>118</Paragraphs>
  <Slides>9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0" baseType="lpstr">
      <vt:lpstr>Office-téma</vt:lpstr>
      <vt:lpstr>Újszerű Processzorok és azok használata</vt:lpstr>
      <vt:lpstr>PowerPoint bemutató</vt:lpstr>
      <vt:lpstr>PowerPoint bemutató</vt:lpstr>
      <vt:lpstr>Notebook és a CPU</vt:lpstr>
      <vt:lpstr>PowerPoint bemutató</vt:lpstr>
      <vt:lpstr>PowerPoint bemutató</vt:lpstr>
      <vt:lpstr>PowerPoint bemutató</vt:lpstr>
      <vt:lpstr>A6 CHIP</vt:lpstr>
      <vt:lpstr>Köszönöm a figyelmet!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user</dc:creator>
  <cp:lastModifiedBy>user</cp:lastModifiedBy>
  <cp:revision>8</cp:revision>
  <dcterms:created xsi:type="dcterms:W3CDTF">2013-03-17T20:41:12Z</dcterms:created>
  <dcterms:modified xsi:type="dcterms:W3CDTF">2013-03-17T23:05:40Z</dcterms:modified>
</cp:coreProperties>
</file>