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pyru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pyru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pyru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pyru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pyru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pyru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pyru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pyru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pyru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hu-H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hu-H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hu-H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87895F0-3D18-45D2-A2C6-EF628C85B1C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7CF6859-333E-438B-A737-CFF30C27CA15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A359A-BEB0-4677-98B6-E98161EA47B8}" type="slidenum">
              <a:rPr lang="sk-SK"/>
              <a:pPr/>
              <a:t>1</a:t>
            </a:fld>
            <a:endParaRPr lang="sk-SK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CD85-F287-46F1-BD11-FA2A070E9F99}" type="slidenum">
              <a:rPr lang="sk-SK"/>
              <a:pPr/>
              <a:t>10</a:t>
            </a:fld>
            <a:endParaRPr lang="sk-SK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CC5C9-1808-46AF-8CB8-6D2693F91404}" type="slidenum">
              <a:rPr lang="sk-SK"/>
              <a:pPr/>
              <a:t>11</a:t>
            </a:fld>
            <a:endParaRPr lang="sk-SK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B871B-95AD-474F-8684-F9C58D5B94D1}" type="slidenum">
              <a:rPr lang="sk-SK"/>
              <a:pPr/>
              <a:t>12</a:t>
            </a:fld>
            <a:endParaRPr lang="sk-SK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55C13-6698-4BFF-84BA-D5B9AA10BC63}" type="slidenum">
              <a:rPr lang="sk-SK"/>
              <a:pPr/>
              <a:t>13</a:t>
            </a:fld>
            <a:endParaRPr lang="sk-SK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9AFFF-1353-48EE-B265-06ED0E66BA69}" type="slidenum">
              <a:rPr lang="sk-SK"/>
              <a:pPr/>
              <a:t>14</a:t>
            </a:fld>
            <a:endParaRPr lang="sk-SK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E0933-D0CB-4866-99DC-CBD46A917B53}" type="slidenum">
              <a:rPr lang="sk-SK"/>
              <a:pPr/>
              <a:t>15</a:t>
            </a:fld>
            <a:endParaRPr lang="sk-SK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C8705-9301-4816-8B1B-66DB3C8E597B}" type="slidenum">
              <a:rPr lang="sk-SK"/>
              <a:pPr/>
              <a:t>16</a:t>
            </a:fld>
            <a:endParaRPr lang="sk-SK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075A7-1C44-41CA-BD95-73F432CDCF8C}" type="slidenum">
              <a:rPr lang="sk-SK"/>
              <a:pPr/>
              <a:t>17</a:t>
            </a:fld>
            <a:endParaRPr lang="sk-SK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A0178-E753-4BC7-8599-C38272ADBC92}" type="slidenum">
              <a:rPr lang="sk-SK"/>
              <a:pPr/>
              <a:t>18</a:t>
            </a:fld>
            <a:endParaRPr lang="sk-SK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DF143-80EB-411B-AFB6-E3ACBC7C9684}" type="slidenum">
              <a:rPr lang="sk-SK"/>
              <a:pPr/>
              <a:t>19</a:t>
            </a:fld>
            <a:endParaRPr lang="sk-SK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1A7E-77A3-4F0F-8A67-8E1CC8B04AF1}" type="slidenum">
              <a:rPr lang="sk-SK"/>
              <a:pPr/>
              <a:t>2</a:t>
            </a:fld>
            <a:endParaRPr lang="sk-SK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930BA-651E-4501-96B6-9A403F87EE5D}" type="slidenum">
              <a:rPr lang="sk-SK"/>
              <a:pPr/>
              <a:t>20</a:t>
            </a:fld>
            <a:endParaRPr lang="sk-SK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BA51A-85AA-494A-A68B-92E247DBBB13}" type="slidenum">
              <a:rPr lang="sk-SK"/>
              <a:pPr/>
              <a:t>3</a:t>
            </a:fld>
            <a:endParaRPr lang="sk-SK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7E2DD-30C3-4C46-B046-966AE1FA32A6}" type="slidenum">
              <a:rPr lang="sk-SK"/>
              <a:pPr/>
              <a:t>4</a:t>
            </a:fld>
            <a:endParaRPr lang="sk-SK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626BA-E163-4E92-9D45-5F9A99C20AE8}" type="slidenum">
              <a:rPr lang="sk-SK"/>
              <a:pPr/>
              <a:t>5</a:t>
            </a:fld>
            <a:endParaRPr lang="sk-SK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4318E-ABFA-401E-A79F-99C70558E406}" type="slidenum">
              <a:rPr lang="sk-SK"/>
              <a:pPr/>
              <a:t>6</a:t>
            </a:fld>
            <a:endParaRPr lang="sk-SK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C97-5AD3-4E5C-B91A-41CAF21B13C3}" type="slidenum">
              <a:rPr lang="sk-SK"/>
              <a:pPr/>
              <a:t>7</a:t>
            </a:fld>
            <a:endParaRPr lang="sk-SK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0B741-6ABE-4D45-A1E7-CD1F1B17E42B}" type="slidenum">
              <a:rPr lang="sk-SK"/>
              <a:pPr/>
              <a:t>8</a:t>
            </a:fld>
            <a:endParaRPr lang="sk-SK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FA0A-EBF9-49AF-AA06-5EA1FB44E1F7}" type="slidenum">
              <a:rPr lang="sk-SK"/>
              <a:pPr/>
              <a:t>9</a:t>
            </a:fld>
            <a:endParaRPr lang="sk-SK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5D79D-3CE9-48FC-8ED7-D2DC1060A1A9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E5FF2-8457-4F7B-8FC5-F57B1820C7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A6DF14-2149-4533-AE96-459621A8295B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98D33-B592-4811-AB56-8253A0F00FC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4F7BBD-0946-4871-98F7-96328C06ECAE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5B184-6B65-4C50-8887-09557EAD4D1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3473CD-86E5-432B-89F7-4D926BF8606A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AB0638-53D2-412C-8513-FF26140C8B3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6C5376-1471-40F4-851E-EBA4FC01A9F0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69F6BB-0B19-4EAB-B50D-17AA05574D9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BE206A-F31C-4448-AAAC-0146A86555B4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63EEF-9AE3-4C27-B4DB-628DC8F268C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98A82-F94C-4B53-A883-EAA6ABC41368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0E73F-2CBB-4773-9E85-7E842C29830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E626A-2EB2-4837-8266-5E6E8B919CD2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07709-9632-4B9A-B057-C3E6DCC2A63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5E128-EDA4-4C75-9302-DCA6E5C3B766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42585-3DB8-428B-9C23-3F5AE5C895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B1DD0-E80F-495F-9A5C-5A3323C9AE1A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3CA57-C364-491B-9E3A-61C0C78A3EF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8A308D-807C-4C32-B214-13C51C84654A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428AC-A682-4352-B7B9-62319FBCB24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DFD7C-83F6-4718-B88D-A6CEF59E75B2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FB07A-51F4-4768-88E2-7DF19719A6D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2D814-BED6-48E2-B0C2-B6FDD9DD7CD4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CA42A-6E9D-4452-AF5E-924BF173E49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1BC4B0C4-94D8-4C19-92A1-572DAB21682C}" type="datetime1">
              <a:rPr lang="hu-HU"/>
              <a:pPr/>
              <a:t>2010.09.20.</a:t>
            </a:fld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342D91B-B57D-43DF-A321-2072032780F3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700213"/>
            <a:ext cx="8424862" cy="1470025"/>
          </a:xfrm>
        </p:spPr>
        <p:txBody>
          <a:bodyPr/>
          <a:lstStyle/>
          <a:p>
            <a:r>
              <a:rPr 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Algoritmus </a:t>
            </a:r>
            <a:r>
              <a:rPr lang="hu-HU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és programozás</a:t>
            </a:r>
            <a:endParaRPr lang="sk-SK" sz="5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84538"/>
            <a:ext cx="7200900" cy="649287"/>
          </a:xfrm>
        </p:spPr>
        <p:txBody>
          <a:bodyPr/>
          <a:lstStyle/>
          <a:p>
            <a:r>
              <a:rPr lang="hu-HU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Alapfogalmak és a Pascal programozási nyelv</a:t>
            </a:r>
            <a:endParaRPr lang="sk-SK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(1)</a:t>
            </a:r>
            <a:endParaRPr lang="sk-SK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14340" name="Picture 4" descr="niklaus_wirth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484313"/>
            <a:ext cx="3000375" cy="4057650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03663" y="1504950"/>
            <a:ext cx="47720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Megalkotója: </a:t>
            </a:r>
          </a:p>
          <a:p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Niklaus Wirth (Svájc, 1968)</a:t>
            </a:r>
          </a:p>
          <a:p>
            <a:endParaRPr lang="hu-HU" sz="2600" b="1">
              <a:solidFill>
                <a:srgbClr val="FFFF00"/>
              </a:solidFill>
              <a:latin typeface="Garamond" pitchFamily="18" charset="0"/>
            </a:endParaRPr>
          </a:p>
          <a:p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1973 – ban a legelterjettebb programozási nyelvek közé tartozott. </a:t>
            </a:r>
          </a:p>
          <a:p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1983 – az amerikai Borland cég kiadja a Borland Pascal nevű programját. Utolsó változata a BP 7.0, mai változata Delphi-ként ismert.</a:t>
            </a:r>
            <a:endParaRPr lang="sk-SK" sz="26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(2)</a:t>
            </a:r>
            <a:endParaRPr lang="sk-SK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 Pascal program szerkezete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Három különálló részből áll: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Programfej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 – program 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nevét tartalmazza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Deklarációs rész – változók felsorolása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Programtörzs – utasítások sora, melyekből a program áll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sk-SK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57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A program szerkezete Pascal nyelvben:</a:t>
            </a:r>
            <a:endParaRPr lang="hu-HU" sz="1800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hu-HU" sz="1800" b="1">
                <a:solidFill>
                  <a:srgbClr val="FF9933"/>
                </a:solidFill>
                <a:latin typeface="Courier" pitchFamily="49" charset="0"/>
              </a:rPr>
              <a:t>program</a:t>
            </a:r>
            <a:r>
              <a:rPr lang="hu-HU" sz="1800" b="1">
                <a:solidFill>
                  <a:srgbClr val="FFFF00"/>
                </a:solidFill>
                <a:latin typeface="Courier" pitchFamily="49" charset="0"/>
              </a:rPr>
              <a:t> programnev</a:t>
            </a: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;</a:t>
            </a:r>
            <a:endParaRPr lang="hu-HU" sz="18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hu-HU" sz="1800" b="1">
                <a:solidFill>
                  <a:srgbClr val="FF9933"/>
                </a:solidFill>
                <a:latin typeface="Courier" pitchFamily="49" charset="0"/>
              </a:rPr>
              <a:t>uses</a:t>
            </a:r>
            <a:r>
              <a:rPr lang="hu-HU" sz="1800" b="1">
                <a:solidFill>
                  <a:srgbClr val="FFFF00"/>
                </a:solidFill>
                <a:latin typeface="Courier" pitchFamily="49" charset="0"/>
              </a:rPr>
              <a:t> egyseg1,egyseg2,...,egysegN</a:t>
            </a: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9933"/>
                </a:solidFill>
                <a:latin typeface="Courier" pitchFamily="49" charset="0"/>
              </a:rPr>
              <a:t>var</a:t>
            </a:r>
            <a:r>
              <a:rPr lang="en-US" sz="2200" b="1">
                <a:solidFill>
                  <a:srgbClr val="FFFF00"/>
                </a:solidFill>
                <a:latin typeface="Courier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>
                <a:solidFill>
                  <a:srgbClr val="FFFF00"/>
                </a:solidFill>
                <a:latin typeface="Courier" pitchFamily="49" charset="0"/>
              </a:rPr>
              <a:t>	</a:t>
            </a: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{ valtozo deklaraciok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	{ egyeb deklaraciok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9933"/>
                </a:solidFill>
                <a:latin typeface="Courier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	{ utasitasok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9933"/>
                </a:solidFill>
                <a:latin typeface="Courier" pitchFamily="49" charset="0"/>
              </a:rPr>
              <a:t>end.</a:t>
            </a:r>
            <a:r>
              <a:rPr lang="en-US" sz="1800" b="1">
                <a:solidFill>
                  <a:srgbClr val="FFFF00"/>
                </a:solidFill>
                <a:latin typeface="Courier" pitchFamily="49" charset="0"/>
              </a:rPr>
              <a:t>       !!! Figyelem !!! Itt mindig pont van!</a:t>
            </a:r>
            <a:endParaRPr lang="hu-HU" sz="18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hu-HU" sz="18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Fontos!!! Minden utasítást pontosvessző (;) zár,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k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ivételt a</a:t>
            </a:r>
            <a:r>
              <a:rPr lang="hu-HU" sz="2800" b="1" i="1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800" b="1" i="1">
                <a:solidFill>
                  <a:srgbClr val="FFFF00"/>
                </a:solidFill>
                <a:latin typeface="Garamond" pitchFamily="18" charset="0"/>
              </a:rPr>
              <a:t>“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begin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”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,</a:t>
            </a:r>
            <a:r>
              <a:rPr lang="hu-HU" sz="2800" b="1" i="1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800" b="1" i="1">
                <a:solidFill>
                  <a:srgbClr val="FFFF00"/>
                </a:solidFill>
                <a:latin typeface="Garamond" pitchFamily="18" charset="0"/>
              </a:rPr>
              <a:t>“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end.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”</a:t>
            </a:r>
            <a:r>
              <a:rPr lang="hu-HU" sz="2800" b="1" i="1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és 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“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var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”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 parancsok  !!!</a:t>
            </a:r>
          </a:p>
          <a:p>
            <a:pPr>
              <a:lnSpc>
                <a:spcPct val="80000"/>
              </a:lnSpc>
              <a:buFontTx/>
              <a:buNone/>
            </a:pPr>
            <a:endParaRPr lang="hu-HU" sz="1800" b="1">
              <a:solidFill>
                <a:srgbClr val="FFFF0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Példa:</a:t>
            </a:r>
          </a:p>
          <a:p>
            <a:pPr>
              <a:buFontTx/>
              <a:buNone/>
            </a:pPr>
            <a:endParaRPr lang="hu-HU" b="1" u="sng">
              <a:solidFill>
                <a:srgbClr val="FFFF00"/>
              </a:solidFill>
              <a:latin typeface="Garamond" pitchFamily="18" charset="0"/>
            </a:endParaRPr>
          </a:p>
          <a:p>
            <a:pPr>
              <a:buFontTx/>
              <a:buNone/>
            </a:pPr>
            <a:r>
              <a:rPr lang="hu-HU" sz="2000" b="1">
                <a:solidFill>
                  <a:srgbClr val="FF9933"/>
                </a:solidFill>
                <a:latin typeface="Courier" pitchFamily="49" charset="0"/>
              </a:rPr>
              <a:t>program</a:t>
            </a:r>
            <a:r>
              <a:rPr lang="hu-HU" sz="2000" b="1">
                <a:solidFill>
                  <a:srgbClr val="FFFF00"/>
                </a:solidFill>
                <a:latin typeface="Courier" pitchFamily="49" charset="0"/>
              </a:rPr>
              <a:t> hellovilag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;</a:t>
            </a:r>
            <a:endParaRPr lang="hu-HU" sz="20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buFontTx/>
              <a:buNone/>
            </a:pPr>
            <a:r>
              <a:rPr lang="hu-HU" sz="2000" b="1">
                <a:solidFill>
                  <a:srgbClr val="FF9933"/>
                </a:solidFill>
                <a:latin typeface="Courier" pitchFamily="49" charset="0"/>
              </a:rPr>
              <a:t>uses</a:t>
            </a:r>
            <a:r>
              <a:rPr lang="hu-HU" sz="2000" b="1">
                <a:solidFill>
                  <a:srgbClr val="FFFF00"/>
                </a:solidFill>
                <a:latin typeface="Courier" pitchFamily="49" charset="0"/>
              </a:rPr>
              <a:t> crt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;</a:t>
            </a:r>
            <a:endParaRPr lang="en-US" sz="2000" b="1" u="sng">
              <a:solidFill>
                <a:srgbClr val="FFFF00"/>
              </a:solidFill>
              <a:latin typeface="Courier" pitchFamily="49" charset="0"/>
            </a:endParaRPr>
          </a:p>
          <a:p>
            <a:pPr>
              <a:buFontTx/>
              <a:buNone/>
            </a:pPr>
            <a:r>
              <a:rPr lang="en-US" sz="2000" b="1">
                <a:solidFill>
                  <a:srgbClr val="FF9933"/>
                </a:solidFill>
                <a:latin typeface="Courier" pitchFamily="49" charset="0"/>
              </a:rPr>
              <a:t>var</a:t>
            </a:r>
            <a:r>
              <a:rPr lang="en-US" sz="2600" b="1">
                <a:solidFill>
                  <a:srgbClr val="FFFF00"/>
                </a:solidFill>
                <a:latin typeface="Courier" pitchFamily="49" charset="0"/>
              </a:rPr>
              <a:t> </a:t>
            </a:r>
            <a:endParaRPr lang="hu-HU" sz="26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buFontTx/>
              <a:buNone/>
            </a:pPr>
            <a:r>
              <a:rPr lang="hu-HU" sz="2000" b="1">
                <a:solidFill>
                  <a:srgbClr val="FFFF00"/>
                </a:solidFill>
                <a:latin typeface="Courier" pitchFamily="49" charset="0"/>
              </a:rPr>
              <a:t>	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szoveg:string;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FF9933"/>
                </a:solidFill>
                <a:latin typeface="Courier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FF9933"/>
                </a:solidFill>
                <a:latin typeface="Courier" pitchFamily="49" charset="0"/>
              </a:rPr>
              <a:t>	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szoveg:=‘</a:t>
            </a:r>
            <a:r>
              <a:rPr lang="en-US" sz="2000" b="1">
                <a:solidFill>
                  <a:schemeClr val="bg1"/>
                </a:solidFill>
                <a:latin typeface="Courier" pitchFamily="49" charset="0"/>
              </a:rPr>
              <a:t>Hello vilag!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’;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	writeln(szoveg);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FF9933"/>
                </a:solidFill>
                <a:latin typeface="Courier" pitchFamily="49" charset="0"/>
              </a:rPr>
              <a:t>end.</a:t>
            </a:r>
            <a:r>
              <a:rPr lang="en-US" sz="2000" b="1">
                <a:solidFill>
                  <a:srgbClr val="FFFF00"/>
                </a:solidFill>
                <a:latin typeface="Courier" pitchFamily="49" charset="0"/>
              </a:rPr>
              <a:t>       !!! Figyelem !!! Itt mindig pont van!</a:t>
            </a:r>
            <a:endParaRPr lang="hu-HU" sz="2000" b="1">
              <a:solidFill>
                <a:srgbClr val="FFFF00"/>
              </a:solidFill>
              <a:latin typeface="Courier" pitchFamily="49" charset="0"/>
            </a:endParaRPr>
          </a:p>
          <a:p>
            <a:pPr>
              <a:buFontTx/>
              <a:buNone/>
            </a:pPr>
            <a:endParaRPr lang="hu-HU" sz="20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(5)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FF00"/>
                </a:solidFill>
                <a:latin typeface="Garamond" pitchFamily="18" charset="0"/>
              </a:rPr>
              <a:t>A Pascal nyelv 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ép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í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tő kövei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 u="sng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Szimbólumok: 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( ) { } [ ] &lt; &gt; + - * / := .. stb.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Foglalt szavak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: program, var, begin, end … stb.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Megjegyzés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: (* *) , { }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Azonos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í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tók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: hosszuk max. 127 karakter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Szám- és szövegkonstans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: a hexa sz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ámok formája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 $szam, pl. $3C.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en-US" u="sng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(6)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1679575"/>
            <a:ext cx="74453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hu-HU" sz="3600" b="1">
                <a:solidFill>
                  <a:srgbClr val="FFFF00"/>
                </a:solidFill>
                <a:latin typeface="Garamond" pitchFamily="18" charset="0"/>
              </a:rPr>
              <a:t>Változók és konstansok</a:t>
            </a:r>
          </a:p>
          <a:p>
            <a:pPr marL="342900" indent="-342900"/>
            <a:endParaRPr lang="hu-HU" sz="3200" b="1">
              <a:solidFill>
                <a:srgbClr val="FFFF00"/>
              </a:solidFill>
              <a:latin typeface="Garamond" pitchFamily="18" charset="0"/>
            </a:endParaRPr>
          </a:p>
          <a:p>
            <a:pPr marL="342900" indent="-342900"/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Konstansok két csoportját különböztetjük meg</a:t>
            </a:r>
          </a:p>
          <a:p>
            <a:pPr marL="342900" indent="-342900"/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szám konstans: decimális, hexa, valós számok</a:t>
            </a:r>
          </a:p>
          <a:p>
            <a:pPr marL="342900" indent="-342900">
              <a:buFontTx/>
              <a:buAutoNum type="arabicPeriod"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szövegkonstans ( string vagy szövegfüzér ).</a:t>
            </a:r>
          </a:p>
          <a:p>
            <a:pPr marL="342900" indent="-342900"/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 marL="342900" indent="-342900"/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Értéke időben állandó!</a:t>
            </a:r>
          </a:p>
          <a:p>
            <a:pPr marL="342900" indent="-342900"/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 marL="342900" indent="-342900"/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Példák a táblán!</a:t>
            </a:r>
          </a:p>
          <a:p>
            <a:pPr marL="342900" indent="-342900"/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1"/>
      <p:bldP spid="19460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(7)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</a:t>
            </a:r>
            <a:r>
              <a:rPr lang="hu-HU">
                <a:latin typeface="Garamond" pitchFamily="18" charset="0"/>
              </a:rPr>
              <a:t> </a:t>
            </a:r>
            <a:r>
              <a:rPr lang="hu-HU">
                <a:solidFill>
                  <a:srgbClr val="FF9933"/>
                </a:solidFill>
                <a:latin typeface="Garamond" pitchFamily="18" charset="0"/>
              </a:rPr>
              <a:t>const 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kulcsszó használata</a:t>
            </a:r>
          </a:p>
          <a:p>
            <a:pPr algn="ctr">
              <a:buFontTx/>
              <a:buNone/>
            </a:pPr>
            <a:r>
              <a:rPr lang="hu-HU">
                <a:solidFill>
                  <a:srgbClr val="FF9933"/>
                </a:solidFill>
                <a:latin typeface="Garamond" pitchFamily="18" charset="0"/>
              </a:rPr>
              <a:t>const 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&lt;</a:t>
            </a:r>
            <a:r>
              <a:rPr lang="en-US">
                <a:solidFill>
                  <a:schemeClr val="bg1"/>
                </a:solidFill>
                <a:latin typeface="Garamond" pitchFamily="18" charset="0"/>
              </a:rPr>
              <a:t>nev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&gt; = &lt;</a:t>
            </a:r>
            <a:r>
              <a:rPr lang="en-US">
                <a:solidFill>
                  <a:schemeClr val="bg1"/>
                </a:solidFill>
                <a:latin typeface="Garamond" pitchFamily="18" charset="0"/>
              </a:rPr>
              <a:t>ertek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&gt;;</a:t>
            </a:r>
          </a:p>
          <a:p>
            <a:pPr>
              <a:buFontTx/>
              <a:buNone/>
            </a:pPr>
            <a:r>
              <a:rPr lang="en-US">
                <a:solidFill>
                  <a:srgbClr val="FFFF00"/>
                </a:solidFill>
                <a:latin typeface="Garamond" pitchFamily="18" charset="0"/>
              </a:rPr>
              <a:t>P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éldák:</a:t>
            </a:r>
          </a:p>
          <a:p>
            <a:pPr>
              <a:buFontTx/>
              <a:buNone/>
            </a:pPr>
            <a:endParaRPr lang="hu-HU" sz="2000">
              <a:solidFill>
                <a:srgbClr val="FFFF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hu-HU" sz="2000">
                <a:solidFill>
                  <a:srgbClr val="FFFF00"/>
                </a:solidFill>
                <a:latin typeface="Courier New" pitchFamily="49" charset="0"/>
              </a:rPr>
              <a:t>const PI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 = 3.14;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const HELLO = ‘Hello’;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const HELLO = ‘Ciao’;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const ZERO = $00;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const MAXBYTE = $FF;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00"/>
                </a:solidFill>
                <a:latin typeface="Courier New" pitchFamily="49" charset="0"/>
              </a:rPr>
              <a:t>const MAXFLOAT = 2345e99;</a:t>
            </a:r>
            <a:endParaRPr lang="hu-HU" sz="2000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(8)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 változók a PC memóriájában találhatóak. Ren-</a:t>
            </a:r>
          </a:p>
          <a:p>
            <a:pPr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delkeznek névvel, értékkel, t</a:t>
            </a:r>
            <a:r>
              <a:rPr lang="sk-SK">
                <a:solidFill>
                  <a:srgbClr val="FFFF00"/>
                </a:solidFill>
                <a:latin typeface="Garamond" pitchFamily="18" charset="0"/>
              </a:rPr>
              <a:t>í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pussal és címmel.</a:t>
            </a:r>
            <a:endParaRPr lang="en-US">
              <a:solidFill>
                <a:srgbClr val="FFFF00"/>
              </a:solidFill>
              <a:latin typeface="Garamond" pitchFamily="18" charset="0"/>
            </a:endParaRPr>
          </a:p>
          <a:p>
            <a:pPr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Használatuk: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>
                <a:solidFill>
                  <a:srgbClr val="FFFF00"/>
                </a:solidFill>
                <a:latin typeface="Garamond" pitchFamily="18" charset="0"/>
              </a:rPr>
              <a:t>&lt;</a:t>
            </a:r>
            <a:r>
              <a:rPr lang="en-US">
                <a:solidFill>
                  <a:schemeClr val="bg1"/>
                </a:solidFill>
                <a:latin typeface="Garamond" pitchFamily="18" charset="0"/>
              </a:rPr>
              <a:t>nev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&gt; : &lt;</a:t>
            </a:r>
            <a:r>
              <a:rPr lang="en-US">
                <a:solidFill>
                  <a:schemeClr val="bg1"/>
                </a:solidFill>
                <a:latin typeface="Garamond" pitchFamily="18" charset="0"/>
              </a:rPr>
              <a:t>tipus&gt;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;</a:t>
            </a:r>
            <a:endParaRPr lang="hu-HU">
              <a:solidFill>
                <a:srgbClr val="FFFF00"/>
              </a:solidFill>
              <a:latin typeface="Garamond" pitchFamily="18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2781300"/>
            <a:ext cx="3724275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(9)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 változók típusai 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>
              <a:solidFill>
                <a:srgbClr val="FFFF00"/>
              </a:solidFill>
              <a:latin typeface="Garamond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133600"/>
            <a:ext cx="7637462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(10)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4038600" cy="460375"/>
          </a:xfrm>
        </p:spPr>
        <p:txBody>
          <a:bodyPr/>
          <a:lstStyle/>
          <a:p>
            <a:pPr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Egész típusok: </a:t>
            </a:r>
            <a:endParaRPr lang="ru-RU" sz="2800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buFontTx/>
              <a:buNone/>
            </a:pPr>
            <a:endParaRPr lang="ru-RU" sz="2800" b="1">
              <a:solidFill>
                <a:srgbClr val="FFFF00"/>
              </a:solidFill>
              <a:latin typeface="Garamond" pitchFamily="18" charset="0"/>
            </a:endParaRPr>
          </a:p>
        </p:txBody>
      </p:sp>
      <p:graphicFrame>
        <p:nvGraphicFramePr>
          <p:cNvPr id="23588" name="Group 36"/>
          <p:cNvGraphicFramePr>
            <a:graphicFrameLocks noGrp="1"/>
          </p:cNvGraphicFramePr>
          <p:nvPr>
            <p:ph sz="half" idx="2"/>
          </p:nvPr>
        </p:nvGraphicFramePr>
        <p:xfrm>
          <a:off x="395288" y="2060575"/>
          <a:ext cx="8291512" cy="4416425"/>
        </p:xfrm>
        <a:graphic>
          <a:graphicData uri="http://schemas.openxmlformats.org/drawingml/2006/table">
            <a:tbl>
              <a:tblPr/>
              <a:tblGrid>
                <a:gridCol w="1825625"/>
                <a:gridCol w="3989387"/>
                <a:gridCol w="24765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Típus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Értékei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Tárolás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shortint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-128 .. 127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előjeles, 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-32768 .. 32767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előjeles, 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longint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-2147483648 .. 2147483647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előjeles, 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0 .. 255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előjel nélkül, 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0 .. 65535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előjel nélköl, 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algn="l"/>
            <a:r>
              <a:rPr lang="hu-HU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Tartalom</a:t>
            </a:r>
            <a:endParaRPr lang="sk-SK" sz="5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266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Algoritmus definíciója és fő tulajdonságai</a:t>
            </a:r>
            <a:endParaRPr lang="en-US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A három alapfeladat</a:t>
            </a:r>
            <a:endParaRPr lang="en-US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Sikeres algoritmus készítésének feltételei</a:t>
            </a:r>
          </a:p>
          <a:p>
            <a:pPr>
              <a:lnSpc>
                <a:spcPct val="80000"/>
              </a:lnSpc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(1</a:t>
            </a:r>
            <a:r>
              <a:rPr 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Valós t</a:t>
            </a:r>
            <a:r>
              <a:rPr lang="sk-SK" sz="2800" b="1">
                <a:solidFill>
                  <a:srgbClr val="FFFF00"/>
                </a:solidFill>
                <a:latin typeface="Garamond" pitchFamily="18" charset="0"/>
              </a:rPr>
              <a:t>í</a:t>
            </a: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pusok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 sz="2800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Formájuk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			M*E</a:t>
            </a:r>
            <a:r>
              <a:rPr lang="en-US" sz="2800">
                <a:solidFill>
                  <a:srgbClr val="FFFF00"/>
                </a:solidFill>
                <a:latin typeface="Garamond" pitchFamily="18" charset="0"/>
              </a:rPr>
              <a:t>^H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ahol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	- M a mantissza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	- H pedig a hatvány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Példa: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>
                <a:solidFill>
                  <a:srgbClr val="FFFF00"/>
                </a:solidFill>
                <a:latin typeface="Garamond" pitchFamily="18" charset="0"/>
              </a:rPr>
              <a:t>		2.5e-2 </a:t>
            </a:r>
            <a:r>
              <a:rPr lang="en-US" sz="2800">
                <a:solidFill>
                  <a:srgbClr val="FFFF00"/>
                </a:solidFill>
                <a:latin typeface="Garamond" pitchFamily="18" charset="0"/>
              </a:rPr>
              <a:t> =&gt;	0,025</a:t>
            </a:r>
            <a:endParaRPr lang="hu-HU" sz="2800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(1</a:t>
            </a:r>
            <a:r>
              <a:rPr 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)</a:t>
            </a:r>
          </a:p>
        </p:txBody>
      </p:sp>
      <p:graphicFrame>
        <p:nvGraphicFramePr>
          <p:cNvPr id="49217" name="Group 65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229600" cy="276574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25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ípus</a:t>
                      </a:r>
                      <a:endParaRPr kumimoji="0" lang="hu-H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Értékei</a:t>
                      </a:r>
                      <a:endParaRPr kumimoji="0" lang="hu-H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Tárolás, pontosság</a:t>
                      </a:r>
                      <a:endParaRPr kumimoji="0" lang="hu-H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real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-2.9e-39 .. 1.7e38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6B, 11-12 jegy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single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-1.5e-45 .. 3.4e38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4B, 7-8 jegy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double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-5.0e-324 .. 1.7e308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aramond" pitchFamily="18" charset="0"/>
                        </a:rPr>
                        <a:t>8B, 15-16 jegy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Pascal programozási nyelv alapjai (1</a:t>
            </a:r>
            <a:r>
              <a:rPr 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b="1">
                <a:solidFill>
                  <a:srgbClr val="FFFF00"/>
                </a:solidFill>
                <a:latin typeface="Garamond" pitchFamily="18" charset="0"/>
              </a:rPr>
              <a:t>Karakterl</a:t>
            </a: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ánc </a:t>
            </a:r>
            <a:r>
              <a:rPr lang="sk-SK" b="1">
                <a:solidFill>
                  <a:srgbClr val="FFFF00"/>
                </a:solidFill>
                <a:latin typeface="Garamond" pitchFamily="18" charset="0"/>
              </a:rPr>
              <a:t>típus</a:t>
            </a: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 (string, szövegfüzér)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>
              <a:solidFill>
                <a:srgbClr val="FFFF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Maximális hossza 255 karakter, a nulladik karakter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tartalmazza a szó hosszát.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Példa: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>
              <a:solidFill>
                <a:srgbClr val="FFFF00"/>
              </a:solidFill>
              <a:latin typeface="Garamond" pitchFamily="18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508500"/>
            <a:ext cx="52197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Tartalom</a:t>
            </a:r>
            <a:endParaRPr lang="sk-SK" sz="5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529012"/>
          </a:xfrm>
        </p:spPr>
        <p:txBody>
          <a:bodyPr/>
          <a:lstStyle/>
          <a:p>
            <a:r>
              <a:rPr lang="hu-HU" sz="3600" b="1">
                <a:solidFill>
                  <a:srgbClr val="FFFF00"/>
                </a:solidFill>
                <a:latin typeface="Garamond" pitchFamily="18" charset="0"/>
              </a:rPr>
              <a:t>Folyamatábrák</a:t>
            </a:r>
          </a:p>
          <a:p>
            <a:endParaRPr lang="hu-HU" sz="3600" b="1">
              <a:solidFill>
                <a:srgbClr val="FFFF00"/>
              </a:solidFill>
              <a:latin typeface="Garamond" pitchFamily="18" charset="0"/>
            </a:endParaRPr>
          </a:p>
          <a:p>
            <a:r>
              <a:rPr lang="hu-HU" sz="3600" b="1">
                <a:solidFill>
                  <a:srgbClr val="FFFF00"/>
                </a:solidFill>
                <a:latin typeface="Garamond" pitchFamily="18" charset="0"/>
              </a:rPr>
              <a:t>Programozási nyelvek és felosztásuk</a:t>
            </a:r>
          </a:p>
          <a:p>
            <a:endParaRPr lang="hu-HU" sz="3600" b="1">
              <a:solidFill>
                <a:srgbClr val="FFFF00"/>
              </a:solidFill>
              <a:latin typeface="Garamond" pitchFamily="18" charset="0"/>
            </a:endParaRPr>
          </a:p>
          <a:p>
            <a:r>
              <a:rPr lang="hu-HU" sz="3600" b="1">
                <a:solidFill>
                  <a:srgbClr val="FFFF00"/>
                </a:solidFill>
                <a:latin typeface="Garamond" pitchFamily="18" charset="0"/>
              </a:rPr>
              <a:t>A Pascal programozási nyelv alapjai </a:t>
            </a:r>
            <a:endParaRPr lang="sk-SK" sz="3600" b="1">
              <a:solidFill>
                <a:srgbClr val="FFFF00"/>
              </a:solidFill>
              <a:latin typeface="Garamond" pitchFamily="18" charset="0"/>
            </a:endParaRPr>
          </a:p>
          <a:p>
            <a:endParaRPr lang="sk-SK" b="1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Algoritmus definíciója és fő tulajdonságai</a:t>
            </a:r>
            <a:endParaRPr lang="sk-SK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2686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A feladat pontos és érthető szóbeli leírása, mely</a:t>
            </a:r>
            <a:r>
              <a:rPr lang="en-US" sz="2800" b="1">
                <a:solidFill>
                  <a:srgbClr val="FFFF00"/>
                </a:solidFill>
                <a:latin typeface="Garamond" pitchFamily="18" charset="0"/>
              </a:rPr>
              <a:t> elve-</a:t>
            </a:r>
          </a:p>
          <a:p>
            <a:pPr marL="609600" indent="-609600"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zet a kívánt eredményig.</a:t>
            </a:r>
          </a:p>
          <a:p>
            <a:pPr marL="609600" indent="-609600">
              <a:buFontTx/>
              <a:buNone/>
            </a:pPr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buFontTx/>
              <a:buNone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Fő tulajdonságai:</a:t>
            </a:r>
            <a:endParaRPr lang="en-US" sz="28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buFontTx/>
              <a:buNone/>
            </a:pPr>
            <a:endParaRPr lang="hu-HU" sz="28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Pontosság és érthetőség</a:t>
            </a:r>
          </a:p>
          <a:p>
            <a:pPr marL="609600" indent="-609600">
              <a:buFontTx/>
              <a:buAutoNum type="arabicPeriod"/>
            </a:pPr>
            <a:r>
              <a:rPr lang="hu-HU" sz="2800" b="1">
                <a:solidFill>
                  <a:srgbClr val="FFFF00"/>
                </a:solidFill>
                <a:latin typeface="Garamond" pitchFamily="18" charset="0"/>
              </a:rPr>
              <a:t>Véges, adott időn belül az algoritmus befejeződik</a:t>
            </a:r>
            <a:endParaRPr lang="sk-SK" sz="28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 három alapfeladat</a:t>
            </a:r>
            <a:endParaRPr lang="sk-SK" sz="5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8229600" cy="36004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b="1">
                <a:solidFill>
                  <a:srgbClr val="FFFF00"/>
                </a:solidFill>
                <a:latin typeface="Garamond" pitchFamily="18" charset="0"/>
              </a:rPr>
              <a:t>V</a:t>
            </a: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áltozók értékeinek megváltoztatása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Számolás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b="1">
                <a:solidFill>
                  <a:srgbClr val="FFFF00"/>
                </a:solidFill>
                <a:latin typeface="Garamond" pitchFamily="18" charset="0"/>
              </a:rPr>
              <a:t>Feltételek kiértékelése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hu-HU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sk-SK" sz="4000">
              <a:solidFill>
                <a:srgbClr val="FFFF00"/>
              </a:solidFill>
              <a:latin typeface="MisterEarl B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Sikeres algoritmus készítésének feltételei</a:t>
            </a:r>
            <a:endParaRPr lang="sk-SK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29600" cy="3916362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 feladat 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kissebb 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feladatokra való bontása</a:t>
            </a:r>
          </a:p>
          <a:p>
            <a:pPr marL="609600" indent="-609600">
              <a:buFontTx/>
              <a:buAutoNum type="arabicPeriod"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Különböző belső változóktól függően a feladatot ha szükséges, két 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vagy 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több egyen-értékű feladatra bontjuk.</a:t>
            </a:r>
          </a:p>
          <a:p>
            <a:pPr marL="609600" indent="-609600"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3. 	Ha szükséges az ismétlődő feladat</a:t>
            </a:r>
            <a:r>
              <a:rPr lang="en-US">
                <a:solidFill>
                  <a:srgbClr val="FFFF00"/>
                </a:solidFill>
                <a:latin typeface="Garamond" pitchFamily="18" charset="0"/>
              </a:rPr>
              <a:t>o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kat ciklusokkal oldjuk meg.</a:t>
            </a:r>
            <a:endParaRPr lang="sk-SK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Folyamatábrák</a:t>
            </a:r>
            <a:endParaRPr lang="sk-SK" sz="5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FF00"/>
                </a:solidFill>
                <a:latin typeface="Garamond" pitchFamily="18" charset="0"/>
              </a:rPr>
              <a:t>Folyamat</a:t>
            </a:r>
            <a:r>
              <a:rPr lang="hu-HU">
                <a:solidFill>
                  <a:srgbClr val="FFFF00"/>
                </a:solidFill>
                <a:latin typeface="Garamond" pitchFamily="18" charset="0"/>
              </a:rPr>
              <a:t>ábrák definíciója: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Az algoritmusok grafikus ábrázolására szolgál.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u-HU">
                <a:solidFill>
                  <a:srgbClr val="FFFF00"/>
                </a:solidFill>
                <a:latin typeface="Garamond" pitchFamily="18" charset="0"/>
              </a:rPr>
              <a:t>Alapelemei: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u="sng">
              <a:solidFill>
                <a:srgbClr val="FFFF00"/>
              </a:solidFill>
              <a:latin typeface="Garamond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997200"/>
            <a:ext cx="4319588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Programozási nyelvek és felosztásuk (1)</a:t>
            </a:r>
            <a:endParaRPr lang="sk-SK" sz="3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6290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Definíció: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	Az algoritmus gép által ismert nyelvre való átírása a programozási nyelv.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 sz="26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Ismerünk: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Nem strukturált nyelveket ( pl. BASIC 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Strukturált nyelveket ( pl. C, PASCAL 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Objektum orientált nyelveket ( pl. C++, C</a:t>
            </a:r>
            <a:r>
              <a:rPr lang="en-US" sz="2600" b="1">
                <a:solidFill>
                  <a:srgbClr val="FFFF00"/>
                </a:solidFill>
                <a:latin typeface="Garamond" pitchFamily="18" charset="0"/>
              </a:rPr>
              <a:t>#, Delphi )</a:t>
            </a:r>
            <a:endParaRPr lang="sk-SK" sz="26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z="3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Programozási nyelvek és felosztásuk (2)</a:t>
            </a:r>
            <a:endParaRPr lang="sk-SK" sz="3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9925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A megírt programot egy ún. fordító alakítja át a gép által</a:t>
            </a:r>
            <a:endParaRPr lang="en-US" sz="26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600" b="1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ismert</a:t>
            </a:r>
            <a:r>
              <a:rPr lang="en-US" sz="2600" b="1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nyelvre.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 sz="26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A fordítókat működésük alapján két csoportra osztjuk: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 sz="26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Interpreter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hu-HU" sz="2600" b="1">
                <a:solidFill>
                  <a:srgbClr val="FFFF00"/>
                </a:solidFill>
                <a:latin typeface="Garamond" pitchFamily="18" charset="0"/>
              </a:rPr>
              <a:t>2. 	Kompilátor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hu-HU" sz="2600" b="1">
              <a:solidFill>
                <a:srgbClr val="FFFF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sk-SK" sz="2600" b="1">
              <a:solidFill>
                <a:srgbClr val="FFFF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670</Words>
  <Application>Microsoft Office PowerPoint</Application>
  <PresentationFormat>Diavetítés a képernyőre (4:3 oldalarány)</PresentationFormat>
  <Paragraphs>197</Paragraphs>
  <Slides>22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Garamond</vt:lpstr>
      <vt:lpstr>MisterEarl BT</vt:lpstr>
      <vt:lpstr>Courier</vt:lpstr>
      <vt:lpstr>Courier New</vt:lpstr>
      <vt:lpstr>Papyrus</vt:lpstr>
      <vt:lpstr>Predvolený návrh</vt:lpstr>
      <vt:lpstr>Algoritmus és programozás</vt:lpstr>
      <vt:lpstr>Tartalom</vt:lpstr>
      <vt:lpstr>Tartalom</vt:lpstr>
      <vt:lpstr>Algoritmus definíciója és fő tulajdonságai</vt:lpstr>
      <vt:lpstr>A három alapfeladat</vt:lpstr>
      <vt:lpstr>Sikeres algoritmus készítésének feltételei</vt:lpstr>
      <vt:lpstr>Folyamatábrák</vt:lpstr>
      <vt:lpstr>Programozási nyelvek és felosztásuk (1)</vt:lpstr>
      <vt:lpstr>Programozási nyelvek és felosztásuk (2)</vt:lpstr>
      <vt:lpstr>A Pascal programozási nyelv alapjai (1)</vt:lpstr>
      <vt:lpstr>A Pascal programozási nyelv alapjai (2)</vt:lpstr>
      <vt:lpstr>A Pascal programozási nyelv alapjai (3)</vt:lpstr>
      <vt:lpstr>A Pascal programozási nyelv alapjai (4)</vt:lpstr>
      <vt:lpstr>A Pascal programozási nyelv alapjai (5)</vt:lpstr>
      <vt:lpstr>A Pascal programozási nyelv alapjai (6)</vt:lpstr>
      <vt:lpstr>A Pascal programozási nyelv alapjai (7)</vt:lpstr>
      <vt:lpstr>A Pascal programozási nyelv alapjai (8)</vt:lpstr>
      <vt:lpstr>A Pascal programozási nyelv alapjai (9)</vt:lpstr>
      <vt:lpstr>A Pascal programozási nyelv alapjai (10)</vt:lpstr>
      <vt:lpstr>A Pascal programozási nyelv alapjai (11)</vt:lpstr>
      <vt:lpstr>A Pascal programozási nyelv alapjai (12)</vt:lpstr>
      <vt:lpstr>A Pascal programozási nyelv alapjai (13)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 és programozás</dc:title>
  <dc:creator>jancar</dc:creator>
  <cp:lastModifiedBy>nemcsikj</cp:lastModifiedBy>
  <cp:revision>46</cp:revision>
  <dcterms:created xsi:type="dcterms:W3CDTF">2005-04-18T08:08:23Z</dcterms:created>
  <dcterms:modified xsi:type="dcterms:W3CDTF">2010-09-20T11:07:25Z</dcterms:modified>
</cp:coreProperties>
</file>