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or Kun" initials="HK" lastIdx="1" clrIdx="0">
    <p:extLst>
      <p:ext uri="{19B8F6BF-5375-455C-9EA6-DF929625EA0E}">
        <p15:presenceInfo xmlns:p15="http://schemas.microsoft.com/office/powerpoint/2012/main" userId="73728c9cf77c9d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>
        <p:scale>
          <a:sx n="70" d="100"/>
          <a:sy n="70" d="100"/>
        </p:scale>
        <p:origin x="116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D984-604E-49C2-82FA-5B2F4DDFB7FA}" type="datetimeFigureOut">
              <a:rPr lang="hu-HU" smtClean="0"/>
              <a:t>2024. 03. 09.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F76E-05C6-48A1-B5FD-C26CA6207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387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D984-604E-49C2-82FA-5B2F4DDFB7FA}" type="datetimeFigureOut">
              <a:rPr lang="hu-HU" smtClean="0"/>
              <a:t>2024. 03. 09.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F76E-05C6-48A1-B5FD-C26CA6207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076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D984-604E-49C2-82FA-5B2F4DDFB7FA}" type="datetimeFigureOut">
              <a:rPr lang="hu-HU" smtClean="0"/>
              <a:t>2024. 03. 09.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F76E-05C6-48A1-B5FD-C26CA6207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7463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D984-604E-49C2-82FA-5B2F4DDFB7FA}" type="datetimeFigureOut">
              <a:rPr lang="hu-HU" smtClean="0"/>
              <a:t>2024. 03. 09.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F76E-05C6-48A1-B5FD-C26CA6207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4535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D984-604E-49C2-82FA-5B2F4DDFB7FA}" type="datetimeFigureOut">
              <a:rPr lang="hu-HU" smtClean="0"/>
              <a:t>2024. 03. 09.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F76E-05C6-48A1-B5FD-C26CA6207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4021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D984-604E-49C2-82FA-5B2F4DDFB7FA}" type="datetimeFigureOut">
              <a:rPr lang="hu-HU" smtClean="0"/>
              <a:t>2024. 03. 09.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F76E-05C6-48A1-B5FD-C26CA6207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488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D984-604E-49C2-82FA-5B2F4DDFB7FA}" type="datetimeFigureOut">
              <a:rPr lang="hu-HU" smtClean="0"/>
              <a:t>2024. 03. 09.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F76E-05C6-48A1-B5FD-C26CA6207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4637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D984-604E-49C2-82FA-5B2F4DDFB7FA}" type="datetimeFigureOut">
              <a:rPr lang="hu-HU" smtClean="0"/>
              <a:t>2024. 03. 09.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F76E-05C6-48A1-B5FD-C26CA6207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281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D984-604E-49C2-82FA-5B2F4DDFB7FA}" type="datetimeFigureOut">
              <a:rPr lang="hu-HU" smtClean="0"/>
              <a:t>2024. 03. 09.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F76E-05C6-48A1-B5FD-C26CA6207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34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D984-604E-49C2-82FA-5B2F4DDFB7FA}" type="datetimeFigureOut">
              <a:rPr lang="hu-HU" smtClean="0"/>
              <a:t>2024. 03. 09.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F76E-05C6-48A1-B5FD-C26CA6207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903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D984-604E-49C2-82FA-5B2F4DDFB7FA}" type="datetimeFigureOut">
              <a:rPr lang="hu-HU" smtClean="0"/>
              <a:t>2024. 03. 09.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F76E-05C6-48A1-B5FD-C26CA6207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6095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D984-604E-49C2-82FA-5B2F4DDFB7FA}" type="datetimeFigureOut">
              <a:rPr lang="hu-HU" smtClean="0"/>
              <a:t>2024. 03. 09.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F76E-05C6-48A1-B5FD-C26CA6207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5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FD984-604E-49C2-82FA-5B2F4DDFB7FA}" type="datetimeFigureOut">
              <a:rPr lang="hu-HU" smtClean="0"/>
              <a:t>2024. 03. 09.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1F76E-05C6-48A1-B5FD-C26CA6207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13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90FD984-604E-49C2-82FA-5B2F4DDFB7FA}" type="datetimeFigureOut">
              <a:rPr lang="hu-HU" smtClean="0"/>
              <a:t>2024. 03. 09.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E11F76E-05C6-48A1-B5FD-C26CA6207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674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hu-H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90FD984-604E-49C2-82FA-5B2F4DDFB7FA}" type="datetimeFigureOut">
              <a:rPr lang="hu-HU" smtClean="0"/>
              <a:t>2024. 03. 09.</a:t>
            </a:fld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E11F76E-05C6-48A1-B5FD-C26CA6207AB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7838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/index.php?title=Jean-Baptiste_Morin_de_Villefranche&amp;action=edit&amp;redlink=1" TargetMode="External"/><Relationship Id="rId2" Type="http://schemas.openxmlformats.org/officeDocument/2006/relationships/hyperlink" Target="https://hu.wikipedia.org/wiki/Armand_Jean_du_Plessis_de_Richelieu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u.wikipedia.org/wiki/Elemek" TargetMode="External"/><Relationship Id="rId5" Type="http://schemas.openxmlformats.org/officeDocument/2006/relationships/hyperlink" Target="https://hu.wikipedia.org/wiki/Eukleid%C3%A9sz_(matematikus)" TargetMode="External"/><Relationship Id="rId4" Type="http://schemas.openxmlformats.org/officeDocument/2006/relationships/hyperlink" Target="https://hu.wikipedia.org/wiki/H%C3%A1romsz%C3%B6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hu.wikipedia.org/wiki/Negat%C3%ADv_binomi%C3%A1lis_eloszl%C3%A1s" TargetMode="External"/><Relationship Id="rId13" Type="http://schemas.openxmlformats.org/officeDocument/2006/relationships/hyperlink" Target="https://hu.wikipedia.org/wiki/Projekt%C3%ADv_geometria" TargetMode="External"/><Relationship Id="rId3" Type="http://schemas.openxmlformats.org/officeDocument/2006/relationships/hyperlink" Target="https://hu.wikipedia.org/wiki/Fizika" TargetMode="External"/><Relationship Id="rId7" Type="http://schemas.openxmlformats.org/officeDocument/2006/relationships/hyperlink" Target="https://hu.wikipedia.org/wiki/Pascal_t%C3%B6rv%C3%A9nye" TargetMode="External"/><Relationship Id="rId12" Type="http://schemas.openxmlformats.org/officeDocument/2006/relationships/hyperlink" Target="https://hu.wikipedia.org/wiki/Gottfried_Wilhelm_Leibniz" TargetMode="External"/><Relationship Id="rId2" Type="http://schemas.openxmlformats.org/officeDocument/2006/relationships/hyperlink" Target="https://hu.wikipedia.org/wiki/Matematika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u.wikipedia.org/wiki/Pascal_(m%C3%A9rt%C3%A9kegys%C3%A9g)" TargetMode="External"/><Relationship Id="rId11" Type="http://schemas.openxmlformats.org/officeDocument/2006/relationships/hyperlink" Target="https://hu.wikipedia.org/wiki/G%C3%A9rard_Desargues" TargetMode="External"/><Relationship Id="rId5" Type="http://schemas.openxmlformats.org/officeDocument/2006/relationships/hyperlink" Target="https://hu.wikipedia.org/wiki/Pascal-h%C3%A1romsz%C3%B6g" TargetMode="External"/><Relationship Id="rId10" Type="http://schemas.openxmlformats.org/officeDocument/2006/relationships/image" Target="../media/image3.gif"/><Relationship Id="rId4" Type="http://schemas.openxmlformats.org/officeDocument/2006/relationships/hyperlink" Target="https://hu.wikipedia.org/wiki/Vall%C3%A1sfiloz%C3%B3fia" TargetMode="External"/><Relationship Id="rId9" Type="http://schemas.openxmlformats.org/officeDocument/2006/relationships/hyperlink" Target="https://hu.wikipedia.org/wiki/Pascal-t%C3%A9te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hu.wikipedia.org/wiki/Folyad%C3%A9k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hu.wikipedia.org/wiki/Nyom%C3%A1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u.wikipedia.org/wiki/Binomi%C3%A1lis_egy%C3%BCtthat%C3%B3" TargetMode="External"/><Relationship Id="rId5" Type="http://schemas.openxmlformats.org/officeDocument/2006/relationships/hyperlink" Target="https://hu.wikipedia.org/wiki/Magass%C3%A1g" TargetMode="External"/><Relationship Id="rId4" Type="http://schemas.openxmlformats.org/officeDocument/2006/relationships/hyperlink" Target="https://hu.wikipedia.org/w/index.php?title=Hidrosztatika&amp;action=edit&amp;redlink=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Hatszög 36">
            <a:extLst>
              <a:ext uri="{FF2B5EF4-FFF2-40B4-BE49-F238E27FC236}">
                <a16:creationId xmlns:a16="http://schemas.microsoft.com/office/drawing/2014/main" id="{EED2B08D-C37D-72A2-C70A-D0C8ACA4BA4B}"/>
              </a:ext>
            </a:extLst>
          </p:cNvPr>
          <p:cNvSpPr/>
          <p:nvPr/>
        </p:nvSpPr>
        <p:spPr>
          <a:xfrm>
            <a:off x="775288" y="4721294"/>
            <a:ext cx="1060704" cy="914400"/>
          </a:xfrm>
          <a:prstGeom prst="hexagon">
            <a:avLst/>
          </a:prstGeom>
          <a:blipFill>
            <a:blip r:embed="rId2"/>
            <a:stretch>
              <a:fillRect l="42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BE5A9420-F7C2-5B08-8905-BCF8E6AD26BA}"/>
              </a:ext>
            </a:extLst>
          </p:cNvPr>
          <p:cNvSpPr txBox="1"/>
          <p:nvPr/>
        </p:nvSpPr>
        <p:spPr>
          <a:xfrm>
            <a:off x="482037" y="1079059"/>
            <a:ext cx="4000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5400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Blaise Pascal</a:t>
            </a:r>
          </a:p>
          <a:p>
            <a:pPr algn="l"/>
            <a:r>
              <a:rPr lang="hu-HU" b="0" i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Francia matematikus és fizikus</a:t>
            </a:r>
            <a:endParaRPr lang="hu-HU" b="0" i="0" dirty="0">
              <a:solidFill>
                <a:srgbClr val="BDC1C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Hatszög 52" descr="Készítette: Herczeg Tamás">
            <a:extLst>
              <a:ext uri="{FF2B5EF4-FFF2-40B4-BE49-F238E27FC236}">
                <a16:creationId xmlns:a16="http://schemas.microsoft.com/office/drawing/2014/main" id="{D601AF25-D5BC-BD6A-EBDC-CA2029A7E7B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636884" y="4508241"/>
            <a:ext cx="2152969" cy="1625075"/>
          </a:xfrm>
          <a:prstGeom prst="hexagon">
            <a:avLst/>
          </a:prstGeom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24883004-79D7-0500-422A-0F0D27B201D4}"/>
              </a:ext>
            </a:extLst>
          </p:cNvPr>
          <p:cNvSpPr txBox="1"/>
          <p:nvPr/>
        </p:nvSpPr>
        <p:spPr>
          <a:xfrm>
            <a:off x="845075" y="4978271"/>
            <a:ext cx="17901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Készítette: Herczeg Tamás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51" name="Csoportba foglalás 250">
            <a:extLst>
              <a:ext uri="{FF2B5EF4-FFF2-40B4-BE49-F238E27FC236}">
                <a16:creationId xmlns:a16="http://schemas.microsoft.com/office/drawing/2014/main" id="{3BD9B7B4-C18D-9E3E-F112-E7CB5ECDBE57}"/>
              </a:ext>
            </a:extLst>
          </p:cNvPr>
          <p:cNvGrpSpPr/>
          <p:nvPr/>
        </p:nvGrpSpPr>
        <p:grpSpPr>
          <a:xfrm>
            <a:off x="5420837" y="-197504"/>
            <a:ext cx="6771163" cy="7340093"/>
            <a:chOff x="5420837" y="-197504"/>
            <a:chExt cx="6771163" cy="7340093"/>
          </a:xfrm>
          <a:blipFill dpi="0" rotWithShape="1">
            <a:blip r:embed="rId2"/>
            <a:srcRect/>
            <a:stretch>
              <a:fillRect/>
            </a:stretch>
          </a:blipFill>
        </p:grpSpPr>
        <p:sp>
          <p:nvSpPr>
            <p:cNvPr id="2" name="Hatszög 1">
              <a:extLst>
                <a:ext uri="{FF2B5EF4-FFF2-40B4-BE49-F238E27FC236}">
                  <a16:creationId xmlns:a16="http://schemas.microsoft.com/office/drawing/2014/main" id="{26FDCCC3-F082-8C7B-D267-1B279ADE767F}"/>
                </a:ext>
              </a:extLst>
            </p:cNvPr>
            <p:cNvSpPr/>
            <p:nvPr/>
          </p:nvSpPr>
          <p:spPr>
            <a:xfrm>
              <a:off x="10201345" y="34212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" name="Hatszög 2">
              <a:extLst>
                <a:ext uri="{FF2B5EF4-FFF2-40B4-BE49-F238E27FC236}">
                  <a16:creationId xmlns:a16="http://schemas.microsoft.com/office/drawing/2014/main" id="{A8CD09A0-6E2A-C94F-CF56-A036FEA00798}"/>
                </a:ext>
              </a:extLst>
            </p:cNvPr>
            <p:cNvSpPr/>
            <p:nvPr/>
          </p:nvSpPr>
          <p:spPr>
            <a:xfrm>
              <a:off x="10201345" y="133427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Hatszög 3">
              <a:extLst>
                <a:ext uri="{FF2B5EF4-FFF2-40B4-BE49-F238E27FC236}">
                  <a16:creationId xmlns:a16="http://schemas.microsoft.com/office/drawing/2014/main" id="{7CA07E06-44B4-C35C-55ED-D15CDC7BB951}"/>
                </a:ext>
              </a:extLst>
            </p:cNvPr>
            <p:cNvSpPr/>
            <p:nvPr/>
          </p:nvSpPr>
          <p:spPr>
            <a:xfrm>
              <a:off x="9271394" y="79932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Hatszög 4">
              <a:extLst>
                <a:ext uri="{FF2B5EF4-FFF2-40B4-BE49-F238E27FC236}">
                  <a16:creationId xmlns:a16="http://schemas.microsoft.com/office/drawing/2014/main" id="{09C17231-6F73-A0D2-EFC0-EDAE93D43E3F}"/>
                </a:ext>
              </a:extLst>
            </p:cNvPr>
            <p:cNvSpPr/>
            <p:nvPr/>
          </p:nvSpPr>
          <p:spPr>
            <a:xfrm>
              <a:off x="9271394" y="183346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Hatszög 5">
              <a:extLst>
                <a:ext uri="{FF2B5EF4-FFF2-40B4-BE49-F238E27FC236}">
                  <a16:creationId xmlns:a16="http://schemas.microsoft.com/office/drawing/2014/main" id="{0C8B657A-062F-E153-2D8E-A5FBCA9C8B3C}"/>
                </a:ext>
              </a:extLst>
            </p:cNvPr>
            <p:cNvSpPr/>
            <p:nvPr/>
          </p:nvSpPr>
          <p:spPr>
            <a:xfrm>
              <a:off x="10201345" y="2310882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Hatszög 6">
              <a:extLst>
                <a:ext uri="{FF2B5EF4-FFF2-40B4-BE49-F238E27FC236}">
                  <a16:creationId xmlns:a16="http://schemas.microsoft.com/office/drawing/2014/main" id="{D6D4BD5A-854B-ACAD-F248-362E996CE154}"/>
                </a:ext>
              </a:extLst>
            </p:cNvPr>
            <p:cNvSpPr/>
            <p:nvPr/>
          </p:nvSpPr>
          <p:spPr>
            <a:xfrm>
              <a:off x="9271394" y="281007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Hatszög 7">
              <a:extLst>
                <a:ext uri="{FF2B5EF4-FFF2-40B4-BE49-F238E27FC236}">
                  <a16:creationId xmlns:a16="http://schemas.microsoft.com/office/drawing/2014/main" id="{FCCD3A30-7D85-9B28-A8C6-FA6896C3FD66}"/>
                </a:ext>
              </a:extLst>
            </p:cNvPr>
            <p:cNvSpPr/>
            <p:nvPr/>
          </p:nvSpPr>
          <p:spPr>
            <a:xfrm>
              <a:off x="10201345" y="328748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Hatszög 8">
              <a:extLst>
                <a:ext uri="{FF2B5EF4-FFF2-40B4-BE49-F238E27FC236}">
                  <a16:creationId xmlns:a16="http://schemas.microsoft.com/office/drawing/2014/main" id="{8C5F9152-AB28-01B2-CAB6-25DFE3DB5D08}"/>
                </a:ext>
              </a:extLst>
            </p:cNvPr>
            <p:cNvSpPr/>
            <p:nvPr/>
          </p:nvSpPr>
          <p:spPr>
            <a:xfrm>
              <a:off x="9271394" y="380689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Hatszög 9">
              <a:extLst>
                <a:ext uri="{FF2B5EF4-FFF2-40B4-BE49-F238E27FC236}">
                  <a16:creationId xmlns:a16="http://schemas.microsoft.com/office/drawing/2014/main" id="{D5604C28-8DDC-091B-5D07-5739AEF6A070}"/>
                </a:ext>
              </a:extLst>
            </p:cNvPr>
            <p:cNvSpPr/>
            <p:nvPr/>
          </p:nvSpPr>
          <p:spPr>
            <a:xfrm>
              <a:off x="10201345" y="426409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Hatszög 10">
              <a:extLst>
                <a:ext uri="{FF2B5EF4-FFF2-40B4-BE49-F238E27FC236}">
                  <a16:creationId xmlns:a16="http://schemas.microsoft.com/office/drawing/2014/main" id="{5990D301-4596-18D7-9D38-E6383158A35B}"/>
                </a:ext>
              </a:extLst>
            </p:cNvPr>
            <p:cNvSpPr/>
            <p:nvPr/>
          </p:nvSpPr>
          <p:spPr>
            <a:xfrm>
              <a:off x="9271394" y="478350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Hatszög 11">
              <a:extLst>
                <a:ext uri="{FF2B5EF4-FFF2-40B4-BE49-F238E27FC236}">
                  <a16:creationId xmlns:a16="http://schemas.microsoft.com/office/drawing/2014/main" id="{5DDBD7B1-AC61-EB1E-2261-BF39ACD39D18}"/>
                </a:ext>
              </a:extLst>
            </p:cNvPr>
            <p:cNvSpPr/>
            <p:nvPr/>
          </p:nvSpPr>
          <p:spPr>
            <a:xfrm>
              <a:off x="9271394" y="-19750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Hatszög 12">
              <a:extLst>
                <a:ext uri="{FF2B5EF4-FFF2-40B4-BE49-F238E27FC236}">
                  <a16:creationId xmlns:a16="http://schemas.microsoft.com/office/drawing/2014/main" id="{8B0DBDD0-27C2-6B51-9FFF-88DEF4B255EF}"/>
                </a:ext>
              </a:extLst>
            </p:cNvPr>
            <p:cNvSpPr/>
            <p:nvPr/>
          </p:nvSpPr>
          <p:spPr>
            <a:xfrm>
              <a:off x="10201345" y="524070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Hatszög 13">
              <a:extLst>
                <a:ext uri="{FF2B5EF4-FFF2-40B4-BE49-F238E27FC236}">
                  <a16:creationId xmlns:a16="http://schemas.microsoft.com/office/drawing/2014/main" id="{3E78BC61-FF81-53FA-588F-11BFB28B4637}"/>
                </a:ext>
              </a:extLst>
            </p:cNvPr>
            <p:cNvSpPr/>
            <p:nvPr/>
          </p:nvSpPr>
          <p:spPr>
            <a:xfrm>
              <a:off x="11131296" y="79932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Hatszög 14">
              <a:extLst>
                <a:ext uri="{FF2B5EF4-FFF2-40B4-BE49-F238E27FC236}">
                  <a16:creationId xmlns:a16="http://schemas.microsoft.com/office/drawing/2014/main" id="{82C53A23-7449-680D-AE9D-620D2B19C9D8}"/>
                </a:ext>
              </a:extLst>
            </p:cNvPr>
            <p:cNvSpPr/>
            <p:nvPr/>
          </p:nvSpPr>
          <p:spPr>
            <a:xfrm>
              <a:off x="11131296" y="-17573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Hatszög 15">
              <a:extLst>
                <a:ext uri="{FF2B5EF4-FFF2-40B4-BE49-F238E27FC236}">
                  <a16:creationId xmlns:a16="http://schemas.microsoft.com/office/drawing/2014/main" id="{C65654CC-6813-CE5D-42CE-AB44CD163565}"/>
                </a:ext>
              </a:extLst>
            </p:cNvPr>
            <p:cNvSpPr/>
            <p:nvPr/>
          </p:nvSpPr>
          <p:spPr>
            <a:xfrm>
              <a:off x="11131296" y="178525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Hatszög 16">
              <a:extLst>
                <a:ext uri="{FF2B5EF4-FFF2-40B4-BE49-F238E27FC236}">
                  <a16:creationId xmlns:a16="http://schemas.microsoft.com/office/drawing/2014/main" id="{55F567A1-A9E6-517B-1A08-63B7C0FE6555}"/>
                </a:ext>
              </a:extLst>
            </p:cNvPr>
            <p:cNvSpPr/>
            <p:nvPr/>
          </p:nvSpPr>
          <p:spPr>
            <a:xfrm>
              <a:off x="11131296" y="2771192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Hatszög 17">
              <a:extLst>
                <a:ext uri="{FF2B5EF4-FFF2-40B4-BE49-F238E27FC236}">
                  <a16:creationId xmlns:a16="http://schemas.microsoft.com/office/drawing/2014/main" id="{6132EB45-BEF5-483D-281A-A34485994066}"/>
                </a:ext>
              </a:extLst>
            </p:cNvPr>
            <p:cNvSpPr/>
            <p:nvPr/>
          </p:nvSpPr>
          <p:spPr>
            <a:xfrm>
              <a:off x="11131296" y="3775791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Hatszög 18">
              <a:extLst>
                <a:ext uri="{FF2B5EF4-FFF2-40B4-BE49-F238E27FC236}">
                  <a16:creationId xmlns:a16="http://schemas.microsoft.com/office/drawing/2014/main" id="{B02CA0C6-4D70-B99B-3413-589F35E83513}"/>
                </a:ext>
              </a:extLst>
            </p:cNvPr>
            <p:cNvSpPr/>
            <p:nvPr/>
          </p:nvSpPr>
          <p:spPr>
            <a:xfrm>
              <a:off x="11131296" y="476173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" name="Hatszög 19">
              <a:extLst>
                <a:ext uri="{FF2B5EF4-FFF2-40B4-BE49-F238E27FC236}">
                  <a16:creationId xmlns:a16="http://schemas.microsoft.com/office/drawing/2014/main" id="{848A64AB-2DFF-1F95-EF56-2D3EB01671F0}"/>
                </a:ext>
              </a:extLst>
            </p:cNvPr>
            <p:cNvSpPr/>
            <p:nvPr/>
          </p:nvSpPr>
          <p:spPr>
            <a:xfrm>
              <a:off x="9271394" y="576010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Hatszög 20">
              <a:extLst>
                <a:ext uri="{FF2B5EF4-FFF2-40B4-BE49-F238E27FC236}">
                  <a16:creationId xmlns:a16="http://schemas.microsoft.com/office/drawing/2014/main" id="{BBD33D00-E06E-BCEB-3EE3-D71F22EB97B8}"/>
                </a:ext>
              </a:extLst>
            </p:cNvPr>
            <p:cNvSpPr/>
            <p:nvPr/>
          </p:nvSpPr>
          <p:spPr>
            <a:xfrm>
              <a:off x="11131296" y="574766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" name="Hatszög 21">
              <a:extLst>
                <a:ext uri="{FF2B5EF4-FFF2-40B4-BE49-F238E27FC236}">
                  <a16:creationId xmlns:a16="http://schemas.microsoft.com/office/drawing/2014/main" id="{9023B077-D7AC-1C15-0C4F-0651250005D4}"/>
                </a:ext>
              </a:extLst>
            </p:cNvPr>
            <p:cNvSpPr/>
            <p:nvPr/>
          </p:nvSpPr>
          <p:spPr>
            <a:xfrm>
              <a:off x="8341443" y="524070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" name="Hatszög 22">
              <a:extLst>
                <a:ext uri="{FF2B5EF4-FFF2-40B4-BE49-F238E27FC236}">
                  <a16:creationId xmlns:a16="http://schemas.microsoft.com/office/drawing/2014/main" id="{F3019645-590B-40E7-5CCB-8DEDF3187590}"/>
                </a:ext>
              </a:extLst>
            </p:cNvPr>
            <p:cNvSpPr/>
            <p:nvPr/>
          </p:nvSpPr>
          <p:spPr>
            <a:xfrm>
              <a:off x="8341443" y="329837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Hatszög 23">
              <a:extLst>
                <a:ext uri="{FF2B5EF4-FFF2-40B4-BE49-F238E27FC236}">
                  <a16:creationId xmlns:a16="http://schemas.microsoft.com/office/drawing/2014/main" id="{FF6442E3-9D1E-4FF7-0239-E2F8C50F40DF}"/>
                </a:ext>
              </a:extLst>
            </p:cNvPr>
            <p:cNvSpPr/>
            <p:nvPr/>
          </p:nvSpPr>
          <p:spPr>
            <a:xfrm>
              <a:off x="8341443" y="229066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Hatszög 24">
              <a:extLst>
                <a:ext uri="{FF2B5EF4-FFF2-40B4-BE49-F238E27FC236}">
                  <a16:creationId xmlns:a16="http://schemas.microsoft.com/office/drawing/2014/main" id="{AE036F37-C79C-0DB0-E52F-ABD0D2E6E9CD}"/>
                </a:ext>
              </a:extLst>
            </p:cNvPr>
            <p:cNvSpPr/>
            <p:nvPr/>
          </p:nvSpPr>
          <p:spPr>
            <a:xfrm>
              <a:off x="7411492" y="281007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Hatszög 25">
              <a:extLst>
                <a:ext uri="{FF2B5EF4-FFF2-40B4-BE49-F238E27FC236}">
                  <a16:creationId xmlns:a16="http://schemas.microsoft.com/office/drawing/2014/main" id="{BC8041C1-D295-CFE5-BF15-DD351FE4C67B}"/>
                </a:ext>
              </a:extLst>
            </p:cNvPr>
            <p:cNvSpPr/>
            <p:nvPr/>
          </p:nvSpPr>
          <p:spPr>
            <a:xfrm>
              <a:off x="7411492" y="378044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Hatszög 26">
              <a:extLst>
                <a:ext uri="{FF2B5EF4-FFF2-40B4-BE49-F238E27FC236}">
                  <a16:creationId xmlns:a16="http://schemas.microsoft.com/office/drawing/2014/main" id="{D8A1AD23-2B21-FA90-485F-988A0226C618}"/>
                </a:ext>
              </a:extLst>
            </p:cNvPr>
            <p:cNvSpPr/>
            <p:nvPr/>
          </p:nvSpPr>
          <p:spPr>
            <a:xfrm>
              <a:off x="8341443" y="4253211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Hatszög 27">
              <a:extLst>
                <a:ext uri="{FF2B5EF4-FFF2-40B4-BE49-F238E27FC236}">
                  <a16:creationId xmlns:a16="http://schemas.microsoft.com/office/drawing/2014/main" id="{660DB95C-0AF4-3149-2A7C-4FDD44DE57E9}"/>
                </a:ext>
              </a:extLst>
            </p:cNvPr>
            <p:cNvSpPr/>
            <p:nvPr/>
          </p:nvSpPr>
          <p:spPr>
            <a:xfrm>
              <a:off x="7411492" y="4749281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Hatszög 28">
              <a:extLst>
                <a:ext uri="{FF2B5EF4-FFF2-40B4-BE49-F238E27FC236}">
                  <a16:creationId xmlns:a16="http://schemas.microsoft.com/office/drawing/2014/main" id="{282D2567-4821-FA76-8110-6F26FD8EEA13}"/>
                </a:ext>
              </a:extLst>
            </p:cNvPr>
            <p:cNvSpPr/>
            <p:nvPr/>
          </p:nvSpPr>
          <p:spPr>
            <a:xfrm>
              <a:off x="7411492" y="571965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Hatszög 29">
              <a:extLst>
                <a:ext uri="{FF2B5EF4-FFF2-40B4-BE49-F238E27FC236}">
                  <a16:creationId xmlns:a16="http://schemas.microsoft.com/office/drawing/2014/main" id="{F4F21D18-1DBE-D046-0B79-F66745BD1FB6}"/>
                </a:ext>
              </a:extLst>
            </p:cNvPr>
            <p:cNvSpPr/>
            <p:nvPr/>
          </p:nvSpPr>
          <p:spPr>
            <a:xfrm>
              <a:off x="8326537" y="622818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Hatszög 30">
              <a:extLst>
                <a:ext uri="{FF2B5EF4-FFF2-40B4-BE49-F238E27FC236}">
                  <a16:creationId xmlns:a16="http://schemas.microsoft.com/office/drawing/2014/main" id="{B00F127D-44ED-D111-4E1E-ADD163BC58B9}"/>
                </a:ext>
              </a:extLst>
            </p:cNvPr>
            <p:cNvSpPr/>
            <p:nvPr/>
          </p:nvSpPr>
          <p:spPr>
            <a:xfrm>
              <a:off x="10201345" y="620486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Hatszög 31">
              <a:extLst>
                <a:ext uri="{FF2B5EF4-FFF2-40B4-BE49-F238E27FC236}">
                  <a16:creationId xmlns:a16="http://schemas.microsoft.com/office/drawing/2014/main" id="{15B95903-2BB2-DEBF-1AD3-7B57291A394E}"/>
                </a:ext>
              </a:extLst>
            </p:cNvPr>
            <p:cNvSpPr/>
            <p:nvPr/>
          </p:nvSpPr>
          <p:spPr>
            <a:xfrm rot="21376241">
              <a:off x="6431071" y="523738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Hatszög 32">
              <a:extLst>
                <a:ext uri="{FF2B5EF4-FFF2-40B4-BE49-F238E27FC236}">
                  <a16:creationId xmlns:a16="http://schemas.microsoft.com/office/drawing/2014/main" id="{14C78F2F-485C-BC6C-1087-B9A2B4D3175C}"/>
                </a:ext>
              </a:extLst>
            </p:cNvPr>
            <p:cNvSpPr/>
            <p:nvPr/>
          </p:nvSpPr>
          <p:spPr>
            <a:xfrm>
              <a:off x="6431027" y="4259085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Hatszög 37">
              <a:extLst>
                <a:ext uri="{FF2B5EF4-FFF2-40B4-BE49-F238E27FC236}">
                  <a16:creationId xmlns:a16="http://schemas.microsoft.com/office/drawing/2014/main" id="{2EE2E36A-4D2E-6587-116C-A00E2C397369}"/>
                </a:ext>
              </a:extLst>
            </p:cNvPr>
            <p:cNvSpPr/>
            <p:nvPr/>
          </p:nvSpPr>
          <p:spPr>
            <a:xfrm>
              <a:off x="5458845" y="477270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Hatszög 38">
              <a:extLst>
                <a:ext uri="{FF2B5EF4-FFF2-40B4-BE49-F238E27FC236}">
                  <a16:creationId xmlns:a16="http://schemas.microsoft.com/office/drawing/2014/main" id="{401D6BBE-5C7C-AE55-DE17-8F11F1AA9839}"/>
                </a:ext>
              </a:extLst>
            </p:cNvPr>
            <p:cNvSpPr/>
            <p:nvPr/>
          </p:nvSpPr>
          <p:spPr>
            <a:xfrm>
              <a:off x="6466635" y="622818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" name="Hatszög 39">
              <a:extLst>
                <a:ext uri="{FF2B5EF4-FFF2-40B4-BE49-F238E27FC236}">
                  <a16:creationId xmlns:a16="http://schemas.microsoft.com/office/drawing/2014/main" id="{8E7C7CC8-5E19-7868-5D48-5B6C78917442}"/>
                </a:ext>
              </a:extLst>
            </p:cNvPr>
            <p:cNvSpPr/>
            <p:nvPr/>
          </p:nvSpPr>
          <p:spPr>
            <a:xfrm>
              <a:off x="8369956" y="1278287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Hatszög 40">
              <a:extLst>
                <a:ext uri="{FF2B5EF4-FFF2-40B4-BE49-F238E27FC236}">
                  <a16:creationId xmlns:a16="http://schemas.microsoft.com/office/drawing/2014/main" id="{CD4CE41A-B25D-9D1A-22B0-13665779016B}"/>
                </a:ext>
              </a:extLst>
            </p:cNvPr>
            <p:cNvSpPr/>
            <p:nvPr/>
          </p:nvSpPr>
          <p:spPr>
            <a:xfrm>
              <a:off x="6434025" y="327227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Hatszög 43">
              <a:extLst>
                <a:ext uri="{FF2B5EF4-FFF2-40B4-BE49-F238E27FC236}">
                  <a16:creationId xmlns:a16="http://schemas.microsoft.com/office/drawing/2014/main" id="{F2997853-51FB-7C54-BC9B-5D5B19D96317}"/>
                </a:ext>
              </a:extLst>
            </p:cNvPr>
            <p:cNvSpPr/>
            <p:nvPr/>
          </p:nvSpPr>
          <p:spPr>
            <a:xfrm>
              <a:off x="8341443" y="279919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Hatszög 44">
              <a:extLst>
                <a:ext uri="{FF2B5EF4-FFF2-40B4-BE49-F238E27FC236}">
                  <a16:creationId xmlns:a16="http://schemas.microsoft.com/office/drawing/2014/main" id="{4D0E17A0-5912-BAA6-78DA-1E8076B614B5}"/>
                </a:ext>
              </a:extLst>
            </p:cNvPr>
            <p:cNvSpPr/>
            <p:nvPr/>
          </p:nvSpPr>
          <p:spPr>
            <a:xfrm>
              <a:off x="7411492" y="1774343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Hatszög 45">
              <a:extLst>
                <a:ext uri="{FF2B5EF4-FFF2-40B4-BE49-F238E27FC236}">
                  <a16:creationId xmlns:a16="http://schemas.microsoft.com/office/drawing/2014/main" id="{38A6AFC2-4EE4-A4FC-9BE1-6230929C3691}"/>
                </a:ext>
              </a:extLst>
            </p:cNvPr>
            <p:cNvSpPr/>
            <p:nvPr/>
          </p:nvSpPr>
          <p:spPr>
            <a:xfrm>
              <a:off x="7411492" y="768186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7" name="Hatszög 46">
              <a:extLst>
                <a:ext uri="{FF2B5EF4-FFF2-40B4-BE49-F238E27FC236}">
                  <a16:creationId xmlns:a16="http://schemas.microsoft.com/office/drawing/2014/main" id="{F86EC86B-8E1D-D93E-CFEA-99D0899C6FD4}"/>
                </a:ext>
              </a:extLst>
            </p:cNvPr>
            <p:cNvSpPr/>
            <p:nvPr/>
          </p:nvSpPr>
          <p:spPr>
            <a:xfrm>
              <a:off x="6467280" y="2286757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8" name="Hatszög 47">
              <a:extLst>
                <a:ext uri="{FF2B5EF4-FFF2-40B4-BE49-F238E27FC236}">
                  <a16:creationId xmlns:a16="http://schemas.microsoft.com/office/drawing/2014/main" id="{C90E854B-EC85-A9B4-FFDB-89BC38A6F09E}"/>
                </a:ext>
              </a:extLst>
            </p:cNvPr>
            <p:cNvSpPr/>
            <p:nvPr/>
          </p:nvSpPr>
          <p:spPr>
            <a:xfrm>
              <a:off x="5420837" y="3786238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Hatszög 48">
              <a:extLst>
                <a:ext uri="{FF2B5EF4-FFF2-40B4-BE49-F238E27FC236}">
                  <a16:creationId xmlns:a16="http://schemas.microsoft.com/office/drawing/2014/main" id="{26AC2FEF-5326-D685-5A3D-E25972C5D41C}"/>
                </a:ext>
              </a:extLst>
            </p:cNvPr>
            <p:cNvSpPr/>
            <p:nvPr/>
          </p:nvSpPr>
          <p:spPr>
            <a:xfrm>
              <a:off x="5458845" y="2759604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Hatszög 55">
              <a:extLst>
                <a:ext uri="{FF2B5EF4-FFF2-40B4-BE49-F238E27FC236}">
                  <a16:creationId xmlns:a16="http://schemas.microsoft.com/office/drawing/2014/main" id="{69D5BFE7-1D58-643F-21C5-8898EBEE578F}"/>
                </a:ext>
              </a:extLst>
            </p:cNvPr>
            <p:cNvSpPr/>
            <p:nvPr/>
          </p:nvSpPr>
          <p:spPr>
            <a:xfrm>
              <a:off x="6431027" y="1286050"/>
              <a:ext cx="1060704" cy="914400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561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4C8B5534-B79F-A4E6-8631-8B7AE689546F}"/>
              </a:ext>
            </a:extLst>
          </p:cNvPr>
          <p:cNvSpPr txBox="1"/>
          <p:nvPr/>
        </p:nvSpPr>
        <p:spPr>
          <a:xfrm>
            <a:off x="631371" y="707571"/>
            <a:ext cx="6705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hu-HU" sz="4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inux Libertine"/>
              </a:rPr>
              <a:t>Életrajza</a:t>
            </a: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85ACF000-F7A3-37B2-6026-E042ED136512}"/>
              </a:ext>
            </a:extLst>
          </p:cNvPr>
          <p:cNvSpPr/>
          <p:nvPr/>
        </p:nvSpPr>
        <p:spPr>
          <a:xfrm>
            <a:off x="337457" y="1664885"/>
            <a:ext cx="3276600" cy="2198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Született: 1623. Június 19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2AA61B41-7FBB-0298-79C9-1C0E1B5FE03F}"/>
              </a:ext>
            </a:extLst>
          </p:cNvPr>
          <p:cNvSpPr/>
          <p:nvPr/>
        </p:nvSpPr>
        <p:spPr>
          <a:xfrm>
            <a:off x="3984171" y="2569658"/>
            <a:ext cx="3276600" cy="2198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Nemzetiség: Francia</a:t>
            </a:r>
          </a:p>
          <a:p>
            <a:pPr algn="ctr"/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Házastárs: Nincs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7B97A548-2269-3495-105F-197A10A22006}"/>
              </a:ext>
            </a:extLst>
          </p:cNvPr>
          <p:cNvSpPr/>
          <p:nvPr/>
        </p:nvSpPr>
        <p:spPr>
          <a:xfrm>
            <a:off x="337457" y="4093658"/>
            <a:ext cx="3276600" cy="2198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Szülei: Antoinette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Begon</a:t>
            </a:r>
            <a:endParaRPr lang="hu-H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Étienne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Pascal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3687231E-88D8-0E28-7A45-E9230903B771}"/>
              </a:ext>
            </a:extLst>
          </p:cNvPr>
          <p:cNvSpPr/>
          <p:nvPr/>
        </p:nvSpPr>
        <p:spPr>
          <a:xfrm>
            <a:off x="3984171" y="131101"/>
            <a:ext cx="3276600" cy="2198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Született: 1623. Június 19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B1B5902E-2AF4-AF23-956E-A1D3E79CEFAC}"/>
              </a:ext>
            </a:extLst>
          </p:cNvPr>
          <p:cNvSpPr/>
          <p:nvPr/>
        </p:nvSpPr>
        <p:spPr>
          <a:xfrm>
            <a:off x="3984171" y="4954731"/>
            <a:ext cx="3276600" cy="21989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Elhunyt: 1662. Agusztus.19</a:t>
            </a: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8D3D0564-74AD-C8E3-9FBD-853EF718CBBB}"/>
              </a:ext>
            </a:extLst>
          </p:cNvPr>
          <p:cNvSpPr/>
          <p:nvPr/>
        </p:nvSpPr>
        <p:spPr>
          <a:xfrm>
            <a:off x="7532916" y="131101"/>
            <a:ext cx="4321627" cy="6640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Az édesapa tanította gyermekeit otthon, és korán észrevette Pascal kiemelkedő intellektuális képességeit. A család tudós körökkel érintkezett. </a:t>
            </a:r>
            <a:r>
              <a:rPr lang="hu-HU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Étienne</a:t>
            </a:r>
            <a:r>
              <a:rPr lang="hu-H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Pascal 1634-től részt vett a </a:t>
            </a:r>
            <a:r>
              <a:rPr lang="hu-HU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Armand Jean du Plessis de Richelieu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Richelieu bíboros</a:t>
            </a:r>
            <a:r>
              <a:rPr lang="hu-H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által kijelölt bizottságban, amelynek az volt a feladata, hogy értékelje </a:t>
            </a:r>
            <a:r>
              <a:rPr lang="hu-HU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Jean-Baptiste Morin de Villefranche (a lap nem létezik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Jean-</a:t>
            </a:r>
            <a:r>
              <a:rPr lang="hu-HU" sz="20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Jean-Baptiste Morin de Villefranche (a lap nem létezik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Baptiste</a:t>
            </a:r>
            <a:r>
              <a:rPr lang="hu-HU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Jean-Baptiste Morin de Villefranche (a lap nem létezik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hu-HU" sz="20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Jean-Baptiste Morin de Villefranche (a lap nem létezik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Morin</a:t>
            </a:r>
            <a:r>
              <a:rPr lang="hu-HU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Jean-Baptiste Morin de Villefranche (a lap nem létezik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 </a:t>
            </a:r>
            <a:r>
              <a:rPr lang="hu-HU" sz="20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Jean-Baptiste Morin de Villefranche (a lap nem létezik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Villefranche</a:t>
            </a:r>
            <a:r>
              <a:rPr lang="hu-H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földrajzi hosszúságokat megállapító módszerét. Egyszer az apa meglepetten vette észre, hogy Pascal a </a:t>
            </a:r>
            <a:r>
              <a:rPr lang="hu-HU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Háromszö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háromszög</a:t>
            </a:r>
            <a:r>
              <a:rPr lang="hu-H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belső szögösszegének bizonyításán dolgozott elmerülve, ami </a:t>
            </a:r>
            <a:r>
              <a:rPr lang="hu-HU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Eukleidész (matematikus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Eukleidész</a:t>
            </a:r>
            <a:r>
              <a:rPr lang="hu-H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XXXII. tételének felelt meg. Az eset olyan nagy hatással volt az apára, hogy odaadta fiának az </a:t>
            </a:r>
            <a:r>
              <a:rPr lang="hu-HU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Eleme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Elemeket</a:t>
            </a:r>
            <a:r>
              <a:rPr lang="hu-H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azzal a feltétellel, hogy csak a szabadidejében tanulmányozhatja.</a:t>
            </a:r>
            <a:endParaRPr lang="hu-HU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32126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0914B50-328D-448C-72A2-2851AA0AAE92}"/>
              </a:ext>
            </a:extLst>
          </p:cNvPr>
          <p:cNvSpPr txBox="1"/>
          <p:nvPr/>
        </p:nvSpPr>
        <p:spPr>
          <a:xfrm>
            <a:off x="478972" y="478972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Pályafutása</a:t>
            </a:r>
            <a:endParaRPr lang="hu-HU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Ellipszis 2">
            <a:extLst>
              <a:ext uri="{FF2B5EF4-FFF2-40B4-BE49-F238E27FC236}">
                <a16:creationId xmlns:a16="http://schemas.microsoft.com/office/drawing/2014/main" id="{6DB8D061-017D-0B7B-C2F3-3D3B2CFA99CC}"/>
              </a:ext>
            </a:extLst>
          </p:cNvPr>
          <p:cNvSpPr/>
          <p:nvPr/>
        </p:nvSpPr>
        <p:spPr>
          <a:xfrm>
            <a:off x="141514" y="1317171"/>
            <a:ext cx="3788229" cy="2742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Szakterület:</a:t>
            </a:r>
          </a:p>
          <a:p>
            <a:pPr algn="ctr"/>
            <a:r>
              <a:rPr lang="hu-HU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 tooltip="Matematik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matematika</a:t>
            </a:r>
            <a:r>
              <a:rPr lang="hu-HU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hu-HU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 tooltip="Fizik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fizika</a:t>
            </a:r>
            <a:r>
              <a:rPr lang="hu-HU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</a:p>
          <a:p>
            <a:pPr algn="ctr"/>
            <a:r>
              <a:rPr lang="hu-HU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 tooltip="Vallásfilozóf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vallásfilozófia</a:t>
            </a:r>
            <a:endParaRPr lang="hu-HU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9D46A33E-C4E9-0CAC-523F-7F84BBA9BE51}"/>
              </a:ext>
            </a:extLst>
          </p:cNvPr>
          <p:cNvSpPr/>
          <p:nvPr/>
        </p:nvSpPr>
        <p:spPr>
          <a:xfrm>
            <a:off x="2623458" y="3744686"/>
            <a:ext cx="3886200" cy="29500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Jelentős munkái:</a:t>
            </a:r>
          </a:p>
          <a:p>
            <a:pPr algn="ctr"/>
            <a:r>
              <a:rPr lang="hu-HU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 tooltip="Pascal-háromszö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Pascal-háromszög</a:t>
            </a:r>
            <a:b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 tooltip="Pascal (mértékegység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Pascal (mértékegység)</a:t>
            </a:r>
            <a:b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 tooltip="Pascal törvény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Pascal törvénye</a:t>
            </a:r>
            <a:b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 tooltip="Negatív binomiális eloszlá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Pascal eloszlás</a:t>
            </a:r>
            <a:br>
              <a:rPr lang="hu-HU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4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 tooltip="Pascal-tét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Pascal-tétel</a:t>
            </a:r>
            <a:endParaRPr lang="hu-HU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C4FDA9-D736-7A58-557F-13DA20D11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785" y="163286"/>
            <a:ext cx="2364921" cy="218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E061C2F4-A95F-A0C1-7D58-AC01FB3651BF}"/>
              </a:ext>
            </a:extLst>
          </p:cNvPr>
          <p:cNvSpPr txBox="1"/>
          <p:nvPr/>
        </p:nvSpPr>
        <p:spPr>
          <a:xfrm>
            <a:off x="4214130" y="2466983"/>
            <a:ext cx="3788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hu-HU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hlinkClick r:id="rId5" tooltip="Pascal-háromszö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Pascal-háromszög</a:t>
            </a:r>
            <a:r>
              <a:rPr lang="hu-HU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 egy kezdő szakasza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9968B594-9E7B-28C8-3E3E-026EFDDD6CF5}"/>
              </a:ext>
            </a:extLst>
          </p:cNvPr>
          <p:cNvSpPr/>
          <p:nvPr/>
        </p:nvSpPr>
        <p:spPr>
          <a:xfrm>
            <a:off x="7851319" y="163286"/>
            <a:ext cx="4340681" cy="65314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16 éves korában írta első tanulmányát, </a:t>
            </a:r>
            <a:r>
              <a:rPr lang="hu-HU" sz="20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 tooltip="Gérard Desargu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Gérard</a:t>
            </a:r>
            <a:r>
              <a:rPr lang="hu-HU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 tooltip="Gérard Desargu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hu-HU" sz="2000" b="0" i="0" u="none" strike="noStrike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 tooltip="Gérard Desargu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Desargues</a:t>
            </a:r>
            <a:r>
              <a:rPr lang="hu-H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munkája alapján és azt elmélyítve, </a:t>
            </a:r>
            <a:r>
              <a:rPr lang="hu-HU" sz="20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Tanulmány a kúpszeletekről</a:t>
            </a:r>
            <a:r>
              <a:rPr lang="hu-H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címmel, majd 1648-ban született meg az </a:t>
            </a:r>
            <a:r>
              <a:rPr lang="hu-HU" sz="2000" b="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Értekezés a kúpszeletek származtatásáról</a:t>
            </a:r>
            <a:r>
              <a:rPr lang="hu-H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Ebből csak két kivonat maradt fenn </a:t>
            </a:r>
            <a:r>
              <a:rPr lang="hu-HU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2" tooltip="Gottfried Wilhelm Leibniz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Leibniz</a:t>
            </a:r>
            <a:r>
              <a:rPr lang="hu-H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jegyzeteivel, aki a </a:t>
            </a:r>
            <a:r>
              <a:rPr lang="hu-HU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Périer</a:t>
            </a:r>
            <a:r>
              <a:rPr lang="hu-H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fivérektől kapta meg Pascal latin nyelvű tanulmányát. A nagy újítás a </a:t>
            </a:r>
            <a:r>
              <a:rPr lang="hu-HU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 tooltip="Pascal-téte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Pascal-tétel</a:t>
            </a:r>
            <a:r>
              <a:rPr lang="hu-H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volt, amellyel megalapozta a </a:t>
            </a:r>
            <a:r>
              <a:rPr lang="hu-HU" sz="2000" b="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3" tooltip="Projektív geometr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projektív geometriát</a:t>
            </a:r>
            <a:r>
              <a:rPr lang="hu-H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6540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4F02CEE9-4E10-FC52-3CF1-6385C263BBED}"/>
              </a:ext>
            </a:extLst>
          </p:cNvPr>
          <p:cNvSpPr/>
          <p:nvPr/>
        </p:nvSpPr>
        <p:spPr>
          <a:xfrm>
            <a:off x="237147" y="424542"/>
            <a:ext cx="3842658" cy="2906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0" i="0" dirty="0">
                <a:solidFill>
                  <a:schemeClr val="tx1"/>
                </a:solidFill>
                <a:effectLst/>
                <a:latin typeface="Linux Libertine"/>
              </a:rPr>
              <a:t>Pascal (mértékegység)</a:t>
            </a:r>
          </a:p>
          <a:p>
            <a:pPr algn="ctr"/>
            <a:endParaRPr lang="hu-HU" sz="2400" dirty="0">
              <a:solidFill>
                <a:schemeClr val="tx1"/>
              </a:solidFill>
              <a:latin typeface="Linux Libertine"/>
            </a:endParaRPr>
          </a:p>
          <a:p>
            <a:pPr algn="ctr"/>
            <a:r>
              <a:rPr lang="es-E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s-E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pascal</a:t>
            </a:r>
            <a:r>
              <a:rPr lang="es-E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(jele: </a:t>
            </a:r>
            <a:r>
              <a:rPr lang="es-E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</a:t>
            </a:r>
            <a:r>
              <a:rPr lang="es-E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 </a:t>
            </a:r>
            <a:r>
              <a:rPr lang="es-ES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Nyomá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nyomás</a:t>
            </a:r>
            <a:r>
              <a:rPr lang="es-E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mértékegysége</a:t>
            </a:r>
            <a:endParaRPr lang="hu-HU" sz="2400" b="0" i="0" dirty="0">
              <a:solidFill>
                <a:schemeClr val="tx1"/>
              </a:solidFill>
              <a:effectLst/>
              <a:latin typeface="Linux Libertine"/>
            </a:endParaRPr>
          </a:p>
          <a:p>
            <a:pPr algn="ctr"/>
            <a:endParaRPr lang="hu-HU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60C6D84-3F15-4447-69E5-65C97A6F24D2}"/>
              </a:ext>
            </a:extLst>
          </p:cNvPr>
          <p:cNvSpPr/>
          <p:nvPr/>
        </p:nvSpPr>
        <p:spPr>
          <a:xfrm>
            <a:off x="4269539" y="391885"/>
            <a:ext cx="3842658" cy="6008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0" i="0" dirty="0">
                <a:solidFill>
                  <a:schemeClr val="tx1"/>
                </a:solidFill>
                <a:effectLst/>
                <a:latin typeface="Linux Libertine"/>
              </a:rPr>
              <a:t>Pascal törvénye</a:t>
            </a:r>
          </a:p>
          <a:p>
            <a:pPr algn="ctr"/>
            <a:endParaRPr lang="hu-HU" sz="2800" dirty="0">
              <a:solidFill>
                <a:schemeClr val="tx1"/>
              </a:solidFill>
              <a:latin typeface="Linux Libertine"/>
            </a:endParaRPr>
          </a:p>
          <a:p>
            <a:r>
              <a:rPr lang="hu-HU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Pascal törvénye</a:t>
            </a:r>
            <a:r>
              <a:rPr lang="hu-H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 tooltip="Folyadé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folyadékok</a:t>
            </a:r>
            <a:r>
              <a:rPr lang="hu-H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mechanikájában a 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 tooltip="Hidrosztatika (a lap nem létezik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hidrosztatika</a:t>
            </a:r>
            <a:r>
              <a:rPr lang="hu-H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alaptörvénye, kimondja, hogy nyugalomban lévő folyadék minden azonos 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 tooltip="Magassá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magasságban</a:t>
            </a:r>
            <a:r>
              <a:rPr lang="hu-H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lévő pontjában a 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tooltip="Nyomá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nyomás</a:t>
            </a:r>
            <a:r>
              <a:rPr lang="hu-H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azonos és minden irányban egyenlő akkor is, ha a saját súlyán kívül többletnyomás is hat rá.</a:t>
            </a:r>
            <a:endParaRPr lang="hu-HU" sz="2000" b="0" i="0" dirty="0">
              <a:solidFill>
                <a:schemeClr val="tx1"/>
              </a:solidFill>
              <a:effectLst/>
              <a:latin typeface="Linux Libertine"/>
            </a:endParaRPr>
          </a:p>
          <a:p>
            <a:pPr algn="ctr"/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DE516B46-7FB3-6E53-8B6F-1992283C450D}"/>
              </a:ext>
            </a:extLst>
          </p:cNvPr>
          <p:cNvSpPr/>
          <p:nvPr/>
        </p:nvSpPr>
        <p:spPr>
          <a:xfrm>
            <a:off x="237147" y="3494314"/>
            <a:ext cx="3842658" cy="2906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b="0" i="0" dirty="0">
                <a:solidFill>
                  <a:schemeClr val="tx1"/>
                </a:solidFill>
                <a:effectLst/>
                <a:latin typeface="Linux Libertine"/>
              </a:rPr>
              <a:t>Pascal-háromszög</a:t>
            </a:r>
          </a:p>
          <a:p>
            <a:pPr algn="ctr"/>
            <a:endParaRPr lang="hu-HU" sz="2400" dirty="0">
              <a:solidFill>
                <a:schemeClr val="tx1"/>
              </a:solidFill>
              <a:latin typeface="Linux Libertine"/>
            </a:endParaRPr>
          </a:p>
          <a:p>
            <a:pPr algn="ctr"/>
            <a:r>
              <a:rPr lang="hu-H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hu-HU" sz="20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Pascal-háromszög</a:t>
            </a:r>
            <a:r>
              <a:rPr lang="hu-H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 matematikában a </a:t>
            </a:r>
            <a:r>
              <a:rPr lang="hu-HU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 tooltip="Binomiális együttható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binomiális együtthatók</a:t>
            </a:r>
            <a:r>
              <a:rPr lang="hu-HU" sz="20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háromszög alakban való elrendezése.</a:t>
            </a:r>
            <a:endParaRPr lang="hu-HU" sz="2000" b="0" i="0" dirty="0">
              <a:solidFill>
                <a:schemeClr val="tx1"/>
              </a:solidFill>
              <a:effectLst/>
              <a:latin typeface="Linux Libertine"/>
            </a:endParaRPr>
          </a:p>
          <a:p>
            <a:pPr algn="ctr"/>
            <a:endParaRPr lang="hu-HU" dirty="0"/>
          </a:p>
        </p:txBody>
      </p:sp>
      <p:pic>
        <p:nvPicPr>
          <p:cNvPr id="3074" name="Picture 2" descr="Pascal-háromszög – Wikipédia">
            <a:extLst>
              <a:ext uri="{FF2B5EF4-FFF2-40B4-BE49-F238E27FC236}">
                <a16:creationId xmlns:a16="http://schemas.microsoft.com/office/drawing/2014/main" id="{EB3221EE-8F92-018C-F823-583A134F6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373" y="562655"/>
            <a:ext cx="3322480" cy="1636259"/>
          </a:xfrm>
          <a:prstGeom prst="rect">
            <a:avLst/>
          </a:prstGeom>
          <a:noFill/>
          <a:effectLst>
            <a:glow rad="1016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 NYOMÁS. - ppt letölteni">
            <a:extLst>
              <a:ext uri="{FF2B5EF4-FFF2-40B4-BE49-F238E27FC236}">
                <a16:creationId xmlns:a16="http://schemas.microsoft.com/office/drawing/2014/main" id="{88DA2BA2-FA85-CCBF-C03C-19CE8FD33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32" y="2862943"/>
            <a:ext cx="3652922" cy="347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87638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81E59419-1651-D81D-E2D6-402804C1682B}"/>
              </a:ext>
            </a:extLst>
          </p:cNvPr>
          <p:cNvSpPr/>
          <p:nvPr/>
        </p:nvSpPr>
        <p:spPr>
          <a:xfrm>
            <a:off x="1491343" y="1034143"/>
            <a:ext cx="8806543" cy="4789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4000" dirty="0"/>
              <a:t>Köszönöm szépen a figyelmet!</a:t>
            </a:r>
          </a:p>
        </p:txBody>
      </p:sp>
    </p:spTree>
    <p:extLst>
      <p:ext uri="{BB962C8B-B14F-4D97-AF65-F5344CB8AC3E}">
        <p14:creationId xmlns:p14="http://schemas.microsoft.com/office/powerpoint/2010/main" val="2389383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gyezhető">
  <a:themeElements>
    <a:clrScheme name="Jegyezhető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Jegyezhető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Jegyezhető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TM03457503[[fn=Jegyezhető]]</Template>
  <TotalTime>65</TotalTime>
  <Words>309</Words>
  <Application>Microsoft Office PowerPoint</Application>
  <PresentationFormat>Szélesvásznú</PresentationFormat>
  <Paragraphs>31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3" baseType="lpstr">
      <vt:lpstr>Arial</vt:lpstr>
      <vt:lpstr>Arial</vt:lpstr>
      <vt:lpstr>Century Gothic</vt:lpstr>
      <vt:lpstr>Google Sans</vt:lpstr>
      <vt:lpstr>Linux Libertine</vt:lpstr>
      <vt:lpstr>Times New Roman</vt:lpstr>
      <vt:lpstr>Wingdings 2</vt:lpstr>
      <vt:lpstr>Jegyezhető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Hunor Kun</dc:creator>
  <cp:lastModifiedBy>Hunor Kun</cp:lastModifiedBy>
  <cp:revision>1</cp:revision>
  <dcterms:created xsi:type="dcterms:W3CDTF">2024-03-09T20:40:46Z</dcterms:created>
  <dcterms:modified xsi:type="dcterms:W3CDTF">2024-03-09T21:46:24Z</dcterms:modified>
</cp:coreProperties>
</file>