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0" r:id="rId4"/>
    <p:sldId id="263" r:id="rId5"/>
    <p:sldId id="257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28FD7-4F71-4695-974C-77661BC2D88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565DBD-6755-4E35-9976-376D30088BC5}">
      <dgm:prSet/>
      <dgm:spPr/>
      <dgm:t>
        <a:bodyPr/>
        <a:lstStyle/>
        <a:p>
          <a:r>
            <a:rPr lang="hu-HU"/>
            <a:t>Matematikus, matematikai fizikus, a számítógép-tudomány megteremtője.</a:t>
          </a:r>
          <a:endParaRPr lang="en-US"/>
        </a:p>
      </dgm:t>
    </dgm:pt>
    <dgm:pt modelId="{64F9C7EC-DEC3-4474-B610-BD95D42ACA2E}" type="parTrans" cxnId="{63AFDE08-2085-4E1B-AEB0-85A8BE52B120}">
      <dgm:prSet/>
      <dgm:spPr/>
      <dgm:t>
        <a:bodyPr/>
        <a:lstStyle/>
        <a:p>
          <a:endParaRPr lang="en-US"/>
        </a:p>
      </dgm:t>
    </dgm:pt>
    <dgm:pt modelId="{62ABB245-613B-4BD7-AD72-ECEA9DBB4AB9}" type="sibTrans" cxnId="{63AFDE08-2085-4E1B-AEB0-85A8BE52B120}">
      <dgm:prSet/>
      <dgm:spPr/>
      <dgm:t>
        <a:bodyPr/>
        <a:lstStyle/>
        <a:p>
          <a:endParaRPr lang="en-US"/>
        </a:p>
      </dgm:t>
    </dgm:pt>
    <dgm:pt modelId="{224901B2-1C30-4FDD-9572-9271B49C504F}">
      <dgm:prSet/>
      <dgm:spPr/>
      <dgm:t>
        <a:bodyPr/>
        <a:lstStyle/>
        <a:p>
          <a:r>
            <a:rPr lang="hu-HU"/>
            <a:t>Az érettségi évében már hivatalos matematikusnak számított.</a:t>
          </a:r>
          <a:endParaRPr lang="en-US"/>
        </a:p>
      </dgm:t>
    </dgm:pt>
    <dgm:pt modelId="{FCD1BD34-ACF2-4ACE-82B1-D28AF6A9C9E5}" type="parTrans" cxnId="{2656AD64-52C0-4ED9-8273-BF90BBDCEEE2}">
      <dgm:prSet/>
      <dgm:spPr/>
      <dgm:t>
        <a:bodyPr/>
        <a:lstStyle/>
        <a:p>
          <a:endParaRPr lang="en-US"/>
        </a:p>
      </dgm:t>
    </dgm:pt>
    <dgm:pt modelId="{7C8C049C-FE51-4375-9B3D-D1B81F458A6A}" type="sibTrans" cxnId="{2656AD64-52C0-4ED9-8273-BF90BBDCEEE2}">
      <dgm:prSet/>
      <dgm:spPr/>
      <dgm:t>
        <a:bodyPr/>
        <a:lstStyle/>
        <a:p>
          <a:endParaRPr lang="en-US"/>
        </a:p>
      </dgm:t>
    </dgm:pt>
    <dgm:pt modelId="{A831DE3D-D180-4A74-A219-B6B3A3EEC5AC}">
      <dgm:prSet/>
      <dgm:spPr/>
      <dgm:t>
        <a:bodyPr/>
        <a:lstStyle/>
        <a:p>
          <a:r>
            <a:rPr lang="hu-HU"/>
            <a:t>1930-ban az USA-ba költözik és bekapcsolódik a hadikutatásba. A lökés- és robbanási hullámok szakértője lett</a:t>
          </a:r>
          <a:endParaRPr lang="en-US"/>
        </a:p>
      </dgm:t>
    </dgm:pt>
    <dgm:pt modelId="{785BBB55-E3D2-4464-B819-6F388F345055}" type="parTrans" cxnId="{2A22584D-0C32-4D28-83CB-3BE9EE9BBDCA}">
      <dgm:prSet/>
      <dgm:spPr/>
      <dgm:t>
        <a:bodyPr/>
        <a:lstStyle/>
        <a:p>
          <a:endParaRPr lang="en-US"/>
        </a:p>
      </dgm:t>
    </dgm:pt>
    <dgm:pt modelId="{CA531A16-6E0A-4061-B256-6353BD5AFF98}" type="sibTrans" cxnId="{2A22584D-0C32-4D28-83CB-3BE9EE9BBDCA}">
      <dgm:prSet/>
      <dgm:spPr/>
      <dgm:t>
        <a:bodyPr/>
        <a:lstStyle/>
        <a:p>
          <a:endParaRPr lang="en-US"/>
        </a:p>
      </dgm:t>
    </dgm:pt>
    <dgm:pt modelId="{9DA74839-C02A-45A3-9055-97D9775396B0}" type="pres">
      <dgm:prSet presAssocID="{13328FD7-4F71-4695-974C-77661BC2D885}" presName="vert0" presStyleCnt="0">
        <dgm:presLayoutVars>
          <dgm:dir/>
          <dgm:animOne val="branch"/>
          <dgm:animLvl val="lvl"/>
        </dgm:presLayoutVars>
      </dgm:prSet>
      <dgm:spPr/>
    </dgm:pt>
    <dgm:pt modelId="{A4C36FA0-27EA-43C8-AB21-88A423AB3580}" type="pres">
      <dgm:prSet presAssocID="{6B565DBD-6755-4E35-9976-376D30088BC5}" presName="thickLine" presStyleLbl="alignNode1" presStyleIdx="0" presStyleCnt="3"/>
      <dgm:spPr/>
    </dgm:pt>
    <dgm:pt modelId="{17064F1E-FCD8-4D37-AB97-7F733A67260F}" type="pres">
      <dgm:prSet presAssocID="{6B565DBD-6755-4E35-9976-376D30088BC5}" presName="horz1" presStyleCnt="0"/>
      <dgm:spPr/>
    </dgm:pt>
    <dgm:pt modelId="{05969901-BEEE-4B1F-A23F-ACB7D5BF8D62}" type="pres">
      <dgm:prSet presAssocID="{6B565DBD-6755-4E35-9976-376D30088BC5}" presName="tx1" presStyleLbl="revTx" presStyleIdx="0" presStyleCnt="3"/>
      <dgm:spPr/>
    </dgm:pt>
    <dgm:pt modelId="{3C802642-A79B-475A-9387-6E10CCE44DB8}" type="pres">
      <dgm:prSet presAssocID="{6B565DBD-6755-4E35-9976-376D30088BC5}" presName="vert1" presStyleCnt="0"/>
      <dgm:spPr/>
    </dgm:pt>
    <dgm:pt modelId="{753A1983-49AF-4425-A9FE-820698FB2D0E}" type="pres">
      <dgm:prSet presAssocID="{224901B2-1C30-4FDD-9572-9271B49C504F}" presName="thickLine" presStyleLbl="alignNode1" presStyleIdx="1" presStyleCnt="3"/>
      <dgm:spPr/>
    </dgm:pt>
    <dgm:pt modelId="{F2BE2FF7-2F59-4905-BCFA-24C882F52897}" type="pres">
      <dgm:prSet presAssocID="{224901B2-1C30-4FDD-9572-9271B49C504F}" presName="horz1" presStyleCnt="0"/>
      <dgm:spPr/>
    </dgm:pt>
    <dgm:pt modelId="{D9ED7E61-7A82-40D7-B715-C3338D8113C4}" type="pres">
      <dgm:prSet presAssocID="{224901B2-1C30-4FDD-9572-9271B49C504F}" presName="tx1" presStyleLbl="revTx" presStyleIdx="1" presStyleCnt="3"/>
      <dgm:spPr/>
    </dgm:pt>
    <dgm:pt modelId="{6322CAA7-4F1F-4D98-8860-934EF51C5274}" type="pres">
      <dgm:prSet presAssocID="{224901B2-1C30-4FDD-9572-9271B49C504F}" presName="vert1" presStyleCnt="0"/>
      <dgm:spPr/>
    </dgm:pt>
    <dgm:pt modelId="{4BB1F11A-9821-456B-B831-0CDD181C9791}" type="pres">
      <dgm:prSet presAssocID="{A831DE3D-D180-4A74-A219-B6B3A3EEC5AC}" presName="thickLine" presStyleLbl="alignNode1" presStyleIdx="2" presStyleCnt="3"/>
      <dgm:spPr/>
    </dgm:pt>
    <dgm:pt modelId="{267F8E51-EEA1-4AD6-90F2-8079DC7D4F79}" type="pres">
      <dgm:prSet presAssocID="{A831DE3D-D180-4A74-A219-B6B3A3EEC5AC}" presName="horz1" presStyleCnt="0"/>
      <dgm:spPr/>
    </dgm:pt>
    <dgm:pt modelId="{80853AB6-A526-463C-A1CD-FBEFF6FD5228}" type="pres">
      <dgm:prSet presAssocID="{A831DE3D-D180-4A74-A219-B6B3A3EEC5AC}" presName="tx1" presStyleLbl="revTx" presStyleIdx="2" presStyleCnt="3"/>
      <dgm:spPr/>
    </dgm:pt>
    <dgm:pt modelId="{5183A470-817D-4DE9-8169-0199590CC1FA}" type="pres">
      <dgm:prSet presAssocID="{A831DE3D-D180-4A74-A219-B6B3A3EEC5AC}" presName="vert1" presStyleCnt="0"/>
      <dgm:spPr/>
    </dgm:pt>
  </dgm:ptLst>
  <dgm:cxnLst>
    <dgm:cxn modelId="{63AFDE08-2085-4E1B-AEB0-85A8BE52B120}" srcId="{13328FD7-4F71-4695-974C-77661BC2D885}" destId="{6B565DBD-6755-4E35-9976-376D30088BC5}" srcOrd="0" destOrd="0" parTransId="{64F9C7EC-DEC3-4474-B610-BD95D42ACA2E}" sibTransId="{62ABB245-613B-4BD7-AD72-ECEA9DBB4AB9}"/>
    <dgm:cxn modelId="{3E0C395C-44CF-4AF8-9FF6-6F81227BF75E}" type="presOf" srcId="{224901B2-1C30-4FDD-9572-9271B49C504F}" destId="{D9ED7E61-7A82-40D7-B715-C3338D8113C4}" srcOrd="0" destOrd="0" presId="urn:microsoft.com/office/officeart/2008/layout/LinedList"/>
    <dgm:cxn modelId="{2656AD64-52C0-4ED9-8273-BF90BBDCEEE2}" srcId="{13328FD7-4F71-4695-974C-77661BC2D885}" destId="{224901B2-1C30-4FDD-9572-9271B49C504F}" srcOrd="1" destOrd="0" parTransId="{FCD1BD34-ACF2-4ACE-82B1-D28AF6A9C9E5}" sibTransId="{7C8C049C-FE51-4375-9B3D-D1B81F458A6A}"/>
    <dgm:cxn modelId="{2A22584D-0C32-4D28-83CB-3BE9EE9BBDCA}" srcId="{13328FD7-4F71-4695-974C-77661BC2D885}" destId="{A831DE3D-D180-4A74-A219-B6B3A3EEC5AC}" srcOrd="2" destOrd="0" parTransId="{785BBB55-E3D2-4464-B819-6F388F345055}" sibTransId="{CA531A16-6E0A-4061-B256-6353BD5AFF98}"/>
    <dgm:cxn modelId="{EE847876-C9F5-4B8E-A0C3-5CB21EE0DD6B}" type="presOf" srcId="{13328FD7-4F71-4695-974C-77661BC2D885}" destId="{9DA74839-C02A-45A3-9055-97D9775396B0}" srcOrd="0" destOrd="0" presId="urn:microsoft.com/office/officeart/2008/layout/LinedList"/>
    <dgm:cxn modelId="{29A1F280-E59A-410D-B95E-86ED72B8C072}" type="presOf" srcId="{A831DE3D-D180-4A74-A219-B6B3A3EEC5AC}" destId="{80853AB6-A526-463C-A1CD-FBEFF6FD5228}" srcOrd="0" destOrd="0" presId="urn:microsoft.com/office/officeart/2008/layout/LinedList"/>
    <dgm:cxn modelId="{605935F5-5448-44A3-A88F-0D0CB16612F6}" type="presOf" srcId="{6B565DBD-6755-4E35-9976-376D30088BC5}" destId="{05969901-BEEE-4B1F-A23F-ACB7D5BF8D62}" srcOrd="0" destOrd="0" presId="urn:microsoft.com/office/officeart/2008/layout/LinedList"/>
    <dgm:cxn modelId="{AFE34F8E-C8EF-45E1-AF82-653F582C1F9F}" type="presParOf" srcId="{9DA74839-C02A-45A3-9055-97D9775396B0}" destId="{A4C36FA0-27EA-43C8-AB21-88A423AB3580}" srcOrd="0" destOrd="0" presId="urn:microsoft.com/office/officeart/2008/layout/LinedList"/>
    <dgm:cxn modelId="{ABD41655-126F-43D1-88E0-B72F68FCF308}" type="presParOf" srcId="{9DA74839-C02A-45A3-9055-97D9775396B0}" destId="{17064F1E-FCD8-4D37-AB97-7F733A67260F}" srcOrd="1" destOrd="0" presId="urn:microsoft.com/office/officeart/2008/layout/LinedList"/>
    <dgm:cxn modelId="{E3702798-AF9E-4E75-8B87-B7DDD09DF919}" type="presParOf" srcId="{17064F1E-FCD8-4D37-AB97-7F733A67260F}" destId="{05969901-BEEE-4B1F-A23F-ACB7D5BF8D62}" srcOrd="0" destOrd="0" presId="urn:microsoft.com/office/officeart/2008/layout/LinedList"/>
    <dgm:cxn modelId="{9996C5F0-E532-4864-A69D-F70B0E90B6B4}" type="presParOf" srcId="{17064F1E-FCD8-4D37-AB97-7F733A67260F}" destId="{3C802642-A79B-475A-9387-6E10CCE44DB8}" srcOrd="1" destOrd="0" presId="urn:microsoft.com/office/officeart/2008/layout/LinedList"/>
    <dgm:cxn modelId="{75A86E5B-1E0D-449D-9ED7-7E0A3441092A}" type="presParOf" srcId="{9DA74839-C02A-45A3-9055-97D9775396B0}" destId="{753A1983-49AF-4425-A9FE-820698FB2D0E}" srcOrd="2" destOrd="0" presId="urn:microsoft.com/office/officeart/2008/layout/LinedList"/>
    <dgm:cxn modelId="{8CA437D5-72BE-4FB9-864E-6CE4EDC55119}" type="presParOf" srcId="{9DA74839-C02A-45A3-9055-97D9775396B0}" destId="{F2BE2FF7-2F59-4905-BCFA-24C882F52897}" srcOrd="3" destOrd="0" presId="urn:microsoft.com/office/officeart/2008/layout/LinedList"/>
    <dgm:cxn modelId="{8CFB40CC-1A5C-4879-8A94-6C1D7713DA7A}" type="presParOf" srcId="{F2BE2FF7-2F59-4905-BCFA-24C882F52897}" destId="{D9ED7E61-7A82-40D7-B715-C3338D8113C4}" srcOrd="0" destOrd="0" presId="urn:microsoft.com/office/officeart/2008/layout/LinedList"/>
    <dgm:cxn modelId="{9D77A170-C296-4BC1-B219-E89D84070D7F}" type="presParOf" srcId="{F2BE2FF7-2F59-4905-BCFA-24C882F52897}" destId="{6322CAA7-4F1F-4D98-8860-934EF51C5274}" srcOrd="1" destOrd="0" presId="urn:microsoft.com/office/officeart/2008/layout/LinedList"/>
    <dgm:cxn modelId="{1EE1C1F5-240A-4D8C-A3DA-417E6902152D}" type="presParOf" srcId="{9DA74839-C02A-45A3-9055-97D9775396B0}" destId="{4BB1F11A-9821-456B-B831-0CDD181C9791}" srcOrd="4" destOrd="0" presId="urn:microsoft.com/office/officeart/2008/layout/LinedList"/>
    <dgm:cxn modelId="{146E5695-5C37-433A-ABA7-706C8A85A3CE}" type="presParOf" srcId="{9DA74839-C02A-45A3-9055-97D9775396B0}" destId="{267F8E51-EEA1-4AD6-90F2-8079DC7D4F79}" srcOrd="5" destOrd="0" presId="urn:microsoft.com/office/officeart/2008/layout/LinedList"/>
    <dgm:cxn modelId="{F5258DD6-890A-412D-8211-2D6A2DCACD6F}" type="presParOf" srcId="{267F8E51-EEA1-4AD6-90F2-8079DC7D4F79}" destId="{80853AB6-A526-463C-A1CD-FBEFF6FD5228}" srcOrd="0" destOrd="0" presId="urn:microsoft.com/office/officeart/2008/layout/LinedList"/>
    <dgm:cxn modelId="{41DC5871-02E2-4F57-80F6-51E6099647ED}" type="presParOf" srcId="{267F8E51-EEA1-4AD6-90F2-8079DC7D4F79}" destId="{5183A470-817D-4DE9-8169-0199590CC1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36FA0-27EA-43C8-AB21-88A423AB3580}">
      <dsp:nvSpPr>
        <dsp:cNvPr id="0" name=""/>
        <dsp:cNvSpPr/>
      </dsp:nvSpPr>
      <dsp:spPr>
        <a:xfrm>
          <a:off x="0" y="2728"/>
          <a:ext cx="6572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69901-BEEE-4B1F-A23F-ACB7D5BF8D62}">
      <dsp:nvSpPr>
        <dsp:cNvPr id="0" name=""/>
        <dsp:cNvSpPr/>
      </dsp:nvSpPr>
      <dsp:spPr>
        <a:xfrm>
          <a:off x="0" y="2728"/>
          <a:ext cx="6572250" cy="1860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Matematikus, matematikai fizikus, a számítógép-tudomány megteremtője.</a:t>
          </a:r>
          <a:endParaRPr lang="en-US" sz="3000" kern="1200"/>
        </a:p>
      </dsp:txBody>
      <dsp:txXfrm>
        <a:off x="0" y="2728"/>
        <a:ext cx="6572250" cy="1860847"/>
      </dsp:txXfrm>
    </dsp:sp>
    <dsp:sp modelId="{753A1983-49AF-4425-A9FE-820698FB2D0E}">
      <dsp:nvSpPr>
        <dsp:cNvPr id="0" name=""/>
        <dsp:cNvSpPr/>
      </dsp:nvSpPr>
      <dsp:spPr>
        <a:xfrm>
          <a:off x="0" y="1863576"/>
          <a:ext cx="6572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D7E61-7A82-40D7-B715-C3338D8113C4}">
      <dsp:nvSpPr>
        <dsp:cNvPr id="0" name=""/>
        <dsp:cNvSpPr/>
      </dsp:nvSpPr>
      <dsp:spPr>
        <a:xfrm>
          <a:off x="0" y="1863576"/>
          <a:ext cx="6572250" cy="1860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Az érettségi évében már hivatalos matematikusnak számított.</a:t>
          </a:r>
          <a:endParaRPr lang="en-US" sz="3000" kern="1200"/>
        </a:p>
      </dsp:txBody>
      <dsp:txXfrm>
        <a:off x="0" y="1863576"/>
        <a:ext cx="6572250" cy="1860847"/>
      </dsp:txXfrm>
    </dsp:sp>
    <dsp:sp modelId="{4BB1F11A-9821-456B-B831-0CDD181C9791}">
      <dsp:nvSpPr>
        <dsp:cNvPr id="0" name=""/>
        <dsp:cNvSpPr/>
      </dsp:nvSpPr>
      <dsp:spPr>
        <a:xfrm>
          <a:off x="0" y="3724423"/>
          <a:ext cx="6572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53AB6-A526-463C-A1CD-FBEFF6FD5228}">
      <dsp:nvSpPr>
        <dsp:cNvPr id="0" name=""/>
        <dsp:cNvSpPr/>
      </dsp:nvSpPr>
      <dsp:spPr>
        <a:xfrm>
          <a:off x="0" y="3724423"/>
          <a:ext cx="6572250" cy="1860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1930-ban az USA-ba költözik és bekapcsolódik a hadikutatásba. A lökés- és robbanási hullámok szakértője lett</a:t>
          </a:r>
          <a:endParaRPr lang="en-US" sz="3000" kern="1200"/>
        </a:p>
      </dsp:txBody>
      <dsp:txXfrm>
        <a:off x="0" y="3724423"/>
        <a:ext cx="6572250" cy="1860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3/10/2024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6E7151-0B73-C3D9-927F-B37386895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Neumann János </a:t>
            </a:r>
            <a:br>
              <a:rPr lang="hu-HU" dirty="0"/>
            </a:br>
            <a:r>
              <a:rPr lang="hu-HU" dirty="0"/>
              <a:t>munkássága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A6C1DC-187F-B995-8A24-8E7545CF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Borza Noémi</a:t>
            </a:r>
          </a:p>
        </p:txBody>
      </p:sp>
    </p:spTree>
    <p:extLst>
      <p:ext uri="{BB962C8B-B14F-4D97-AF65-F5344CB8AC3E}">
        <p14:creationId xmlns:p14="http://schemas.microsoft.com/office/powerpoint/2010/main" val="420333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99EB88C-204F-557B-82B4-321087FF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hu-HU" dirty="0"/>
              <a:t>Tanulmányai, díjai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5A413C-9683-ED4D-3478-D036A251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8979027" cy="3851787"/>
          </a:xfrm>
        </p:spPr>
        <p:txBody>
          <a:bodyPr>
            <a:normAutofit/>
          </a:bodyPr>
          <a:lstStyle/>
          <a:p>
            <a:r>
              <a:rPr lang="hu-HU" sz="2400" dirty="0"/>
              <a:t>1913-ban kezdte meg a tanulmányait a Fasori Evangélikus Gimnázium színeiben</a:t>
            </a:r>
          </a:p>
          <a:p>
            <a:r>
              <a:rPr lang="hu-HU" sz="2400" dirty="0"/>
              <a:t>Az ország legnagyobb matematikusának tartják a mai napig</a:t>
            </a:r>
          </a:p>
          <a:p>
            <a:r>
              <a:rPr lang="hu-HU" sz="2400" dirty="0"/>
              <a:t>Díjai: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/>
              <a:t>Enrico Fermi-díj, az Egyesült Államok Érdeme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58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B94C984-F909-DAC4-37F0-78F04283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hu-HU" dirty="0"/>
              <a:t>Oktatói munkássága és találmányai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098C45-6743-CCD4-9087-7B9F10B34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9102852" cy="3851787"/>
          </a:xfrm>
        </p:spPr>
        <p:txBody>
          <a:bodyPr>
            <a:normAutofit/>
          </a:bodyPr>
          <a:lstStyle/>
          <a:p>
            <a:r>
              <a:rPr lang="hu-HU" sz="2400" dirty="0"/>
              <a:t>Berlini Egyetem, Hamburgi egyetem, Princetoni Egyetem (professzor)</a:t>
            </a:r>
          </a:p>
          <a:p>
            <a:r>
              <a:rPr lang="hu-HU" sz="2400" dirty="0"/>
              <a:t>Az IAS (Neumann) gép: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/>
              <a:t>1 darab készült belőle 1952-ben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/>
              <a:t>8 évig működött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/>
              <a:t>A princetoni magánegyetemen építették 1946-1952 között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18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44B2CE7-FD25-42E3-AB52-73B889FD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A8393-144C-4FCF-9A6C-1102F988A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C31E2E-65FD-40B6-B604-C096F5B75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7B9141-8535-472D-B922-E499D77F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05CD65F-BF66-4468-B683-A882ED3D2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1A7AF1-716F-4EC1-9804-7539576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FFC7534-D2DC-4722-9610-A8D548B1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722E31-088F-4298-A111-83EF79556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C7CA02-3F31-4224-9678-A88447A38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61479D2-B9B1-71FB-6A53-A26D57FE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</a:t>
            </a:r>
            <a:r>
              <a:rPr lang="hu-HU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Neumann</a:t>
            </a:r>
            <a:r>
              <a:rPr lang="en-US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-</a:t>
            </a:r>
            <a:r>
              <a:rPr lang="en-US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Gép</a:t>
            </a:r>
            <a:endParaRPr lang="en-US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606F240-F881-AEAD-08BC-1A58F296C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99" y="1429323"/>
            <a:ext cx="5462001" cy="363223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8C1FA76-2206-46D9-95A5-775468E9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0E753-2761-4BF3-884D-CD5C1D82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2299C3-C2A2-43E0-8DD2-3769CEA3C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A5719C-F946-4F77-99CE-530DD81E8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28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1EF3712-F1FE-CCD5-B49F-D672A930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hu-HU" sz="3400"/>
              <a:t>Munkássága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42A43FB3-2371-E6C0-1812-1498F441F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77263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8346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D24D040-61B0-163F-3AF4-15E503BC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hu-HU" dirty="0"/>
              <a:t>Neumann-elvek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5C7607-43F2-EFFC-C082-82449B65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hu-HU" sz="2400" dirty="0"/>
              <a:t>Soros utasításvégrehajtás</a:t>
            </a:r>
          </a:p>
          <a:p>
            <a:r>
              <a:rPr lang="hu-HU" sz="2400" dirty="0"/>
              <a:t>Kettes (bináris) számrendszer használata</a:t>
            </a:r>
          </a:p>
          <a:p>
            <a:r>
              <a:rPr lang="hu-HU" sz="2400" dirty="0"/>
              <a:t>Belső memória (operatív tár) használata a programok és az adatok tárolására</a:t>
            </a:r>
          </a:p>
          <a:p>
            <a:r>
              <a:rPr lang="hu-HU" sz="2400" dirty="0"/>
              <a:t>Teljesen elektronikus működés</a:t>
            </a:r>
          </a:p>
          <a:p>
            <a:r>
              <a:rPr lang="hu-HU" sz="2400" dirty="0"/>
              <a:t>Széles körű felhasználhatóság</a:t>
            </a:r>
          </a:p>
          <a:p>
            <a:r>
              <a:rPr lang="hu-HU" sz="2400" dirty="0"/>
              <a:t>Központi vezérlőegység alkalmazása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3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44B2CE7-FD25-42E3-AB52-73B889FD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A8393-144C-4FCF-9A6C-1102F988A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C31E2E-65FD-40B6-B604-C096F5B75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7B9141-8535-472D-B922-E499D77F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05CD65F-BF66-4468-B683-A882ED3D2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1A7AF1-716F-4EC1-9804-7539576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34FBC04-57AB-4095-AAB5-728DB5660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959FB-5C68-4CF9-AC58-12D3CF3AF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941E39-22F7-4792-9F18-488C68FEA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CA584FC-11AE-BF1C-067F-6AAA53FF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Neumann-elvű gép szerkezete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30129C5-CEB6-8242-57CF-4ADF6FA9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646" y="1388911"/>
            <a:ext cx="4212120" cy="401154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3BE7253-4D33-466B-A636-651F30502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9A8E0B-540E-4FFF-A9D3-1CCDAA4E8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348CF69-5A66-4F02-A8A2-DC550CCC5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1B7CB07-CEF7-4A1A-8335-EDE3BE9D3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60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22152A-6C35-DBDE-BFF4-E53097209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75884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Fabetű</Template>
  <TotalTime>46</TotalTime>
  <Words>149</Words>
  <Application>Microsoft Office PowerPoint</Application>
  <PresentationFormat>Szélesvásznú</PresentationFormat>
  <Paragraphs>27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Arial</vt:lpstr>
      <vt:lpstr>Calibri</vt:lpstr>
      <vt:lpstr>Georgia</vt:lpstr>
      <vt:lpstr>Rockwell Extra Bold</vt:lpstr>
      <vt:lpstr>Trebuchet MS</vt:lpstr>
      <vt:lpstr>Wingdings</vt:lpstr>
      <vt:lpstr>Fabetű</vt:lpstr>
      <vt:lpstr>Neumann János  munkássága</vt:lpstr>
      <vt:lpstr>Tanulmányai, díjai</vt:lpstr>
      <vt:lpstr>Oktatói munkássága és találmányai</vt:lpstr>
      <vt:lpstr>A Neumann-Gép</vt:lpstr>
      <vt:lpstr>Munkássága</vt:lpstr>
      <vt:lpstr>Neumann-elvek</vt:lpstr>
      <vt:lpstr>Neumann-elvű gép szerkezete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Neumann János  munkássága</dc:title>
  <dc:creator>borzanoemi09@sulid.hu</dc:creator>
  <cp:lastModifiedBy>borzanoemi09@sulid.hu</cp:lastModifiedBy>
  <cp:revision>2</cp:revision>
  <dcterms:created xsi:type="dcterms:W3CDTF">2024-03-10T09:42:26Z</dcterms:created>
  <dcterms:modified xsi:type="dcterms:W3CDTF">2024-03-10T10:29:18Z</dcterms:modified>
</cp:coreProperties>
</file>