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8" r:id="rId10"/>
    <p:sldId id="269" r:id="rId11"/>
    <p:sldId id="270" r:id="rId12"/>
    <p:sldId id="271" r:id="rId13"/>
    <p:sldId id="266" r:id="rId14"/>
    <p:sldId id="267" r:id="rId15"/>
    <p:sldId id="258" r:id="rId16"/>
    <p:sldId id="257" r:id="rId17"/>
    <p:sldId id="272" r:id="rId18"/>
    <p:sldId id="273" r:id="rId19"/>
    <p:sldId id="274" r:id="rId20"/>
    <p:sldId id="275" r:id="rId21"/>
    <p:sldId id="276" r:id="rId22"/>
    <p:sldId id="277" r:id="rId23"/>
    <p:sldId id="278" r:id="rId24"/>
    <p:sldId id="279" r:id="rId25"/>
    <p:sldId id="281" r:id="rId26"/>
    <p:sldId id="282" r:id="rId27"/>
    <p:sldId id="280" r:id="rId28"/>
    <p:sldId id="283" r:id="rId29"/>
    <p:sldId id="284" r:id="rId30"/>
    <p:sldId id="285" r:id="rId31"/>
    <p:sldId id="286" r:id="rId32"/>
  </p:sldIdLst>
  <p:sldSz cx="9144000" cy="6858000" type="screen4x3"/>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0" d="100"/>
          <a:sy n="90" d="100"/>
        </p:scale>
        <p:origin x="-978"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5"/>
            <a:ext cx="7772400" cy="1470025"/>
          </a:xfrm>
        </p:spPr>
        <p:txBody>
          <a:bodyPr/>
          <a:lstStyle/>
          <a:p>
            <a:r>
              <a:rPr lang="hu-HU" smtClean="0"/>
              <a:t>Mintacím szerkesztése</a:t>
            </a:r>
            <a:endParaRPr lang="hu-HU"/>
          </a:p>
        </p:txBody>
      </p:sp>
      <p:sp>
        <p:nvSpPr>
          <p:cNvPr id="3" name="Alcím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Alcím mintájának szerkesztése</a:t>
            </a:r>
            <a:endParaRPr lang="hu-HU"/>
          </a:p>
        </p:txBody>
      </p:sp>
      <p:sp>
        <p:nvSpPr>
          <p:cNvPr id="4" name="Dátum helye 3"/>
          <p:cNvSpPr>
            <a:spLocks noGrp="1"/>
          </p:cNvSpPr>
          <p:nvPr>
            <p:ph type="dt" sz="half" idx="10"/>
          </p:nvPr>
        </p:nvSpPr>
        <p:spPr/>
        <p:txBody>
          <a:bodyPr/>
          <a:lstStyle/>
          <a:p>
            <a:fld id="{2F1A4FD5-C665-4ACB-972E-BE41FD0C07E5}" type="datetimeFigureOut">
              <a:rPr lang="hu-HU" smtClean="0"/>
              <a:t>2003.01.01.</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1C2307E0-D887-4867-BB4A-C20268525182}" type="slidenum">
              <a:rPr lang="hu-HU" smtClean="0"/>
              <a:t>‹#›</a:t>
            </a:fld>
            <a:endParaRPr lang="hu-H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2F1A4FD5-C665-4ACB-972E-BE41FD0C07E5}" type="datetimeFigureOut">
              <a:rPr lang="hu-HU" smtClean="0"/>
              <a:t>2003.01.01.</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1C2307E0-D887-4867-BB4A-C20268525182}" type="slidenum">
              <a:rPr lang="hu-HU" smtClean="0"/>
              <a:t>‹#›</a:t>
            </a:fld>
            <a:endParaRPr lang="hu-H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2F1A4FD5-C665-4ACB-972E-BE41FD0C07E5}" type="datetimeFigureOut">
              <a:rPr lang="hu-HU" smtClean="0"/>
              <a:t>2003.01.01.</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1C2307E0-D887-4867-BB4A-C20268525182}" type="slidenum">
              <a:rPr lang="hu-HU" smtClean="0"/>
              <a:t>‹#›</a:t>
            </a:fld>
            <a:endParaRPr lang="hu-H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2F1A4FD5-C665-4ACB-972E-BE41FD0C07E5}" type="datetimeFigureOut">
              <a:rPr lang="hu-HU" smtClean="0"/>
              <a:t>2003.01.01.</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1C2307E0-D887-4867-BB4A-C20268525182}" type="slidenum">
              <a:rPr lang="hu-HU" smtClean="0"/>
              <a:t>‹#›</a:t>
            </a:fld>
            <a:endParaRPr lang="hu-H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smtClean="0"/>
              <a:t>Mintacím szerkesztése</a:t>
            </a:r>
            <a:endParaRPr lang="hu-HU"/>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p:txBody>
          <a:bodyPr/>
          <a:lstStyle/>
          <a:p>
            <a:fld id="{2F1A4FD5-C665-4ACB-972E-BE41FD0C07E5}" type="datetimeFigureOut">
              <a:rPr lang="hu-HU" smtClean="0"/>
              <a:t>2003.01.01.</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1C2307E0-D887-4867-BB4A-C20268525182}" type="slidenum">
              <a:rPr lang="hu-HU" smtClean="0"/>
              <a:t>‹#›</a:t>
            </a:fld>
            <a:endParaRPr lang="hu-H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Dátum helye 4"/>
          <p:cNvSpPr>
            <a:spLocks noGrp="1"/>
          </p:cNvSpPr>
          <p:nvPr>
            <p:ph type="dt" sz="half" idx="10"/>
          </p:nvPr>
        </p:nvSpPr>
        <p:spPr/>
        <p:txBody>
          <a:bodyPr/>
          <a:lstStyle/>
          <a:p>
            <a:fld id="{2F1A4FD5-C665-4ACB-972E-BE41FD0C07E5}" type="datetimeFigureOut">
              <a:rPr lang="hu-HU" smtClean="0"/>
              <a:t>2003.01.01.</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1C2307E0-D887-4867-BB4A-C20268525182}" type="slidenum">
              <a:rPr lang="hu-HU" smtClean="0"/>
              <a:t>‹#›</a:t>
            </a:fld>
            <a:endParaRPr lang="hu-H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smtClean="0"/>
              <a:t>Mintacím szerkesztése</a:t>
            </a:r>
            <a:endParaRPr lang="hu-HU"/>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Dátum helye 6"/>
          <p:cNvSpPr>
            <a:spLocks noGrp="1"/>
          </p:cNvSpPr>
          <p:nvPr>
            <p:ph type="dt" sz="half" idx="10"/>
          </p:nvPr>
        </p:nvSpPr>
        <p:spPr/>
        <p:txBody>
          <a:bodyPr/>
          <a:lstStyle/>
          <a:p>
            <a:fld id="{2F1A4FD5-C665-4ACB-972E-BE41FD0C07E5}" type="datetimeFigureOut">
              <a:rPr lang="hu-HU" smtClean="0"/>
              <a:t>2003.01.01.</a:t>
            </a:fld>
            <a:endParaRPr lang="hu-HU"/>
          </a:p>
        </p:txBody>
      </p:sp>
      <p:sp>
        <p:nvSpPr>
          <p:cNvPr id="8" name="Élőláb helye 7"/>
          <p:cNvSpPr>
            <a:spLocks noGrp="1"/>
          </p:cNvSpPr>
          <p:nvPr>
            <p:ph type="ftr" sz="quarter" idx="11"/>
          </p:nvPr>
        </p:nvSpPr>
        <p:spPr/>
        <p:txBody>
          <a:bodyPr/>
          <a:lstStyle/>
          <a:p>
            <a:endParaRPr lang="hu-HU"/>
          </a:p>
        </p:txBody>
      </p:sp>
      <p:sp>
        <p:nvSpPr>
          <p:cNvPr id="9" name="Dia számának helye 8"/>
          <p:cNvSpPr>
            <a:spLocks noGrp="1"/>
          </p:cNvSpPr>
          <p:nvPr>
            <p:ph type="sldNum" sz="quarter" idx="12"/>
          </p:nvPr>
        </p:nvSpPr>
        <p:spPr/>
        <p:txBody>
          <a:bodyPr/>
          <a:lstStyle/>
          <a:p>
            <a:fld id="{1C2307E0-D887-4867-BB4A-C20268525182}" type="slidenum">
              <a:rPr lang="hu-HU" smtClean="0"/>
              <a:t>‹#›</a:t>
            </a:fld>
            <a:endParaRPr lang="hu-H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Dátum helye 2"/>
          <p:cNvSpPr>
            <a:spLocks noGrp="1"/>
          </p:cNvSpPr>
          <p:nvPr>
            <p:ph type="dt" sz="half" idx="10"/>
          </p:nvPr>
        </p:nvSpPr>
        <p:spPr/>
        <p:txBody>
          <a:bodyPr/>
          <a:lstStyle/>
          <a:p>
            <a:fld id="{2F1A4FD5-C665-4ACB-972E-BE41FD0C07E5}" type="datetimeFigureOut">
              <a:rPr lang="hu-HU" smtClean="0"/>
              <a:t>2003.01.01.</a:t>
            </a:fld>
            <a:endParaRPr lang="hu-HU"/>
          </a:p>
        </p:txBody>
      </p:sp>
      <p:sp>
        <p:nvSpPr>
          <p:cNvPr id="4" name="Élőláb helye 3"/>
          <p:cNvSpPr>
            <a:spLocks noGrp="1"/>
          </p:cNvSpPr>
          <p:nvPr>
            <p:ph type="ftr" sz="quarter" idx="11"/>
          </p:nvPr>
        </p:nvSpPr>
        <p:spPr/>
        <p:txBody>
          <a:bodyPr/>
          <a:lstStyle/>
          <a:p>
            <a:endParaRPr lang="hu-HU"/>
          </a:p>
        </p:txBody>
      </p:sp>
      <p:sp>
        <p:nvSpPr>
          <p:cNvPr id="5" name="Dia számának helye 4"/>
          <p:cNvSpPr>
            <a:spLocks noGrp="1"/>
          </p:cNvSpPr>
          <p:nvPr>
            <p:ph type="sldNum" sz="quarter" idx="12"/>
          </p:nvPr>
        </p:nvSpPr>
        <p:spPr/>
        <p:txBody>
          <a:bodyPr/>
          <a:lstStyle/>
          <a:p>
            <a:fld id="{1C2307E0-D887-4867-BB4A-C20268525182}" type="slidenum">
              <a:rPr lang="hu-HU" smtClean="0"/>
              <a:t>‹#›</a:t>
            </a:fld>
            <a:endParaRPr lang="hu-H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2F1A4FD5-C665-4ACB-972E-BE41FD0C07E5}" type="datetimeFigureOut">
              <a:rPr lang="hu-HU" smtClean="0"/>
              <a:t>2003.01.01.</a:t>
            </a:fld>
            <a:endParaRPr lang="hu-HU"/>
          </a:p>
        </p:txBody>
      </p:sp>
      <p:sp>
        <p:nvSpPr>
          <p:cNvPr id="3" name="Élőláb helye 2"/>
          <p:cNvSpPr>
            <a:spLocks noGrp="1"/>
          </p:cNvSpPr>
          <p:nvPr>
            <p:ph type="ftr" sz="quarter" idx="11"/>
          </p:nvPr>
        </p:nvSpPr>
        <p:spPr/>
        <p:txBody>
          <a:bodyPr/>
          <a:lstStyle/>
          <a:p>
            <a:endParaRPr lang="hu-HU"/>
          </a:p>
        </p:txBody>
      </p:sp>
      <p:sp>
        <p:nvSpPr>
          <p:cNvPr id="4" name="Dia számának helye 3"/>
          <p:cNvSpPr>
            <a:spLocks noGrp="1"/>
          </p:cNvSpPr>
          <p:nvPr>
            <p:ph type="sldNum" sz="quarter" idx="12"/>
          </p:nvPr>
        </p:nvSpPr>
        <p:spPr/>
        <p:txBody>
          <a:bodyPr/>
          <a:lstStyle/>
          <a:p>
            <a:fld id="{1C2307E0-D887-4867-BB4A-C20268525182}" type="slidenum">
              <a:rPr lang="hu-HU" smtClean="0"/>
              <a:t>‹#›</a:t>
            </a:fld>
            <a:endParaRPr lang="hu-H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smtClean="0"/>
              <a:t>Mintacím szerkesztése</a:t>
            </a:r>
            <a:endParaRPr lang="hu-HU"/>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2F1A4FD5-C665-4ACB-972E-BE41FD0C07E5}" type="datetimeFigureOut">
              <a:rPr lang="hu-HU" smtClean="0"/>
              <a:t>2003.01.01.</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1C2307E0-D887-4867-BB4A-C20268525182}" type="slidenum">
              <a:rPr lang="hu-HU" smtClean="0"/>
              <a:t>‹#›</a:t>
            </a:fld>
            <a:endParaRPr lang="hu-H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smtClean="0"/>
              <a:t>Mintacím szerkesztése</a:t>
            </a:r>
            <a:endParaRPr lang="hu-HU"/>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2F1A4FD5-C665-4ACB-972E-BE41FD0C07E5}" type="datetimeFigureOut">
              <a:rPr lang="hu-HU" smtClean="0"/>
              <a:t>2003.01.01.</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1C2307E0-D887-4867-BB4A-C20268525182}" type="slidenum">
              <a:rPr lang="hu-HU" smtClean="0"/>
              <a:t>‹#›</a:t>
            </a:fld>
            <a:endParaRPr lang="hu-H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hu-HU" smtClean="0"/>
              <a:t>Mintacím szerkesztése</a:t>
            </a:r>
            <a:endParaRPr lang="hu-HU"/>
          </a:p>
        </p:txBody>
      </p:sp>
      <p:sp>
        <p:nvSpPr>
          <p:cNvPr id="3" name="Szöveg hely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A4FD5-C665-4ACB-972E-BE41FD0C07E5}" type="datetimeFigureOut">
              <a:rPr lang="hu-HU" smtClean="0"/>
              <a:t>2003.01.01.</a:t>
            </a:fld>
            <a:endParaRPr lang="hu-HU"/>
          </a:p>
        </p:txBody>
      </p:sp>
      <p:sp>
        <p:nvSpPr>
          <p:cNvPr id="5" name="Élőláb hely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2307E0-D887-4867-BB4A-C20268525182}" type="slidenum">
              <a:rPr lang="hu-HU" smtClean="0"/>
              <a:t>‹#›</a:t>
            </a:fld>
            <a:endParaRPr lang="hu-H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smtClean="0"/>
              <a:t>OOP alapok</a:t>
            </a:r>
            <a:endParaRPr lang="hu-HU" dirty="0"/>
          </a:p>
        </p:txBody>
      </p:sp>
      <p:sp>
        <p:nvSpPr>
          <p:cNvPr id="3" name="Alcím 2"/>
          <p:cNvSpPr>
            <a:spLocks noGrp="1"/>
          </p:cNvSpPr>
          <p:nvPr>
            <p:ph type="subTitle" idx="1"/>
          </p:nvPr>
        </p:nvSpPr>
        <p:spPr/>
        <p:txBody>
          <a:bodyPr/>
          <a:lstStyle/>
          <a:p>
            <a:r>
              <a:rPr lang="hu-HU" dirty="0" err="1" smtClean="0"/>
              <a:t>By</a:t>
            </a:r>
            <a:r>
              <a:rPr lang="hu-HU" dirty="0" smtClean="0"/>
              <a:t> </a:t>
            </a:r>
            <a:r>
              <a:rPr lang="hu-HU" dirty="0" err="1" smtClean="0"/>
              <a:t>nja</a:t>
            </a:r>
            <a:endParaRPr lang="hu-H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PUBLIC</a:t>
            </a:r>
            <a:endParaRPr lang="hu-HU" dirty="0"/>
          </a:p>
        </p:txBody>
      </p:sp>
      <p:sp>
        <p:nvSpPr>
          <p:cNvPr id="3" name="Tartalom helye 2"/>
          <p:cNvSpPr>
            <a:spLocks noGrp="1"/>
          </p:cNvSpPr>
          <p:nvPr>
            <p:ph idx="1"/>
          </p:nvPr>
        </p:nvSpPr>
        <p:spPr/>
        <p:txBody>
          <a:bodyPr>
            <a:normAutofit fontScale="62500" lnSpcReduction="20000"/>
          </a:bodyPr>
          <a:lstStyle/>
          <a:p>
            <a:r>
              <a:rPr lang="hu-HU" dirty="0" smtClean="0"/>
              <a:t>Az osztály a számára kritikus adattagokat védheti a külvilág elől a védelmi szintek használatával.</a:t>
            </a:r>
            <a:br>
              <a:rPr lang="hu-HU" dirty="0" smtClean="0"/>
            </a:br>
            <a:r>
              <a:rPr lang="hu-HU" dirty="0" smtClean="0"/>
              <a:t>Háromfajta alapvető védelmi szint van:</a:t>
            </a:r>
          </a:p>
          <a:p>
            <a:r>
              <a:rPr lang="hu-HU" dirty="0" err="1" smtClean="0"/>
              <a:t>private</a:t>
            </a:r>
            <a:endParaRPr lang="hu-HU" dirty="0" smtClean="0"/>
          </a:p>
          <a:p>
            <a:r>
              <a:rPr lang="hu-HU" dirty="0" err="1" smtClean="0"/>
              <a:t>protected</a:t>
            </a:r>
            <a:endParaRPr lang="hu-HU" dirty="0" smtClean="0"/>
          </a:p>
          <a:p>
            <a:r>
              <a:rPr lang="hu-HU" dirty="0" err="1" smtClean="0"/>
              <a:t>public</a:t>
            </a:r>
            <a:endParaRPr lang="hu-HU" dirty="0" smtClean="0"/>
          </a:p>
          <a:p>
            <a:r>
              <a:rPr lang="hu-HU" dirty="0" smtClean="0"/>
              <a:t>A </a:t>
            </a:r>
            <a:r>
              <a:rPr lang="hu-HU" dirty="0" err="1" smtClean="0"/>
              <a:t>public</a:t>
            </a:r>
            <a:r>
              <a:rPr lang="hu-HU" dirty="0" smtClean="0"/>
              <a:t> </a:t>
            </a:r>
            <a:r>
              <a:rPr lang="hu-HU" dirty="0" err="1" smtClean="0"/>
              <a:t>a</a:t>
            </a:r>
            <a:r>
              <a:rPr lang="hu-HU" dirty="0" smtClean="0"/>
              <a:t> legmegengedőbb védelmi szint. Egy </a:t>
            </a:r>
            <a:r>
              <a:rPr lang="hu-HU" dirty="0" err="1" smtClean="0"/>
              <a:t>public</a:t>
            </a:r>
            <a:r>
              <a:rPr lang="hu-HU" dirty="0" smtClean="0"/>
              <a:t> adattag hatásköre kiterjed a teljes program szövegére. Más osztályokból is meghivatkozható, értéke bármikor kiolvasható és megváltoztatható.</a:t>
            </a:r>
            <a:br>
              <a:rPr lang="hu-HU" dirty="0" smtClean="0"/>
            </a:br>
            <a:r>
              <a:rPr lang="hu-HU" dirty="0" smtClean="0"/>
              <a:t>Pl.:</a:t>
            </a:r>
            <a:br>
              <a:rPr lang="hu-HU" dirty="0" smtClean="0"/>
            </a:br>
            <a:r>
              <a:rPr lang="hu-HU" dirty="0" err="1" smtClean="0"/>
              <a:t>class</a:t>
            </a:r>
            <a:r>
              <a:rPr lang="hu-HU" dirty="0" smtClean="0"/>
              <a:t> </a:t>
            </a:r>
            <a:r>
              <a:rPr lang="hu-HU" dirty="0" err="1" smtClean="0"/>
              <a:t>TTelefon</a:t>
            </a:r>
            <a:r>
              <a:rPr lang="hu-HU" dirty="0" smtClean="0"/>
              <a:t/>
            </a:r>
            <a:br>
              <a:rPr lang="hu-HU" dirty="0" smtClean="0"/>
            </a:br>
            <a:r>
              <a:rPr lang="hu-HU" dirty="0" smtClean="0"/>
              <a:t>{</a:t>
            </a:r>
            <a:br>
              <a:rPr lang="hu-HU" dirty="0" smtClean="0"/>
            </a:br>
            <a:r>
              <a:rPr lang="hu-HU" dirty="0" err="1" smtClean="0"/>
              <a:t>public</a:t>
            </a:r>
            <a:r>
              <a:rPr lang="hu-HU" dirty="0" smtClean="0"/>
              <a:t> </a:t>
            </a:r>
            <a:r>
              <a:rPr lang="hu-HU" dirty="0" err="1" smtClean="0"/>
              <a:t>string</a:t>
            </a:r>
            <a:r>
              <a:rPr lang="hu-HU" dirty="0" smtClean="0"/>
              <a:t> </a:t>
            </a:r>
            <a:r>
              <a:rPr lang="hu-HU" dirty="0" err="1" smtClean="0"/>
              <a:t>TulajdonosNeve</a:t>
            </a:r>
            <a:r>
              <a:rPr lang="hu-HU" dirty="0" smtClean="0"/>
              <a:t>;</a:t>
            </a:r>
            <a:br>
              <a:rPr lang="hu-HU" dirty="0" smtClean="0"/>
            </a:br>
            <a:r>
              <a:rPr lang="hu-HU" dirty="0" err="1" smtClean="0"/>
              <a:t>private</a:t>
            </a:r>
            <a:r>
              <a:rPr lang="hu-HU" dirty="0" smtClean="0"/>
              <a:t> int PIN_</a:t>
            </a:r>
            <a:r>
              <a:rPr lang="hu-HU" dirty="0" err="1" smtClean="0"/>
              <a:t>Kod</a:t>
            </a:r>
            <a:r>
              <a:rPr lang="hu-HU" dirty="0" smtClean="0"/>
              <a:t>; // </a:t>
            </a:r>
            <a:r>
              <a:rPr lang="hu-HU" dirty="0" err="1" smtClean="0"/>
              <a:t>private</a:t>
            </a:r>
            <a:r>
              <a:rPr lang="hu-HU" dirty="0" smtClean="0"/>
              <a:t>, mert kiírtuk</a:t>
            </a:r>
            <a:br>
              <a:rPr lang="hu-HU" dirty="0" smtClean="0"/>
            </a:br>
            <a:r>
              <a:rPr lang="hu-HU" dirty="0" smtClean="0"/>
              <a:t>int PUK_</a:t>
            </a:r>
            <a:r>
              <a:rPr lang="hu-HU" dirty="0" err="1" smtClean="0"/>
              <a:t>Kod</a:t>
            </a:r>
            <a:r>
              <a:rPr lang="hu-HU" dirty="0" smtClean="0"/>
              <a:t>; // </a:t>
            </a:r>
            <a:r>
              <a:rPr lang="hu-HU" dirty="0" err="1" smtClean="0"/>
              <a:t>private</a:t>
            </a:r>
            <a:r>
              <a:rPr lang="hu-HU" dirty="0" smtClean="0"/>
              <a:t>, mert nem írtunk semmit</a:t>
            </a:r>
            <a:br>
              <a:rPr lang="hu-HU" dirty="0" smtClean="0"/>
            </a:br>
            <a:r>
              <a:rPr lang="hu-HU" dirty="0" smtClean="0"/>
              <a:t>}</a:t>
            </a:r>
            <a:br>
              <a:rPr lang="hu-HU" dirty="0" smtClean="0"/>
            </a:br>
            <a:endParaRPr lang="hu-HU" dirty="0" smtClean="0"/>
          </a:p>
          <a:p>
            <a:endParaRPr lang="hu-H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PROTECTED</a:t>
            </a:r>
            <a:endParaRPr lang="hu-HU" dirty="0"/>
          </a:p>
        </p:txBody>
      </p:sp>
      <p:sp>
        <p:nvSpPr>
          <p:cNvPr id="3" name="Tartalom helye 2"/>
          <p:cNvSpPr>
            <a:spLocks noGrp="1"/>
          </p:cNvSpPr>
          <p:nvPr>
            <p:ph idx="1"/>
          </p:nvPr>
        </p:nvSpPr>
        <p:spPr/>
        <p:txBody>
          <a:bodyPr>
            <a:normAutofit fontScale="32500" lnSpcReduction="20000"/>
          </a:bodyPr>
          <a:lstStyle/>
          <a:p>
            <a:r>
              <a:rPr lang="hu-HU" dirty="0" smtClean="0"/>
              <a:t>Az osztály a számára kritikus adattagokat védheti a külvilág elől a védelmi szintek használatával.</a:t>
            </a:r>
            <a:br>
              <a:rPr lang="hu-HU" dirty="0" smtClean="0"/>
            </a:br>
            <a:r>
              <a:rPr lang="hu-HU" dirty="0" smtClean="0"/>
              <a:t>Háromfajta alapvető védelmi szint van:</a:t>
            </a:r>
          </a:p>
          <a:p>
            <a:r>
              <a:rPr lang="hu-HU" dirty="0" err="1" smtClean="0"/>
              <a:t>private</a:t>
            </a:r>
            <a:endParaRPr lang="hu-HU" dirty="0" smtClean="0"/>
          </a:p>
          <a:p>
            <a:r>
              <a:rPr lang="hu-HU" dirty="0" err="1" smtClean="0"/>
              <a:t>protected</a:t>
            </a:r>
            <a:endParaRPr lang="hu-HU" dirty="0" smtClean="0"/>
          </a:p>
          <a:p>
            <a:r>
              <a:rPr lang="hu-HU" dirty="0" err="1" smtClean="0"/>
              <a:t>public</a:t>
            </a:r>
            <a:endParaRPr lang="hu-HU" dirty="0" smtClean="0"/>
          </a:p>
          <a:p>
            <a:r>
              <a:rPr lang="hu-HU" dirty="0" smtClean="0"/>
              <a:t>A </a:t>
            </a:r>
            <a:r>
              <a:rPr lang="hu-HU" dirty="0" err="1" smtClean="0"/>
              <a:t>protected</a:t>
            </a:r>
            <a:r>
              <a:rPr lang="hu-HU" dirty="0" smtClean="0"/>
              <a:t> eggyel gyengített védelmi szint. Egy </a:t>
            </a:r>
            <a:r>
              <a:rPr lang="hu-HU" dirty="0" err="1" smtClean="0"/>
              <a:t>protected</a:t>
            </a:r>
            <a:r>
              <a:rPr lang="hu-HU" dirty="0" smtClean="0"/>
              <a:t> adattag hatásköre kiterjed az őt tartalmazó osztályra, és annak minden származtatott osztályára.</a:t>
            </a:r>
            <a:br>
              <a:rPr lang="hu-HU" dirty="0" smtClean="0"/>
            </a:br>
            <a:r>
              <a:rPr lang="hu-HU" dirty="0" smtClean="0"/>
              <a:t>Pl.:</a:t>
            </a:r>
            <a:br>
              <a:rPr lang="hu-HU" dirty="0" smtClean="0"/>
            </a:br>
            <a:r>
              <a:rPr lang="hu-HU" dirty="0" err="1" smtClean="0"/>
              <a:t>class</a:t>
            </a:r>
            <a:r>
              <a:rPr lang="hu-HU" dirty="0" smtClean="0"/>
              <a:t> </a:t>
            </a:r>
            <a:r>
              <a:rPr lang="hu-HU" dirty="0" err="1" smtClean="0"/>
              <a:t>TTelefon</a:t>
            </a:r>
            <a:r>
              <a:rPr lang="hu-HU" dirty="0" smtClean="0"/>
              <a:t/>
            </a:r>
            <a:br>
              <a:rPr lang="hu-HU" dirty="0" smtClean="0"/>
            </a:br>
            <a:r>
              <a:rPr lang="hu-HU" dirty="0" smtClean="0"/>
              <a:t>{</a:t>
            </a:r>
            <a:br>
              <a:rPr lang="hu-HU" dirty="0" smtClean="0"/>
            </a:br>
            <a:r>
              <a:rPr lang="hu-HU" dirty="0" err="1" smtClean="0"/>
              <a:t>public</a:t>
            </a:r>
            <a:r>
              <a:rPr lang="hu-HU" dirty="0" smtClean="0"/>
              <a:t> </a:t>
            </a:r>
            <a:r>
              <a:rPr lang="hu-HU" dirty="0" err="1" smtClean="0"/>
              <a:t>string</a:t>
            </a:r>
            <a:r>
              <a:rPr lang="hu-HU" dirty="0" smtClean="0"/>
              <a:t> </a:t>
            </a:r>
            <a:r>
              <a:rPr lang="hu-HU" dirty="0" err="1" smtClean="0"/>
              <a:t>TulajdonosNeve</a:t>
            </a:r>
            <a:r>
              <a:rPr lang="hu-HU" dirty="0" smtClean="0"/>
              <a:t>;</a:t>
            </a:r>
            <a:br>
              <a:rPr lang="hu-HU" dirty="0" smtClean="0"/>
            </a:br>
            <a:r>
              <a:rPr lang="hu-HU" dirty="0" err="1" smtClean="0"/>
              <a:t>protected</a:t>
            </a:r>
            <a:r>
              <a:rPr lang="hu-HU" dirty="0" smtClean="0"/>
              <a:t> int PIN_</a:t>
            </a:r>
            <a:r>
              <a:rPr lang="hu-HU" dirty="0" err="1" smtClean="0"/>
              <a:t>Kod</a:t>
            </a:r>
            <a:r>
              <a:rPr lang="hu-HU" dirty="0" smtClean="0"/>
              <a:t>;</a:t>
            </a:r>
            <a:br>
              <a:rPr lang="hu-HU" dirty="0" smtClean="0"/>
            </a:br>
            <a:r>
              <a:rPr lang="hu-HU" dirty="0" err="1" smtClean="0"/>
              <a:t>protected</a:t>
            </a:r>
            <a:r>
              <a:rPr lang="hu-HU" dirty="0" smtClean="0"/>
              <a:t> int PUK_</a:t>
            </a:r>
            <a:r>
              <a:rPr lang="hu-HU" dirty="0" err="1" smtClean="0"/>
              <a:t>Kod</a:t>
            </a:r>
            <a:r>
              <a:rPr lang="hu-HU" dirty="0" smtClean="0"/>
              <a:t>;0</a:t>
            </a:r>
            <a:br>
              <a:rPr lang="hu-HU" dirty="0" smtClean="0"/>
            </a:br>
            <a:r>
              <a:rPr lang="hu-HU" dirty="0" err="1" smtClean="0"/>
              <a:t>public</a:t>
            </a:r>
            <a:r>
              <a:rPr lang="hu-HU" dirty="0" smtClean="0"/>
              <a:t> </a:t>
            </a:r>
            <a:r>
              <a:rPr lang="hu-HU" dirty="0" err="1" smtClean="0"/>
              <a:t>bool</a:t>
            </a:r>
            <a:r>
              <a:rPr lang="hu-HU" dirty="0" smtClean="0"/>
              <a:t> PIN_</a:t>
            </a:r>
            <a:r>
              <a:rPr lang="hu-HU" dirty="0" err="1" smtClean="0"/>
              <a:t>Kod</a:t>
            </a:r>
            <a:r>
              <a:rPr lang="hu-HU" dirty="0" smtClean="0"/>
              <a:t>_Csere(int </a:t>
            </a:r>
            <a:r>
              <a:rPr lang="hu-HU" dirty="0" err="1" smtClean="0"/>
              <a:t>regiKod</a:t>
            </a:r>
            <a:r>
              <a:rPr lang="hu-HU" dirty="0" smtClean="0"/>
              <a:t>, </a:t>
            </a:r>
            <a:r>
              <a:rPr lang="hu-HU" dirty="0" err="1" smtClean="0"/>
              <a:t>int</a:t>
            </a:r>
            <a:r>
              <a:rPr lang="hu-HU" dirty="0" smtClean="0"/>
              <a:t> </a:t>
            </a:r>
            <a:r>
              <a:rPr lang="hu-HU" dirty="0" err="1" smtClean="0"/>
              <a:t>ujKod</a:t>
            </a:r>
            <a:r>
              <a:rPr lang="hu-HU" dirty="0" smtClean="0"/>
              <a:t>)</a:t>
            </a:r>
            <a:br>
              <a:rPr lang="hu-HU" dirty="0" smtClean="0"/>
            </a:br>
            <a:r>
              <a:rPr lang="hu-HU" dirty="0" smtClean="0"/>
              <a:t>{</a:t>
            </a:r>
            <a:br>
              <a:rPr lang="hu-HU" dirty="0" smtClean="0"/>
            </a:br>
            <a:r>
              <a:rPr lang="hu-HU" dirty="0" err="1" smtClean="0"/>
              <a:t>if</a:t>
            </a:r>
            <a:r>
              <a:rPr lang="hu-HU" dirty="0" smtClean="0"/>
              <a:t> (</a:t>
            </a:r>
            <a:r>
              <a:rPr lang="hu-HU" dirty="0" err="1" smtClean="0"/>
              <a:t>regiKod</a:t>
            </a:r>
            <a:r>
              <a:rPr lang="hu-HU" dirty="0" smtClean="0"/>
              <a:t>==PIN_</a:t>
            </a:r>
            <a:r>
              <a:rPr lang="hu-HU" dirty="0" err="1" smtClean="0"/>
              <a:t>Kod</a:t>
            </a:r>
            <a:r>
              <a:rPr lang="hu-HU" dirty="0" smtClean="0"/>
              <a:t>)</a:t>
            </a:r>
            <a:br>
              <a:rPr lang="hu-HU" dirty="0" smtClean="0"/>
            </a:br>
            <a:r>
              <a:rPr lang="hu-HU" dirty="0" smtClean="0"/>
              <a:t>{</a:t>
            </a:r>
            <a:br>
              <a:rPr lang="hu-HU" dirty="0" smtClean="0"/>
            </a:br>
            <a:r>
              <a:rPr lang="hu-HU" dirty="0" err="1" smtClean="0"/>
              <a:t>PIN</a:t>
            </a:r>
            <a:r>
              <a:rPr lang="hu-HU" dirty="0" smtClean="0"/>
              <a:t>_</a:t>
            </a:r>
            <a:r>
              <a:rPr lang="hu-HU" dirty="0" err="1" smtClean="0"/>
              <a:t>Kod</a:t>
            </a:r>
            <a:r>
              <a:rPr lang="hu-HU" dirty="0" smtClean="0"/>
              <a:t> = </a:t>
            </a:r>
            <a:r>
              <a:rPr lang="hu-HU" dirty="0" err="1" smtClean="0"/>
              <a:t>ujKod</a:t>
            </a:r>
            <a:r>
              <a:rPr lang="hu-HU" dirty="0" smtClean="0"/>
              <a:t>;</a:t>
            </a:r>
            <a:br>
              <a:rPr lang="hu-HU" dirty="0" smtClean="0"/>
            </a:br>
            <a:r>
              <a:rPr lang="hu-HU" dirty="0" err="1" smtClean="0"/>
              <a:t>return</a:t>
            </a:r>
            <a:r>
              <a:rPr lang="hu-HU" dirty="0" smtClean="0"/>
              <a:t> </a:t>
            </a:r>
            <a:r>
              <a:rPr lang="hu-HU" dirty="0" err="1" smtClean="0"/>
              <a:t>true</a:t>
            </a:r>
            <a:r>
              <a:rPr lang="hu-HU" dirty="0" smtClean="0"/>
              <a:t>;</a:t>
            </a:r>
            <a:br>
              <a:rPr lang="hu-HU" dirty="0" smtClean="0"/>
            </a:br>
            <a:r>
              <a:rPr lang="hu-HU" dirty="0" smtClean="0"/>
              <a:t>}</a:t>
            </a:r>
            <a:br>
              <a:rPr lang="hu-HU" dirty="0" smtClean="0"/>
            </a:br>
            <a:r>
              <a:rPr lang="hu-HU" dirty="0" err="1" smtClean="0"/>
              <a:t>return</a:t>
            </a:r>
            <a:r>
              <a:rPr lang="hu-HU" dirty="0" smtClean="0"/>
              <a:t> </a:t>
            </a:r>
            <a:r>
              <a:rPr lang="hu-HU" dirty="0" err="1" smtClean="0"/>
              <a:t>false</a:t>
            </a:r>
            <a:r>
              <a:rPr lang="hu-HU" dirty="0" smtClean="0"/>
              <a:t>;</a:t>
            </a:r>
            <a:br>
              <a:rPr lang="hu-HU" dirty="0" smtClean="0"/>
            </a:br>
            <a:r>
              <a:rPr lang="hu-HU" dirty="0" smtClean="0"/>
              <a:t>}</a:t>
            </a:r>
            <a:br>
              <a:rPr lang="hu-HU" dirty="0" smtClean="0"/>
            </a:br>
            <a:r>
              <a:rPr lang="hu-HU" dirty="0" smtClean="0"/>
              <a:t>}</a:t>
            </a:r>
            <a:br>
              <a:rPr lang="hu-HU" dirty="0" smtClean="0"/>
            </a:br>
            <a:r>
              <a:rPr lang="hu-HU" dirty="0" err="1" smtClean="0"/>
              <a:t>class</a:t>
            </a:r>
            <a:r>
              <a:rPr lang="hu-HU" dirty="0" smtClean="0"/>
              <a:t> </a:t>
            </a:r>
            <a:r>
              <a:rPr lang="hu-HU" dirty="0" err="1" smtClean="0"/>
              <a:t>TJoTelefon</a:t>
            </a:r>
            <a:r>
              <a:rPr lang="hu-HU" dirty="0" smtClean="0"/>
              <a:t>:</a:t>
            </a:r>
            <a:r>
              <a:rPr lang="hu-HU" dirty="0" err="1" smtClean="0"/>
              <a:t>TTelefon</a:t>
            </a:r>
            <a:r>
              <a:rPr lang="hu-HU" dirty="0" smtClean="0"/>
              <a:t> // származtatás</a:t>
            </a:r>
            <a:br>
              <a:rPr lang="hu-HU" dirty="0" smtClean="0"/>
            </a:br>
            <a:r>
              <a:rPr lang="hu-HU" dirty="0" smtClean="0"/>
              <a:t>{</a:t>
            </a:r>
            <a:br>
              <a:rPr lang="hu-HU" dirty="0" smtClean="0"/>
            </a:br>
            <a:r>
              <a:rPr lang="hu-HU" dirty="0" err="1" smtClean="0"/>
              <a:t>public</a:t>
            </a:r>
            <a:r>
              <a:rPr lang="hu-HU" dirty="0" smtClean="0"/>
              <a:t> int PIN_</a:t>
            </a:r>
            <a:r>
              <a:rPr lang="hu-HU" dirty="0" err="1" smtClean="0"/>
              <a:t>Lekerdez</a:t>
            </a:r>
            <a:r>
              <a:rPr lang="hu-HU" dirty="0" smtClean="0"/>
              <a:t>( int </a:t>
            </a:r>
            <a:r>
              <a:rPr lang="hu-HU" dirty="0" err="1" smtClean="0"/>
              <a:t>pukKod</a:t>
            </a:r>
            <a:r>
              <a:rPr lang="hu-HU" dirty="0" smtClean="0"/>
              <a:t> )</a:t>
            </a:r>
            <a:br>
              <a:rPr lang="hu-HU" dirty="0" smtClean="0"/>
            </a:br>
            <a:r>
              <a:rPr lang="hu-HU" dirty="0" smtClean="0"/>
              <a:t>{</a:t>
            </a:r>
            <a:br>
              <a:rPr lang="hu-HU" dirty="0" smtClean="0"/>
            </a:br>
            <a:r>
              <a:rPr lang="hu-HU" dirty="0" err="1" smtClean="0"/>
              <a:t>if</a:t>
            </a:r>
            <a:r>
              <a:rPr lang="hu-HU" dirty="0" smtClean="0"/>
              <a:t> (</a:t>
            </a:r>
            <a:r>
              <a:rPr lang="hu-HU" dirty="0" err="1" smtClean="0"/>
              <a:t>pukKod</a:t>
            </a:r>
            <a:r>
              <a:rPr lang="hu-HU" dirty="0" smtClean="0"/>
              <a:t> == PUK_</a:t>
            </a:r>
            <a:r>
              <a:rPr lang="hu-HU" dirty="0" err="1" smtClean="0"/>
              <a:t>Kod</a:t>
            </a:r>
            <a:r>
              <a:rPr lang="hu-HU" dirty="0" smtClean="0"/>
              <a:t> ) </a:t>
            </a:r>
            <a:r>
              <a:rPr lang="hu-HU" dirty="0" err="1" smtClean="0"/>
              <a:t>return</a:t>
            </a:r>
            <a:r>
              <a:rPr lang="hu-HU" dirty="0" smtClean="0"/>
              <a:t> PIN_</a:t>
            </a:r>
            <a:r>
              <a:rPr lang="hu-HU" dirty="0" err="1" smtClean="0"/>
              <a:t>Kod</a:t>
            </a:r>
            <a:r>
              <a:rPr lang="hu-HU" dirty="0" smtClean="0"/>
              <a:t>;</a:t>
            </a:r>
            <a:br>
              <a:rPr lang="hu-HU" dirty="0" smtClean="0"/>
            </a:br>
            <a:r>
              <a:rPr lang="hu-HU" dirty="0" err="1" smtClean="0"/>
              <a:t>return</a:t>
            </a:r>
            <a:r>
              <a:rPr lang="hu-HU" dirty="0" smtClean="0"/>
              <a:t> -1;</a:t>
            </a:r>
            <a:br>
              <a:rPr lang="hu-HU" dirty="0" smtClean="0"/>
            </a:br>
            <a:r>
              <a:rPr lang="hu-HU" dirty="0" smtClean="0"/>
              <a:t>}</a:t>
            </a:r>
            <a:br>
              <a:rPr lang="hu-HU" dirty="0" smtClean="0"/>
            </a:br>
            <a:r>
              <a:rPr lang="hu-HU" dirty="0" smtClean="0"/>
              <a:t>}</a:t>
            </a:r>
            <a:br>
              <a:rPr lang="hu-HU" dirty="0" smtClean="0"/>
            </a:br>
            <a:r>
              <a:rPr lang="hu-HU" dirty="0" smtClean="0"/>
              <a:t>n -1;</a:t>
            </a:r>
            <a:br>
              <a:rPr lang="hu-HU" dirty="0" smtClean="0"/>
            </a:br>
            <a:r>
              <a:rPr lang="hu-HU" dirty="0" smtClean="0"/>
              <a:t>}</a:t>
            </a:r>
            <a:br>
              <a:rPr lang="hu-HU" dirty="0" smtClean="0"/>
            </a:br>
            <a:r>
              <a:rPr lang="hu-HU" dirty="0" smtClean="0"/>
              <a:t>}</a:t>
            </a:r>
            <a:br>
              <a:rPr lang="hu-HU" dirty="0" smtClean="0"/>
            </a:br>
            <a:endParaRPr lang="hu-HU" dirty="0" smtClean="0"/>
          </a:p>
          <a:p>
            <a:endParaRPr lang="hu-H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PRIVATE</a:t>
            </a:r>
            <a:endParaRPr lang="hu-HU" dirty="0"/>
          </a:p>
        </p:txBody>
      </p:sp>
      <p:sp>
        <p:nvSpPr>
          <p:cNvPr id="3" name="Tartalom helye 2"/>
          <p:cNvSpPr>
            <a:spLocks noGrp="1"/>
          </p:cNvSpPr>
          <p:nvPr>
            <p:ph idx="1"/>
          </p:nvPr>
        </p:nvSpPr>
        <p:spPr/>
        <p:txBody>
          <a:bodyPr>
            <a:normAutofit fontScale="40000" lnSpcReduction="20000"/>
          </a:bodyPr>
          <a:lstStyle/>
          <a:p>
            <a:r>
              <a:rPr lang="hu-HU" dirty="0" smtClean="0"/>
              <a:t>Az osztály a számára kritikus adattagokat védheti a külvilág elől a védelmi szintek használatával.</a:t>
            </a:r>
            <a:br>
              <a:rPr lang="hu-HU" dirty="0" smtClean="0"/>
            </a:br>
            <a:r>
              <a:rPr lang="hu-HU" dirty="0" smtClean="0"/>
              <a:t>Háromfajta alapvető védelmi szint van:</a:t>
            </a:r>
          </a:p>
          <a:p>
            <a:r>
              <a:rPr lang="hu-HU" dirty="0" err="1" smtClean="0"/>
              <a:t>private</a:t>
            </a:r>
            <a:endParaRPr lang="hu-HU" dirty="0" smtClean="0"/>
          </a:p>
          <a:p>
            <a:r>
              <a:rPr lang="hu-HU" dirty="0" err="1" smtClean="0"/>
              <a:t>protected</a:t>
            </a:r>
            <a:endParaRPr lang="hu-HU" dirty="0" smtClean="0"/>
          </a:p>
          <a:p>
            <a:r>
              <a:rPr lang="hu-HU" dirty="0" err="1" smtClean="0"/>
              <a:t>public</a:t>
            </a:r>
            <a:endParaRPr lang="hu-HU" dirty="0" smtClean="0"/>
          </a:p>
          <a:p>
            <a:r>
              <a:rPr lang="hu-HU" dirty="0" smtClean="0"/>
              <a:t>A </a:t>
            </a:r>
            <a:r>
              <a:rPr lang="hu-HU" dirty="0" err="1" smtClean="0"/>
              <a:t>private</a:t>
            </a:r>
            <a:r>
              <a:rPr lang="hu-HU" dirty="0" smtClean="0"/>
              <a:t> </a:t>
            </a:r>
            <a:r>
              <a:rPr lang="hu-HU" dirty="0" err="1" smtClean="0"/>
              <a:t>a</a:t>
            </a:r>
            <a:r>
              <a:rPr lang="hu-HU" dirty="0" smtClean="0"/>
              <a:t> legszorosabb védelmi szint. Egy </a:t>
            </a:r>
            <a:r>
              <a:rPr lang="hu-HU" dirty="0" err="1" smtClean="0"/>
              <a:t>private</a:t>
            </a:r>
            <a:r>
              <a:rPr lang="hu-HU" dirty="0" smtClean="0"/>
              <a:t> adattag hatásköre nem terjed túl az őt tartalmazó osztályon. Ezért csak az osztályban definiált metódusok törzsében lehet rájuk hivatkozni, és lehet őket felhasználni.</a:t>
            </a:r>
            <a:br>
              <a:rPr lang="hu-HU" dirty="0" smtClean="0"/>
            </a:br>
            <a:r>
              <a:rPr lang="hu-HU" dirty="0" smtClean="0"/>
              <a:t>Ez egyben az alapértelmezett védelmi szint is. Vagyis amennyiben nem adunk meg védelmi szintet egy mezőnél, úgy automatikusan a </a:t>
            </a:r>
            <a:r>
              <a:rPr lang="hu-HU" dirty="0" err="1" smtClean="0"/>
              <a:t>private</a:t>
            </a:r>
            <a:r>
              <a:rPr lang="hu-HU" dirty="0" smtClean="0"/>
              <a:t> lesz az:</a:t>
            </a:r>
            <a:br>
              <a:rPr lang="hu-HU" dirty="0" smtClean="0"/>
            </a:br>
            <a:r>
              <a:rPr lang="hu-HU" dirty="0" err="1" smtClean="0"/>
              <a:t>class</a:t>
            </a:r>
            <a:r>
              <a:rPr lang="hu-HU" dirty="0" smtClean="0"/>
              <a:t> </a:t>
            </a:r>
            <a:r>
              <a:rPr lang="hu-HU" dirty="0" err="1" smtClean="0"/>
              <a:t>TTelefon</a:t>
            </a:r>
            <a:r>
              <a:rPr lang="hu-HU" dirty="0" smtClean="0"/>
              <a:t/>
            </a:r>
            <a:br>
              <a:rPr lang="hu-HU" dirty="0" smtClean="0"/>
            </a:br>
            <a:r>
              <a:rPr lang="hu-HU" dirty="0" smtClean="0"/>
              <a:t>{</a:t>
            </a:r>
            <a:br>
              <a:rPr lang="hu-HU" dirty="0" smtClean="0"/>
            </a:br>
            <a:r>
              <a:rPr lang="hu-HU" dirty="0" err="1" smtClean="0"/>
              <a:t>public</a:t>
            </a:r>
            <a:r>
              <a:rPr lang="hu-HU" dirty="0" smtClean="0"/>
              <a:t> </a:t>
            </a:r>
            <a:r>
              <a:rPr lang="hu-HU" dirty="0" err="1" smtClean="0"/>
              <a:t>string</a:t>
            </a:r>
            <a:r>
              <a:rPr lang="hu-HU" dirty="0" smtClean="0"/>
              <a:t> </a:t>
            </a:r>
            <a:r>
              <a:rPr lang="hu-HU" dirty="0" err="1" smtClean="0"/>
              <a:t>TulajdonosNeve</a:t>
            </a:r>
            <a:r>
              <a:rPr lang="hu-HU" dirty="0" smtClean="0"/>
              <a:t>;</a:t>
            </a:r>
            <a:br>
              <a:rPr lang="hu-HU" dirty="0" smtClean="0"/>
            </a:br>
            <a:r>
              <a:rPr lang="hu-HU" dirty="0" err="1" smtClean="0"/>
              <a:t>private</a:t>
            </a:r>
            <a:r>
              <a:rPr lang="hu-HU" dirty="0" smtClean="0"/>
              <a:t> int PIN_</a:t>
            </a:r>
            <a:r>
              <a:rPr lang="hu-HU" dirty="0" err="1" smtClean="0"/>
              <a:t>Kod</a:t>
            </a:r>
            <a:r>
              <a:rPr lang="hu-HU" dirty="0" smtClean="0"/>
              <a:t>; // </a:t>
            </a:r>
            <a:r>
              <a:rPr lang="hu-HU" dirty="0" err="1" smtClean="0"/>
              <a:t>private</a:t>
            </a:r>
            <a:r>
              <a:rPr lang="hu-HU" dirty="0" smtClean="0"/>
              <a:t>, mert kiírtuk</a:t>
            </a:r>
            <a:br>
              <a:rPr lang="hu-HU" dirty="0" smtClean="0"/>
            </a:br>
            <a:r>
              <a:rPr lang="hu-HU" dirty="0" smtClean="0"/>
              <a:t>int PUK_</a:t>
            </a:r>
            <a:r>
              <a:rPr lang="hu-HU" dirty="0" err="1" smtClean="0"/>
              <a:t>Kod</a:t>
            </a:r>
            <a:r>
              <a:rPr lang="hu-HU" dirty="0" smtClean="0"/>
              <a:t>; // </a:t>
            </a:r>
            <a:r>
              <a:rPr lang="hu-HU" dirty="0" err="1" smtClean="0"/>
              <a:t>private</a:t>
            </a:r>
            <a:r>
              <a:rPr lang="hu-HU" dirty="0" smtClean="0"/>
              <a:t>, mert nem írtunk semmit</a:t>
            </a:r>
            <a:br>
              <a:rPr lang="hu-HU" dirty="0" smtClean="0"/>
            </a:br>
            <a:r>
              <a:rPr lang="hu-HU" dirty="0" err="1" smtClean="0"/>
              <a:t>public</a:t>
            </a:r>
            <a:r>
              <a:rPr lang="hu-HU" dirty="0" smtClean="0"/>
              <a:t> </a:t>
            </a:r>
            <a:r>
              <a:rPr lang="hu-HU" dirty="0" err="1" smtClean="0"/>
              <a:t>bool</a:t>
            </a:r>
            <a:r>
              <a:rPr lang="hu-HU" dirty="0" smtClean="0"/>
              <a:t> PIN_</a:t>
            </a:r>
            <a:r>
              <a:rPr lang="hu-HU" dirty="0" err="1" smtClean="0"/>
              <a:t>Kod</a:t>
            </a:r>
            <a:r>
              <a:rPr lang="hu-HU" dirty="0" smtClean="0"/>
              <a:t>_Csere(int </a:t>
            </a:r>
            <a:r>
              <a:rPr lang="hu-HU" dirty="0" err="1" smtClean="0"/>
              <a:t>regiKod</a:t>
            </a:r>
            <a:r>
              <a:rPr lang="hu-HU" dirty="0" smtClean="0"/>
              <a:t>, </a:t>
            </a:r>
            <a:r>
              <a:rPr lang="hu-HU" dirty="0" err="1" smtClean="0"/>
              <a:t>int</a:t>
            </a:r>
            <a:r>
              <a:rPr lang="hu-HU" dirty="0" smtClean="0"/>
              <a:t> </a:t>
            </a:r>
            <a:r>
              <a:rPr lang="hu-HU" dirty="0" err="1" smtClean="0"/>
              <a:t>ujKod</a:t>
            </a:r>
            <a:r>
              <a:rPr lang="hu-HU" dirty="0" smtClean="0"/>
              <a:t>)</a:t>
            </a:r>
            <a:br>
              <a:rPr lang="hu-HU" dirty="0" smtClean="0"/>
            </a:br>
            <a:r>
              <a:rPr lang="hu-HU" dirty="0" smtClean="0"/>
              <a:t>{</a:t>
            </a:r>
            <a:br>
              <a:rPr lang="hu-HU" dirty="0" smtClean="0"/>
            </a:br>
            <a:r>
              <a:rPr lang="hu-HU" dirty="0" err="1" smtClean="0"/>
              <a:t>if</a:t>
            </a:r>
            <a:r>
              <a:rPr lang="hu-HU" dirty="0" smtClean="0"/>
              <a:t> (</a:t>
            </a:r>
            <a:r>
              <a:rPr lang="hu-HU" dirty="0" err="1" smtClean="0"/>
              <a:t>regiKod</a:t>
            </a:r>
            <a:r>
              <a:rPr lang="hu-HU" dirty="0" smtClean="0"/>
              <a:t>==PIN_</a:t>
            </a:r>
            <a:r>
              <a:rPr lang="hu-HU" dirty="0" err="1" smtClean="0"/>
              <a:t>Kod</a:t>
            </a:r>
            <a:r>
              <a:rPr lang="hu-HU" dirty="0" smtClean="0"/>
              <a:t>)</a:t>
            </a:r>
            <a:br>
              <a:rPr lang="hu-HU" dirty="0" smtClean="0"/>
            </a:br>
            <a:r>
              <a:rPr lang="hu-HU" dirty="0" smtClean="0"/>
              <a:t>{</a:t>
            </a:r>
            <a:br>
              <a:rPr lang="hu-HU" dirty="0" smtClean="0"/>
            </a:br>
            <a:r>
              <a:rPr lang="hu-HU" dirty="0" err="1" smtClean="0"/>
              <a:t>PIN</a:t>
            </a:r>
            <a:r>
              <a:rPr lang="hu-HU" dirty="0" smtClean="0"/>
              <a:t>_</a:t>
            </a:r>
            <a:r>
              <a:rPr lang="hu-HU" dirty="0" err="1" smtClean="0"/>
              <a:t>Kod</a:t>
            </a:r>
            <a:r>
              <a:rPr lang="hu-HU" dirty="0" smtClean="0"/>
              <a:t> = </a:t>
            </a:r>
            <a:r>
              <a:rPr lang="hu-HU" dirty="0" err="1" smtClean="0"/>
              <a:t>ujKod</a:t>
            </a:r>
            <a:r>
              <a:rPr lang="hu-HU" dirty="0" smtClean="0"/>
              <a:t>;</a:t>
            </a:r>
            <a:br>
              <a:rPr lang="hu-HU" dirty="0" smtClean="0"/>
            </a:br>
            <a:r>
              <a:rPr lang="hu-HU" dirty="0" err="1" smtClean="0"/>
              <a:t>return</a:t>
            </a:r>
            <a:r>
              <a:rPr lang="hu-HU" dirty="0" smtClean="0"/>
              <a:t> </a:t>
            </a:r>
            <a:r>
              <a:rPr lang="hu-HU" dirty="0" err="1" smtClean="0"/>
              <a:t>true</a:t>
            </a:r>
            <a:r>
              <a:rPr lang="hu-HU" dirty="0" smtClean="0"/>
              <a:t>;</a:t>
            </a:r>
            <a:br>
              <a:rPr lang="hu-HU" dirty="0" smtClean="0"/>
            </a:br>
            <a:r>
              <a:rPr lang="hu-HU" dirty="0" smtClean="0"/>
              <a:t>}</a:t>
            </a:r>
            <a:br>
              <a:rPr lang="hu-HU" dirty="0" smtClean="0"/>
            </a:br>
            <a:r>
              <a:rPr lang="hu-HU" dirty="0" err="1" smtClean="0"/>
              <a:t>return</a:t>
            </a:r>
            <a:r>
              <a:rPr lang="hu-HU" dirty="0" smtClean="0"/>
              <a:t> </a:t>
            </a:r>
            <a:r>
              <a:rPr lang="hu-HU" dirty="0" err="1" smtClean="0"/>
              <a:t>false</a:t>
            </a:r>
            <a:r>
              <a:rPr lang="hu-HU" dirty="0" smtClean="0"/>
              <a:t>;</a:t>
            </a:r>
            <a:br>
              <a:rPr lang="hu-HU" dirty="0" smtClean="0"/>
            </a:br>
            <a:r>
              <a:rPr lang="hu-HU" dirty="0" smtClean="0"/>
              <a:t>}</a:t>
            </a:r>
            <a:br>
              <a:rPr lang="hu-HU" dirty="0" smtClean="0"/>
            </a:br>
            <a:r>
              <a:rPr lang="hu-HU" dirty="0" smtClean="0"/>
              <a:t>}</a:t>
            </a:r>
            <a:br>
              <a:rPr lang="hu-HU" dirty="0" smtClean="0"/>
            </a:br>
            <a:endParaRPr lang="hu-HU" dirty="0" smtClean="0"/>
          </a:p>
          <a:p>
            <a:endParaRPr lang="hu-H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METóDUS</a:t>
            </a:r>
            <a:endParaRPr lang="hu-HU" dirty="0"/>
          </a:p>
        </p:txBody>
      </p:sp>
      <p:sp>
        <p:nvSpPr>
          <p:cNvPr id="3" name="Tartalom helye 2"/>
          <p:cNvSpPr>
            <a:spLocks noGrp="1"/>
          </p:cNvSpPr>
          <p:nvPr>
            <p:ph idx="1"/>
          </p:nvPr>
        </p:nvSpPr>
        <p:spPr/>
        <p:txBody>
          <a:bodyPr>
            <a:normAutofit fontScale="62500" lnSpcReduction="20000"/>
          </a:bodyPr>
          <a:lstStyle/>
          <a:p>
            <a:r>
              <a:rPr lang="hu-HU" dirty="0" smtClean="0"/>
              <a:t>Az osztály tartalmazza a rajta végezhető műveletek kódját is. A műveletek eljárások és függvények formájában vannak megvalósítva, és közös összefoglaló nevük metódus.</a:t>
            </a:r>
            <a:br>
              <a:rPr lang="hu-HU" dirty="0" smtClean="0"/>
            </a:br>
            <a:r>
              <a:rPr lang="hu-HU" dirty="0" smtClean="0"/>
              <a:t>A metódusoknak van nevük, paraméterlistájuk, utasítástörzsük. A törzsükben felhasználhatják a paramétereiket, de hivatkozhatnak az osztály adattagjaira is.</a:t>
            </a:r>
            <a:br>
              <a:rPr lang="hu-HU" dirty="0" smtClean="0"/>
            </a:br>
            <a:r>
              <a:rPr lang="hu-HU" dirty="0" smtClean="0"/>
              <a:t>Pl.:</a:t>
            </a:r>
            <a:br>
              <a:rPr lang="hu-HU" dirty="0" smtClean="0"/>
            </a:br>
            <a:r>
              <a:rPr lang="hu-HU" dirty="0" err="1" smtClean="0"/>
              <a:t>class</a:t>
            </a:r>
            <a:r>
              <a:rPr lang="hu-HU" dirty="0" smtClean="0"/>
              <a:t> </a:t>
            </a:r>
            <a:r>
              <a:rPr lang="hu-HU" dirty="0" err="1" smtClean="0"/>
              <a:t>TTelefon</a:t>
            </a:r>
            <a:r>
              <a:rPr lang="hu-HU" dirty="0" smtClean="0"/>
              <a:t/>
            </a:r>
            <a:br>
              <a:rPr lang="hu-HU" dirty="0" smtClean="0"/>
            </a:br>
            <a:r>
              <a:rPr lang="hu-HU" dirty="0" smtClean="0"/>
              <a:t>{</a:t>
            </a:r>
            <a:br>
              <a:rPr lang="hu-HU" dirty="0" smtClean="0"/>
            </a:br>
            <a:r>
              <a:rPr lang="hu-HU" dirty="0" err="1" smtClean="0"/>
              <a:t>protected</a:t>
            </a:r>
            <a:r>
              <a:rPr lang="hu-HU" dirty="0" smtClean="0"/>
              <a:t> </a:t>
            </a:r>
            <a:r>
              <a:rPr lang="hu-HU" dirty="0" err="1" smtClean="0"/>
              <a:t>string</a:t>
            </a:r>
            <a:r>
              <a:rPr lang="hu-HU" dirty="0" smtClean="0"/>
              <a:t> </a:t>
            </a:r>
            <a:r>
              <a:rPr lang="hu-HU" dirty="0" err="1" smtClean="0"/>
              <a:t>sajatTelefonSzam</a:t>
            </a:r>
            <a:r>
              <a:rPr lang="hu-HU" dirty="0" smtClean="0"/>
              <a:t> = </a:t>
            </a:r>
            <a:r>
              <a:rPr lang="hu-HU" dirty="0" err="1" smtClean="0"/>
              <a:t>String.Empty</a:t>
            </a:r>
            <a:r>
              <a:rPr lang="hu-HU" dirty="0" smtClean="0"/>
              <a:t>;</a:t>
            </a:r>
            <a:br>
              <a:rPr lang="hu-HU" dirty="0" smtClean="0"/>
            </a:br>
            <a:r>
              <a:rPr lang="hu-HU" dirty="0" err="1" smtClean="0"/>
              <a:t>protected</a:t>
            </a:r>
            <a:r>
              <a:rPr lang="hu-HU" dirty="0" smtClean="0"/>
              <a:t> int </a:t>
            </a:r>
            <a:r>
              <a:rPr lang="hu-HU" dirty="0" err="1" smtClean="0"/>
              <a:t>osszEgyseg</a:t>
            </a:r>
            <a:r>
              <a:rPr lang="hu-HU" dirty="0" smtClean="0"/>
              <a:t> = 0;</a:t>
            </a:r>
            <a:br>
              <a:rPr lang="hu-HU" dirty="0" smtClean="0"/>
            </a:br>
            <a:r>
              <a:rPr lang="hu-HU" dirty="0" err="1" smtClean="0"/>
              <a:t>public</a:t>
            </a:r>
            <a:r>
              <a:rPr lang="hu-HU" dirty="0" smtClean="0"/>
              <a:t> </a:t>
            </a:r>
            <a:r>
              <a:rPr lang="hu-HU" dirty="0" err="1" smtClean="0"/>
              <a:t>void</a:t>
            </a:r>
            <a:r>
              <a:rPr lang="hu-HU" dirty="0" smtClean="0"/>
              <a:t> </a:t>
            </a:r>
            <a:r>
              <a:rPr lang="hu-HU" dirty="0" err="1" smtClean="0"/>
              <a:t>EgyenlegFeltoltes</a:t>
            </a:r>
            <a:r>
              <a:rPr lang="hu-HU" dirty="0" smtClean="0"/>
              <a:t>( int </a:t>
            </a:r>
            <a:r>
              <a:rPr lang="hu-HU" dirty="0" err="1" smtClean="0"/>
              <a:t>egyseg</a:t>
            </a:r>
            <a:r>
              <a:rPr lang="hu-HU" dirty="0" smtClean="0"/>
              <a:t> )</a:t>
            </a:r>
            <a:br>
              <a:rPr lang="hu-HU" dirty="0" smtClean="0"/>
            </a:br>
            <a:r>
              <a:rPr lang="hu-HU" dirty="0" smtClean="0"/>
              <a:t>{</a:t>
            </a:r>
            <a:br>
              <a:rPr lang="hu-HU" dirty="0" smtClean="0"/>
            </a:br>
            <a:r>
              <a:rPr lang="hu-HU" dirty="0" err="1" smtClean="0"/>
              <a:t>osszEgyseg</a:t>
            </a:r>
            <a:r>
              <a:rPr lang="hu-HU" dirty="0" smtClean="0"/>
              <a:t> = </a:t>
            </a:r>
            <a:r>
              <a:rPr lang="hu-HU" dirty="0" err="1" smtClean="0"/>
              <a:t>osszEgyseg</a:t>
            </a:r>
            <a:r>
              <a:rPr lang="hu-HU" dirty="0" smtClean="0"/>
              <a:t> + </a:t>
            </a:r>
            <a:r>
              <a:rPr lang="hu-HU" dirty="0" err="1" smtClean="0"/>
              <a:t>egyseg</a:t>
            </a:r>
            <a:r>
              <a:rPr lang="hu-HU" dirty="0" smtClean="0"/>
              <a:t>;</a:t>
            </a:r>
            <a:br>
              <a:rPr lang="hu-HU" dirty="0" smtClean="0"/>
            </a:br>
            <a:r>
              <a:rPr lang="hu-HU" dirty="0" err="1" smtClean="0"/>
              <a:t>SmsKuld</a:t>
            </a:r>
            <a:r>
              <a:rPr lang="hu-HU" dirty="0" smtClean="0"/>
              <a:t>(</a:t>
            </a:r>
            <a:r>
              <a:rPr lang="hu-HU" dirty="0" err="1" smtClean="0"/>
              <a:t>sajatTelefonSzam</a:t>
            </a:r>
            <a:r>
              <a:rPr lang="hu-HU" dirty="0" smtClean="0"/>
              <a:t>, ”Jelenlegi egyenleged {0} </a:t>
            </a:r>
            <a:r>
              <a:rPr lang="hu-HU" dirty="0" err="1" smtClean="0"/>
              <a:t>egyseg</a:t>
            </a:r>
            <a:r>
              <a:rPr lang="hu-HU" dirty="0" smtClean="0"/>
              <a:t>”,</a:t>
            </a:r>
            <a:r>
              <a:rPr lang="hu-HU" dirty="0" err="1" smtClean="0"/>
              <a:t>osszEgyseg</a:t>
            </a:r>
            <a:r>
              <a:rPr lang="hu-HU" dirty="0" smtClean="0"/>
              <a:t> );</a:t>
            </a:r>
            <a:br>
              <a:rPr lang="hu-HU" dirty="0" smtClean="0"/>
            </a:br>
            <a:r>
              <a:rPr lang="hu-HU" dirty="0" smtClean="0"/>
              <a:t>}</a:t>
            </a:r>
            <a:br>
              <a:rPr lang="hu-HU" dirty="0" smtClean="0"/>
            </a:br>
            <a:r>
              <a:rPr lang="hu-HU" dirty="0" smtClean="0"/>
              <a:t>}</a:t>
            </a:r>
            <a:br>
              <a:rPr lang="hu-HU" dirty="0" smtClean="0"/>
            </a:br>
            <a:endParaRPr lang="hu-H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METÓDUS ÉS MEZŐ</a:t>
            </a:r>
            <a:endParaRPr lang="hu-HU" dirty="0"/>
          </a:p>
        </p:txBody>
      </p:sp>
      <p:sp>
        <p:nvSpPr>
          <p:cNvPr id="3" name="Tartalom helye 2"/>
          <p:cNvSpPr>
            <a:spLocks noGrp="1"/>
          </p:cNvSpPr>
          <p:nvPr>
            <p:ph idx="1"/>
          </p:nvPr>
        </p:nvSpPr>
        <p:spPr/>
        <p:txBody>
          <a:bodyPr>
            <a:normAutofit fontScale="47500" lnSpcReduction="20000"/>
          </a:bodyPr>
          <a:lstStyle/>
          <a:p>
            <a:r>
              <a:rPr lang="hu-HU" dirty="0" smtClean="0"/>
              <a:t>A metódusok belsejében az osztály saját mezőit direkt módon el lehet érni, és használni. Mivel a metódus szintén az osztály befoglaló blokkjának belsejében kerül deklarálásra, így a legszigorúbb védelmi szintű ( </a:t>
            </a:r>
            <a:r>
              <a:rPr lang="hu-HU" dirty="0" err="1" smtClean="0"/>
              <a:t>private</a:t>
            </a:r>
            <a:r>
              <a:rPr lang="hu-HU" dirty="0" smtClean="0"/>
              <a:t>) mezőkhöz is direkt hozzáférhet, azokat írhatja és olvashatja.</a:t>
            </a:r>
            <a:br>
              <a:rPr lang="hu-HU" dirty="0" smtClean="0"/>
            </a:br>
            <a:r>
              <a:rPr lang="hu-HU" dirty="0" smtClean="0"/>
              <a:t>Ezért az osztály metódusainak a legnagyobb a felelőssége. Egy hibásan megírt metóduson keresztül hibás viselkedésre vehető rá az osztály példányai:</a:t>
            </a:r>
            <a:br>
              <a:rPr lang="hu-HU" dirty="0" smtClean="0"/>
            </a:br>
            <a:r>
              <a:rPr lang="hu-HU" dirty="0" smtClean="0"/>
              <a:t>Pl.:</a:t>
            </a:r>
            <a:br>
              <a:rPr lang="hu-HU" dirty="0" smtClean="0"/>
            </a:br>
            <a:r>
              <a:rPr lang="hu-HU" dirty="0" err="1" smtClean="0"/>
              <a:t>class</a:t>
            </a:r>
            <a:r>
              <a:rPr lang="hu-HU" dirty="0" smtClean="0"/>
              <a:t> </a:t>
            </a:r>
            <a:r>
              <a:rPr lang="hu-HU" dirty="0" err="1" smtClean="0"/>
              <a:t>TTelefon</a:t>
            </a:r>
            <a:r>
              <a:rPr lang="hu-HU" dirty="0" smtClean="0"/>
              <a:t/>
            </a:r>
            <a:br>
              <a:rPr lang="hu-HU" dirty="0" smtClean="0"/>
            </a:br>
            <a:r>
              <a:rPr lang="hu-HU" dirty="0" smtClean="0"/>
              <a:t>{</a:t>
            </a:r>
            <a:br>
              <a:rPr lang="hu-HU" dirty="0" smtClean="0"/>
            </a:br>
            <a:r>
              <a:rPr lang="hu-HU" dirty="0" err="1" smtClean="0"/>
              <a:t>protected</a:t>
            </a:r>
            <a:r>
              <a:rPr lang="hu-HU" dirty="0" smtClean="0"/>
              <a:t> </a:t>
            </a:r>
            <a:r>
              <a:rPr lang="hu-HU" dirty="0" err="1" smtClean="0"/>
              <a:t>string</a:t>
            </a:r>
            <a:r>
              <a:rPr lang="hu-HU" dirty="0" smtClean="0"/>
              <a:t> </a:t>
            </a:r>
            <a:r>
              <a:rPr lang="hu-HU" dirty="0" err="1" smtClean="0"/>
              <a:t>sajatTelefonSzam</a:t>
            </a:r>
            <a:r>
              <a:rPr lang="hu-HU" dirty="0" smtClean="0"/>
              <a:t> = </a:t>
            </a:r>
            <a:r>
              <a:rPr lang="hu-HU" dirty="0" err="1" smtClean="0"/>
              <a:t>String.Empty</a:t>
            </a:r>
            <a:r>
              <a:rPr lang="hu-HU" dirty="0" smtClean="0"/>
              <a:t>;</a:t>
            </a:r>
            <a:br>
              <a:rPr lang="hu-HU" dirty="0" smtClean="0"/>
            </a:br>
            <a:r>
              <a:rPr lang="hu-HU" dirty="0" err="1" smtClean="0"/>
              <a:t>protected</a:t>
            </a:r>
            <a:r>
              <a:rPr lang="hu-HU" dirty="0" smtClean="0"/>
              <a:t> int </a:t>
            </a:r>
            <a:r>
              <a:rPr lang="hu-HU" dirty="0" err="1" smtClean="0"/>
              <a:t>osszEgyseg</a:t>
            </a:r>
            <a:r>
              <a:rPr lang="hu-HU" dirty="0" smtClean="0"/>
              <a:t> = 0;</a:t>
            </a:r>
            <a:br>
              <a:rPr lang="hu-HU" dirty="0" smtClean="0"/>
            </a:br>
            <a:r>
              <a:rPr lang="hu-HU" dirty="0" err="1" smtClean="0"/>
              <a:t>public</a:t>
            </a:r>
            <a:r>
              <a:rPr lang="hu-HU" dirty="0" smtClean="0"/>
              <a:t> </a:t>
            </a:r>
            <a:r>
              <a:rPr lang="hu-HU" dirty="0" err="1" smtClean="0"/>
              <a:t>void</a:t>
            </a:r>
            <a:r>
              <a:rPr lang="hu-HU" dirty="0" smtClean="0"/>
              <a:t> </a:t>
            </a:r>
            <a:r>
              <a:rPr lang="hu-HU" dirty="0" err="1" smtClean="0"/>
              <a:t>EgyenlegFeltoltes</a:t>
            </a:r>
            <a:r>
              <a:rPr lang="hu-HU" dirty="0" smtClean="0"/>
              <a:t>( int </a:t>
            </a:r>
            <a:r>
              <a:rPr lang="hu-HU" dirty="0" err="1" smtClean="0"/>
              <a:t>egyseg</a:t>
            </a:r>
            <a:r>
              <a:rPr lang="hu-HU" dirty="0" smtClean="0"/>
              <a:t> )</a:t>
            </a:r>
            <a:br>
              <a:rPr lang="hu-HU" dirty="0" smtClean="0"/>
            </a:br>
            <a:r>
              <a:rPr lang="hu-HU" dirty="0" smtClean="0"/>
              <a:t>{</a:t>
            </a:r>
            <a:br>
              <a:rPr lang="hu-HU" dirty="0" smtClean="0"/>
            </a:br>
            <a:r>
              <a:rPr lang="hu-HU" dirty="0" err="1" smtClean="0"/>
              <a:t>osszEgyseg</a:t>
            </a:r>
            <a:r>
              <a:rPr lang="hu-HU" dirty="0" smtClean="0"/>
              <a:t> = </a:t>
            </a:r>
            <a:r>
              <a:rPr lang="hu-HU" dirty="0" err="1" smtClean="0"/>
              <a:t>osszEgyseg</a:t>
            </a:r>
            <a:r>
              <a:rPr lang="hu-HU" dirty="0" smtClean="0"/>
              <a:t> + </a:t>
            </a:r>
            <a:r>
              <a:rPr lang="hu-HU" dirty="0" err="1" smtClean="0"/>
              <a:t>egyseg</a:t>
            </a:r>
            <a:r>
              <a:rPr lang="hu-HU" dirty="0" smtClean="0"/>
              <a:t>;</a:t>
            </a:r>
            <a:br>
              <a:rPr lang="hu-HU" dirty="0" smtClean="0"/>
            </a:br>
            <a:r>
              <a:rPr lang="hu-HU" dirty="0" smtClean="0"/>
              <a:t>}</a:t>
            </a:r>
            <a:br>
              <a:rPr lang="hu-HU" dirty="0" smtClean="0"/>
            </a:br>
            <a:r>
              <a:rPr lang="hu-HU" dirty="0" smtClean="0"/>
              <a:t>}</a:t>
            </a:r>
            <a:br>
              <a:rPr lang="hu-HU" dirty="0" smtClean="0"/>
            </a:br>
            <a:r>
              <a:rPr lang="hu-HU" dirty="0" smtClean="0"/>
              <a:t>Az </a:t>
            </a:r>
            <a:r>
              <a:rPr lang="hu-HU" dirty="0" err="1" smtClean="0"/>
              <a:t>EgyenlegFeltoltes</a:t>
            </a:r>
            <a:r>
              <a:rPr lang="hu-HU" dirty="0" smtClean="0"/>
              <a:t>() metódus például negatív számmal is meghívható, mivel int típusú adatot fogad el. Negatív szám esetén pedig a feltöltés csökkenti az egységek számát, nem növeli.</a:t>
            </a:r>
            <a:br>
              <a:rPr lang="hu-HU" dirty="0" smtClean="0"/>
            </a:br>
            <a:r>
              <a:rPr lang="hu-HU" dirty="0" err="1" smtClean="0"/>
              <a:t>public</a:t>
            </a:r>
            <a:r>
              <a:rPr lang="hu-HU" dirty="0" smtClean="0"/>
              <a:t> </a:t>
            </a:r>
            <a:r>
              <a:rPr lang="hu-HU" dirty="0" err="1" smtClean="0"/>
              <a:t>void</a:t>
            </a:r>
            <a:r>
              <a:rPr lang="hu-HU" dirty="0" smtClean="0"/>
              <a:t> </a:t>
            </a:r>
            <a:r>
              <a:rPr lang="hu-HU" dirty="0" err="1" smtClean="0"/>
              <a:t>EgyenlegFeltoltes</a:t>
            </a:r>
            <a:r>
              <a:rPr lang="hu-HU" dirty="0" smtClean="0"/>
              <a:t>( int </a:t>
            </a:r>
            <a:r>
              <a:rPr lang="hu-HU" dirty="0" err="1" smtClean="0"/>
              <a:t>egyseg</a:t>
            </a:r>
            <a:r>
              <a:rPr lang="hu-HU" dirty="0" smtClean="0"/>
              <a:t> )</a:t>
            </a:r>
            <a:br>
              <a:rPr lang="hu-HU" dirty="0" smtClean="0"/>
            </a:br>
            <a:r>
              <a:rPr lang="hu-HU" dirty="0" smtClean="0"/>
              <a:t>{</a:t>
            </a:r>
            <a:br>
              <a:rPr lang="hu-HU" dirty="0" smtClean="0"/>
            </a:br>
            <a:r>
              <a:rPr lang="hu-HU" dirty="0" err="1" smtClean="0"/>
              <a:t>if</a:t>
            </a:r>
            <a:r>
              <a:rPr lang="hu-HU" dirty="0" smtClean="0"/>
              <a:t> (</a:t>
            </a:r>
            <a:r>
              <a:rPr lang="hu-HU" dirty="0" err="1" smtClean="0"/>
              <a:t>egyseg</a:t>
            </a:r>
            <a:r>
              <a:rPr lang="hu-HU" dirty="0" smtClean="0"/>
              <a:t>&lt;0) </a:t>
            </a:r>
            <a:r>
              <a:rPr lang="hu-HU" dirty="0" err="1" smtClean="0"/>
              <a:t>throw</a:t>
            </a:r>
            <a:r>
              <a:rPr lang="hu-HU" dirty="0" smtClean="0"/>
              <a:t> </a:t>
            </a:r>
            <a:r>
              <a:rPr lang="hu-HU" dirty="0" err="1" smtClean="0"/>
              <a:t>new</a:t>
            </a:r>
            <a:r>
              <a:rPr lang="hu-HU" dirty="0" smtClean="0"/>
              <a:t> </a:t>
            </a:r>
            <a:r>
              <a:rPr lang="hu-HU" dirty="0" err="1" smtClean="0"/>
              <a:t>Exception</a:t>
            </a:r>
            <a:r>
              <a:rPr lang="hu-HU" dirty="0" smtClean="0"/>
              <a:t>(”Hibás egyenlegfeltöltés”);</a:t>
            </a:r>
            <a:br>
              <a:rPr lang="hu-HU" dirty="0" smtClean="0"/>
            </a:br>
            <a:r>
              <a:rPr lang="hu-HU" dirty="0" err="1" smtClean="0"/>
              <a:t>else</a:t>
            </a:r>
            <a:r>
              <a:rPr lang="hu-HU" dirty="0" smtClean="0"/>
              <a:t> </a:t>
            </a:r>
            <a:r>
              <a:rPr lang="hu-HU" dirty="0" err="1" smtClean="0"/>
              <a:t>osszEgyseg</a:t>
            </a:r>
            <a:r>
              <a:rPr lang="hu-HU" dirty="0" smtClean="0"/>
              <a:t> = </a:t>
            </a:r>
            <a:r>
              <a:rPr lang="hu-HU" dirty="0" err="1" smtClean="0"/>
              <a:t>osszEgyseg</a:t>
            </a:r>
            <a:r>
              <a:rPr lang="hu-HU" dirty="0" smtClean="0"/>
              <a:t> + </a:t>
            </a:r>
            <a:r>
              <a:rPr lang="hu-HU" dirty="0" err="1" smtClean="0"/>
              <a:t>egyseg</a:t>
            </a:r>
            <a:r>
              <a:rPr lang="hu-HU" dirty="0" smtClean="0"/>
              <a:t>;</a:t>
            </a:r>
            <a:br>
              <a:rPr lang="hu-HU" dirty="0" smtClean="0"/>
            </a:br>
            <a:r>
              <a:rPr lang="hu-HU" dirty="0" smtClean="0"/>
              <a:t>}</a:t>
            </a:r>
            <a:br>
              <a:rPr lang="hu-HU" dirty="0" smtClean="0"/>
            </a:br>
            <a:endParaRPr lang="hu-H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METÓDUS HÍVÁSA METÓDUSBÓL</a:t>
            </a:r>
            <a:endParaRPr lang="hu-HU" dirty="0"/>
          </a:p>
        </p:txBody>
      </p:sp>
      <p:sp>
        <p:nvSpPr>
          <p:cNvPr id="3" name="Tartalom helye 2"/>
          <p:cNvSpPr>
            <a:spLocks noGrp="1"/>
          </p:cNvSpPr>
          <p:nvPr>
            <p:ph idx="1"/>
          </p:nvPr>
        </p:nvSpPr>
        <p:spPr/>
        <p:txBody>
          <a:bodyPr>
            <a:normAutofit fontScale="55000" lnSpcReduction="20000"/>
          </a:bodyPr>
          <a:lstStyle/>
          <a:p>
            <a:r>
              <a:rPr lang="hu-HU" dirty="0" smtClean="0"/>
              <a:t>Egy osztály több metódust is tartalmazhat. Egyik metódusból természetesen van lehetőség másik metódust meghívni a szokásos módon:</a:t>
            </a:r>
            <a:br>
              <a:rPr lang="hu-HU" dirty="0" smtClean="0"/>
            </a:br>
            <a:r>
              <a:rPr lang="hu-HU" dirty="0" err="1" smtClean="0"/>
              <a:t>class</a:t>
            </a:r>
            <a:r>
              <a:rPr lang="hu-HU" dirty="0" smtClean="0"/>
              <a:t> </a:t>
            </a:r>
            <a:r>
              <a:rPr lang="hu-HU" dirty="0" err="1" smtClean="0"/>
              <a:t>TTelefon</a:t>
            </a:r>
            <a:r>
              <a:rPr lang="hu-HU" dirty="0" smtClean="0"/>
              <a:t/>
            </a:r>
            <a:br>
              <a:rPr lang="hu-HU" dirty="0" smtClean="0"/>
            </a:br>
            <a:r>
              <a:rPr lang="hu-HU" dirty="0" smtClean="0"/>
              <a:t>{</a:t>
            </a:r>
            <a:br>
              <a:rPr lang="hu-HU" dirty="0" smtClean="0"/>
            </a:br>
            <a:r>
              <a:rPr lang="hu-HU" dirty="0" err="1" smtClean="0"/>
              <a:t>protected</a:t>
            </a:r>
            <a:r>
              <a:rPr lang="hu-HU" dirty="0" smtClean="0"/>
              <a:t> </a:t>
            </a:r>
            <a:r>
              <a:rPr lang="hu-HU" dirty="0" err="1" smtClean="0"/>
              <a:t>string</a:t>
            </a:r>
            <a:r>
              <a:rPr lang="hu-HU" dirty="0" smtClean="0"/>
              <a:t> </a:t>
            </a:r>
            <a:r>
              <a:rPr lang="hu-HU" dirty="0" err="1" smtClean="0"/>
              <a:t>sajatTelefonSzam</a:t>
            </a:r>
            <a:r>
              <a:rPr lang="hu-HU" dirty="0" smtClean="0"/>
              <a:t> = </a:t>
            </a:r>
            <a:r>
              <a:rPr lang="hu-HU" dirty="0" err="1" smtClean="0"/>
              <a:t>String.Empty</a:t>
            </a:r>
            <a:r>
              <a:rPr lang="hu-HU" dirty="0" smtClean="0"/>
              <a:t>;</a:t>
            </a:r>
            <a:br>
              <a:rPr lang="hu-HU" dirty="0" smtClean="0"/>
            </a:br>
            <a:r>
              <a:rPr lang="hu-HU" dirty="0" err="1" smtClean="0"/>
              <a:t>protected</a:t>
            </a:r>
            <a:r>
              <a:rPr lang="hu-HU" dirty="0" smtClean="0"/>
              <a:t> int </a:t>
            </a:r>
            <a:r>
              <a:rPr lang="hu-HU" dirty="0" err="1" smtClean="0"/>
              <a:t>osszEgyseg</a:t>
            </a:r>
            <a:r>
              <a:rPr lang="hu-HU" dirty="0" smtClean="0"/>
              <a:t> = 0;</a:t>
            </a:r>
            <a:br>
              <a:rPr lang="hu-HU" dirty="0" smtClean="0"/>
            </a:br>
            <a:r>
              <a:rPr lang="hu-HU" dirty="0" err="1" smtClean="0"/>
              <a:t>public</a:t>
            </a:r>
            <a:r>
              <a:rPr lang="hu-HU" dirty="0" smtClean="0"/>
              <a:t> </a:t>
            </a:r>
            <a:r>
              <a:rPr lang="hu-HU" dirty="0" err="1" smtClean="0"/>
              <a:t>void</a:t>
            </a:r>
            <a:r>
              <a:rPr lang="hu-HU" dirty="0" smtClean="0"/>
              <a:t> </a:t>
            </a:r>
            <a:r>
              <a:rPr lang="hu-HU" dirty="0" err="1" smtClean="0"/>
              <a:t>EgyenlegFeltoltes</a:t>
            </a:r>
            <a:r>
              <a:rPr lang="hu-HU" dirty="0" smtClean="0"/>
              <a:t>( int </a:t>
            </a:r>
            <a:r>
              <a:rPr lang="hu-HU" dirty="0" err="1" smtClean="0"/>
              <a:t>egyseg</a:t>
            </a:r>
            <a:r>
              <a:rPr lang="hu-HU" dirty="0" smtClean="0"/>
              <a:t> )</a:t>
            </a:r>
            <a:br>
              <a:rPr lang="hu-HU" dirty="0" smtClean="0"/>
            </a:br>
            <a:r>
              <a:rPr lang="hu-HU" dirty="0" smtClean="0"/>
              <a:t>{</a:t>
            </a:r>
            <a:br>
              <a:rPr lang="hu-HU" dirty="0" smtClean="0"/>
            </a:br>
            <a:r>
              <a:rPr lang="hu-HU" dirty="0" err="1" smtClean="0"/>
              <a:t>osszEgyseg</a:t>
            </a:r>
            <a:r>
              <a:rPr lang="hu-HU" dirty="0" smtClean="0"/>
              <a:t> = </a:t>
            </a:r>
            <a:r>
              <a:rPr lang="hu-HU" dirty="0" err="1" smtClean="0"/>
              <a:t>osszEgyseg</a:t>
            </a:r>
            <a:r>
              <a:rPr lang="hu-HU" dirty="0" smtClean="0"/>
              <a:t> + </a:t>
            </a:r>
            <a:r>
              <a:rPr lang="hu-HU" dirty="0" err="1" smtClean="0"/>
              <a:t>egyseg</a:t>
            </a:r>
            <a:r>
              <a:rPr lang="hu-HU" dirty="0" smtClean="0"/>
              <a:t>;</a:t>
            </a:r>
            <a:br>
              <a:rPr lang="hu-HU" dirty="0" smtClean="0"/>
            </a:br>
            <a:r>
              <a:rPr lang="hu-HU" dirty="0" err="1" smtClean="0"/>
              <a:t>string</a:t>
            </a:r>
            <a:r>
              <a:rPr lang="hu-HU" dirty="0" smtClean="0"/>
              <a:t> </a:t>
            </a:r>
            <a:r>
              <a:rPr lang="hu-HU" dirty="0" err="1" smtClean="0"/>
              <a:t>smsSzoveg</a:t>
            </a:r>
            <a:r>
              <a:rPr lang="hu-HU" dirty="0" smtClean="0"/>
              <a:t> = </a:t>
            </a:r>
            <a:r>
              <a:rPr lang="hu-HU" dirty="0" err="1" smtClean="0"/>
              <a:t>String.Format</a:t>
            </a:r>
            <a:r>
              <a:rPr lang="hu-HU" dirty="0" smtClean="0"/>
              <a:t>(”Jelenlegi egyenleged {0} </a:t>
            </a:r>
            <a:r>
              <a:rPr lang="hu-HU" dirty="0" err="1" smtClean="0"/>
              <a:t>egyseg</a:t>
            </a:r>
            <a:r>
              <a:rPr lang="hu-HU" dirty="0" smtClean="0"/>
              <a:t>”,</a:t>
            </a:r>
            <a:r>
              <a:rPr lang="hu-HU" dirty="0" err="1" smtClean="0"/>
              <a:t>osszEgyseg</a:t>
            </a:r>
            <a:r>
              <a:rPr lang="hu-HU" dirty="0" smtClean="0"/>
              <a:t> )</a:t>
            </a:r>
            <a:br>
              <a:rPr lang="hu-HU" dirty="0" smtClean="0"/>
            </a:br>
            <a:r>
              <a:rPr lang="hu-HU" dirty="0" err="1" smtClean="0"/>
              <a:t>SmsKuld</a:t>
            </a:r>
            <a:r>
              <a:rPr lang="hu-HU" dirty="0" smtClean="0"/>
              <a:t>(</a:t>
            </a:r>
            <a:r>
              <a:rPr lang="hu-HU" dirty="0" err="1" smtClean="0"/>
              <a:t>sajatTelefonSzam</a:t>
            </a:r>
            <a:r>
              <a:rPr lang="hu-HU" dirty="0" smtClean="0"/>
              <a:t>, </a:t>
            </a:r>
            <a:r>
              <a:rPr lang="hu-HU" dirty="0" err="1" smtClean="0"/>
              <a:t>smsSzoveg</a:t>
            </a:r>
            <a:r>
              <a:rPr lang="hu-HU" dirty="0" smtClean="0"/>
              <a:t> );</a:t>
            </a:r>
            <a:br>
              <a:rPr lang="hu-HU" dirty="0" smtClean="0"/>
            </a:br>
            <a:r>
              <a:rPr lang="hu-HU" dirty="0" smtClean="0"/>
              <a:t>}</a:t>
            </a:r>
            <a:br>
              <a:rPr lang="hu-HU" dirty="0" smtClean="0"/>
            </a:br>
            <a:r>
              <a:rPr lang="hu-HU" dirty="0" err="1" smtClean="0"/>
              <a:t>public</a:t>
            </a:r>
            <a:r>
              <a:rPr lang="hu-HU" dirty="0" smtClean="0"/>
              <a:t> </a:t>
            </a:r>
            <a:r>
              <a:rPr lang="hu-HU" dirty="0" err="1" smtClean="0"/>
              <a:t>void</a:t>
            </a:r>
            <a:r>
              <a:rPr lang="hu-HU" dirty="0" smtClean="0"/>
              <a:t> </a:t>
            </a:r>
            <a:r>
              <a:rPr lang="hu-HU" dirty="0" err="1" smtClean="0"/>
              <a:t>SmsKuld</a:t>
            </a:r>
            <a:r>
              <a:rPr lang="hu-HU" dirty="0" smtClean="0"/>
              <a:t>( </a:t>
            </a:r>
            <a:r>
              <a:rPr lang="hu-HU" dirty="0" err="1" smtClean="0"/>
              <a:t>string</a:t>
            </a:r>
            <a:r>
              <a:rPr lang="hu-HU" dirty="0" smtClean="0"/>
              <a:t> </a:t>
            </a:r>
            <a:r>
              <a:rPr lang="hu-HU" dirty="0" err="1" smtClean="0"/>
              <a:t>telefonszam</a:t>
            </a:r>
            <a:r>
              <a:rPr lang="hu-HU" dirty="0" smtClean="0"/>
              <a:t>, </a:t>
            </a:r>
            <a:r>
              <a:rPr lang="hu-HU" dirty="0" err="1" smtClean="0"/>
              <a:t>string</a:t>
            </a:r>
            <a:r>
              <a:rPr lang="hu-HU" dirty="0" smtClean="0"/>
              <a:t> </a:t>
            </a:r>
            <a:r>
              <a:rPr lang="hu-HU" dirty="0" err="1" smtClean="0"/>
              <a:t>szoveg</a:t>
            </a:r>
            <a:r>
              <a:rPr lang="hu-HU" dirty="0" smtClean="0"/>
              <a:t> )</a:t>
            </a:r>
            <a:br>
              <a:rPr lang="hu-HU" dirty="0" smtClean="0"/>
            </a:br>
            <a:r>
              <a:rPr lang="hu-HU" dirty="0" smtClean="0"/>
              <a:t>{</a:t>
            </a:r>
            <a:br>
              <a:rPr lang="hu-HU" dirty="0" smtClean="0"/>
            </a:br>
            <a:r>
              <a:rPr lang="hu-HU" dirty="0" smtClean="0"/>
              <a:t>...</a:t>
            </a:r>
            <a:br>
              <a:rPr lang="hu-HU" dirty="0" smtClean="0"/>
            </a:br>
            <a:r>
              <a:rPr lang="hu-HU" dirty="0" smtClean="0"/>
              <a:t>}</a:t>
            </a:r>
            <a:br>
              <a:rPr lang="hu-HU" dirty="0" smtClean="0"/>
            </a:br>
            <a:r>
              <a:rPr lang="hu-HU" dirty="0" smtClean="0"/>
              <a:t>}</a:t>
            </a:r>
            <a:br>
              <a:rPr lang="hu-HU" dirty="0" smtClean="0"/>
            </a:br>
            <a:endParaRPr lang="hu-H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Metódusok túlterhelése</a:t>
            </a:r>
            <a:endParaRPr lang="hu-HU" dirty="0"/>
          </a:p>
        </p:txBody>
      </p:sp>
      <p:sp>
        <p:nvSpPr>
          <p:cNvPr id="3" name="Tartalom helye 2"/>
          <p:cNvSpPr>
            <a:spLocks noGrp="1"/>
          </p:cNvSpPr>
          <p:nvPr>
            <p:ph idx="1"/>
          </p:nvPr>
        </p:nvSpPr>
        <p:spPr/>
        <p:txBody>
          <a:bodyPr>
            <a:normAutofit fontScale="70000" lnSpcReduction="20000"/>
          </a:bodyPr>
          <a:lstStyle/>
          <a:p>
            <a:r>
              <a:rPr lang="hu-HU" dirty="0" smtClean="0"/>
              <a:t>Egy osztály több metódust is tartalmazhat. Ugyanazon metódusnévvel több metódus is szerepelhet, amennyiben azok paraméterezése különböző. Ez az ’</a:t>
            </a:r>
            <a:r>
              <a:rPr lang="hu-HU" dirty="0" err="1" smtClean="0"/>
              <a:t>overloading</a:t>
            </a:r>
            <a:r>
              <a:rPr lang="hu-HU" dirty="0" smtClean="0"/>
              <a:t>’ tulajdonsága a nyelvnek.</a:t>
            </a:r>
            <a:br>
              <a:rPr lang="hu-HU" dirty="0" smtClean="0"/>
            </a:br>
            <a:r>
              <a:rPr lang="hu-HU" dirty="0" smtClean="0"/>
              <a:t>Egy túlterhelést megengedő nyelvben a metódushívás, az aktuális paraméterlista illesztése dönt a metódus kiválasztásáról. Ha ez nem egyértelmű eredményt ad, akkor fordítási hibát kapunk. Ha nincs illeszkedő metódus, akkor is hibát kapunk.</a:t>
            </a:r>
            <a:br>
              <a:rPr lang="hu-HU" dirty="0" smtClean="0"/>
            </a:br>
            <a:r>
              <a:rPr lang="hu-HU" dirty="0" err="1" smtClean="0"/>
              <a:t>class</a:t>
            </a:r>
            <a:r>
              <a:rPr lang="hu-HU" dirty="0" smtClean="0"/>
              <a:t> </a:t>
            </a:r>
            <a:r>
              <a:rPr lang="hu-HU" dirty="0" err="1" smtClean="0"/>
              <a:t>TTelefon</a:t>
            </a:r>
            <a:r>
              <a:rPr lang="hu-HU" dirty="0" smtClean="0"/>
              <a:t/>
            </a:r>
            <a:br>
              <a:rPr lang="hu-HU" dirty="0" smtClean="0"/>
            </a:br>
            <a:r>
              <a:rPr lang="hu-HU" dirty="0" smtClean="0"/>
              <a:t>{</a:t>
            </a:r>
            <a:br>
              <a:rPr lang="hu-HU" dirty="0" smtClean="0"/>
            </a:br>
            <a:r>
              <a:rPr lang="hu-HU" dirty="0" err="1" smtClean="0"/>
              <a:t>public</a:t>
            </a:r>
            <a:r>
              <a:rPr lang="hu-HU" dirty="0" smtClean="0"/>
              <a:t> </a:t>
            </a:r>
            <a:r>
              <a:rPr lang="hu-HU" dirty="0" err="1" smtClean="0"/>
              <a:t>bool</a:t>
            </a:r>
            <a:r>
              <a:rPr lang="hu-HU" dirty="0" smtClean="0"/>
              <a:t> </a:t>
            </a:r>
            <a:r>
              <a:rPr lang="hu-HU" dirty="0" err="1" smtClean="0"/>
              <a:t>tarcsaz</a:t>
            </a:r>
            <a:r>
              <a:rPr lang="hu-HU" dirty="0" smtClean="0"/>
              <a:t>( int </a:t>
            </a:r>
            <a:r>
              <a:rPr lang="hu-HU" dirty="0" err="1" smtClean="0"/>
              <a:t>telefonszam</a:t>
            </a:r>
            <a:r>
              <a:rPr lang="hu-HU" dirty="0" smtClean="0"/>
              <a:t> ) { …}</a:t>
            </a:r>
            <a:br>
              <a:rPr lang="hu-HU" dirty="0" smtClean="0"/>
            </a:br>
            <a:r>
              <a:rPr lang="hu-HU" dirty="0" err="1" smtClean="0"/>
              <a:t>public</a:t>
            </a:r>
            <a:r>
              <a:rPr lang="hu-HU" dirty="0" smtClean="0"/>
              <a:t> </a:t>
            </a:r>
            <a:r>
              <a:rPr lang="hu-HU" dirty="0" err="1" smtClean="0"/>
              <a:t>bool</a:t>
            </a:r>
            <a:r>
              <a:rPr lang="hu-HU" dirty="0" smtClean="0"/>
              <a:t> </a:t>
            </a:r>
            <a:r>
              <a:rPr lang="hu-HU" dirty="0" err="1" smtClean="0"/>
              <a:t>tarcsaz</a:t>
            </a:r>
            <a:r>
              <a:rPr lang="hu-HU" dirty="0" smtClean="0"/>
              <a:t>( </a:t>
            </a:r>
            <a:r>
              <a:rPr lang="hu-HU" dirty="0" err="1" smtClean="0"/>
              <a:t>int</a:t>
            </a:r>
            <a:r>
              <a:rPr lang="hu-HU" dirty="0" smtClean="0"/>
              <a:t> </a:t>
            </a:r>
            <a:r>
              <a:rPr lang="hu-HU" dirty="0" err="1" smtClean="0"/>
              <a:t>korzet</a:t>
            </a:r>
            <a:r>
              <a:rPr lang="hu-HU" dirty="0" smtClean="0"/>
              <a:t>, </a:t>
            </a:r>
            <a:r>
              <a:rPr lang="hu-HU" dirty="0" err="1" smtClean="0"/>
              <a:t>int</a:t>
            </a:r>
            <a:r>
              <a:rPr lang="hu-HU" dirty="0" smtClean="0"/>
              <a:t> </a:t>
            </a:r>
            <a:r>
              <a:rPr lang="hu-HU" dirty="0" err="1" smtClean="0"/>
              <a:t>telefonszam</a:t>
            </a:r>
            <a:r>
              <a:rPr lang="hu-HU" dirty="0" smtClean="0"/>
              <a:t> ) { … }</a:t>
            </a:r>
            <a:br>
              <a:rPr lang="hu-HU" dirty="0" smtClean="0"/>
            </a:br>
            <a:r>
              <a:rPr lang="hu-HU" dirty="0" err="1" smtClean="0"/>
              <a:t>public</a:t>
            </a:r>
            <a:r>
              <a:rPr lang="hu-HU" dirty="0" smtClean="0"/>
              <a:t> </a:t>
            </a:r>
            <a:r>
              <a:rPr lang="hu-HU" dirty="0" err="1" smtClean="0"/>
              <a:t>bool</a:t>
            </a:r>
            <a:r>
              <a:rPr lang="hu-HU" dirty="0" smtClean="0"/>
              <a:t> </a:t>
            </a:r>
            <a:r>
              <a:rPr lang="hu-HU" dirty="0" err="1" smtClean="0"/>
              <a:t>tarcsaz</a:t>
            </a:r>
            <a:r>
              <a:rPr lang="hu-HU" dirty="0" smtClean="0"/>
              <a:t>( </a:t>
            </a:r>
            <a:r>
              <a:rPr lang="hu-HU" dirty="0" err="1" smtClean="0"/>
              <a:t>string</a:t>
            </a:r>
            <a:r>
              <a:rPr lang="hu-HU" dirty="0" smtClean="0"/>
              <a:t> </a:t>
            </a:r>
            <a:r>
              <a:rPr lang="hu-HU" dirty="0" err="1" smtClean="0"/>
              <a:t>telefonTulajdonos</a:t>
            </a:r>
            <a:r>
              <a:rPr lang="hu-HU" dirty="0" smtClean="0"/>
              <a:t> ) { … }</a:t>
            </a:r>
            <a:br>
              <a:rPr lang="hu-HU" dirty="0" smtClean="0"/>
            </a:br>
            <a:r>
              <a:rPr lang="hu-HU" dirty="0" smtClean="0"/>
              <a:t>}</a:t>
            </a:r>
            <a:br>
              <a:rPr lang="hu-HU" dirty="0" smtClean="0"/>
            </a:br>
            <a:endParaRPr lang="hu-H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KONSTRUKTOR MEGADÁSA</a:t>
            </a:r>
            <a:endParaRPr lang="hu-HU" dirty="0"/>
          </a:p>
        </p:txBody>
      </p:sp>
      <p:sp>
        <p:nvSpPr>
          <p:cNvPr id="3" name="Tartalom helye 2"/>
          <p:cNvSpPr>
            <a:spLocks noGrp="1"/>
          </p:cNvSpPr>
          <p:nvPr>
            <p:ph idx="1"/>
          </p:nvPr>
        </p:nvSpPr>
        <p:spPr/>
        <p:txBody>
          <a:bodyPr>
            <a:normAutofit fontScale="70000" lnSpcReduction="20000"/>
          </a:bodyPr>
          <a:lstStyle/>
          <a:p>
            <a:r>
              <a:rPr lang="hu-HU" dirty="0" smtClean="0"/>
              <a:t>A konstruktor neve kötött, meg kell egyezzen az osztály nevével. Egy konstruktornak nem lehet visszatérési érték típusa (még </a:t>
            </a:r>
            <a:r>
              <a:rPr lang="hu-HU" dirty="0" err="1" smtClean="0"/>
              <a:t>void</a:t>
            </a:r>
            <a:r>
              <a:rPr lang="hu-HU" dirty="0" smtClean="0"/>
              <a:t> sem). Lehetnek paraméterei. Mivel a C# </a:t>
            </a:r>
            <a:r>
              <a:rPr lang="hu-HU" dirty="0" err="1" smtClean="0"/>
              <a:t>overloading</a:t>
            </a:r>
            <a:r>
              <a:rPr lang="hu-HU" dirty="0" smtClean="0"/>
              <a:t> </a:t>
            </a:r>
            <a:r>
              <a:rPr lang="hu-HU" dirty="0" err="1" smtClean="0"/>
              <a:t>-ot</a:t>
            </a:r>
            <a:r>
              <a:rPr lang="hu-HU" dirty="0" smtClean="0"/>
              <a:t> támogató nyelv, így bár minden konstruktornak ugyanaz a neve, de mivel más-más a paraméterezése, ezért akár több konstruktor is készíthető.</a:t>
            </a:r>
            <a:br>
              <a:rPr lang="hu-HU" dirty="0" smtClean="0"/>
            </a:br>
            <a:r>
              <a:rPr lang="hu-HU" dirty="0" err="1" smtClean="0"/>
              <a:t>Pl</a:t>
            </a:r>
            <a:r>
              <a:rPr lang="hu-HU" dirty="0" smtClean="0"/>
              <a:t>:</a:t>
            </a:r>
            <a:br>
              <a:rPr lang="hu-HU" dirty="0" smtClean="0"/>
            </a:br>
            <a:r>
              <a:rPr lang="hu-HU" dirty="0" err="1" smtClean="0"/>
              <a:t>class</a:t>
            </a:r>
            <a:r>
              <a:rPr lang="hu-HU" dirty="0" smtClean="0"/>
              <a:t> </a:t>
            </a:r>
            <a:r>
              <a:rPr lang="hu-HU" dirty="0" err="1" smtClean="0"/>
              <a:t>TTelefon</a:t>
            </a:r>
            <a:r>
              <a:rPr lang="hu-HU" dirty="0" smtClean="0"/>
              <a:t/>
            </a:r>
            <a:br>
              <a:rPr lang="hu-HU" dirty="0" smtClean="0"/>
            </a:br>
            <a:r>
              <a:rPr lang="hu-HU" dirty="0" smtClean="0"/>
              <a:t>{</a:t>
            </a:r>
            <a:br>
              <a:rPr lang="hu-HU" dirty="0" smtClean="0"/>
            </a:br>
            <a:r>
              <a:rPr lang="hu-HU" dirty="0" err="1" smtClean="0"/>
              <a:t>public</a:t>
            </a:r>
            <a:r>
              <a:rPr lang="hu-HU" dirty="0" smtClean="0"/>
              <a:t> </a:t>
            </a:r>
            <a:r>
              <a:rPr lang="hu-HU" dirty="0" err="1" smtClean="0"/>
              <a:t>TTelefon</a:t>
            </a:r>
            <a:r>
              <a:rPr lang="hu-HU" dirty="0" smtClean="0"/>
              <a:t>() { … }</a:t>
            </a:r>
            <a:br>
              <a:rPr lang="hu-HU" dirty="0" smtClean="0"/>
            </a:br>
            <a:r>
              <a:rPr lang="hu-HU" dirty="0" err="1" smtClean="0"/>
              <a:t>public</a:t>
            </a:r>
            <a:r>
              <a:rPr lang="hu-HU" dirty="0" smtClean="0"/>
              <a:t> </a:t>
            </a:r>
            <a:r>
              <a:rPr lang="hu-HU" dirty="0" err="1" smtClean="0"/>
              <a:t>TTelefon</a:t>
            </a:r>
            <a:r>
              <a:rPr lang="hu-HU" dirty="0" smtClean="0"/>
              <a:t>(</a:t>
            </a:r>
            <a:r>
              <a:rPr lang="hu-HU" dirty="0" err="1" smtClean="0"/>
              <a:t>string</a:t>
            </a:r>
            <a:r>
              <a:rPr lang="hu-HU" dirty="0" smtClean="0"/>
              <a:t> </a:t>
            </a:r>
            <a:r>
              <a:rPr lang="hu-HU" dirty="0" err="1" smtClean="0"/>
              <a:t>tulajNev</a:t>
            </a:r>
            <a:r>
              <a:rPr lang="hu-HU" dirty="0" smtClean="0"/>
              <a:t>) { … }</a:t>
            </a:r>
            <a:br>
              <a:rPr lang="hu-HU" dirty="0" smtClean="0"/>
            </a:br>
            <a:r>
              <a:rPr lang="hu-HU" dirty="0" err="1" smtClean="0"/>
              <a:t>public</a:t>
            </a:r>
            <a:r>
              <a:rPr lang="hu-HU" dirty="0" smtClean="0"/>
              <a:t> </a:t>
            </a:r>
            <a:r>
              <a:rPr lang="hu-HU" dirty="0" err="1" smtClean="0"/>
              <a:t>TTelefon</a:t>
            </a:r>
            <a:r>
              <a:rPr lang="hu-HU" dirty="0" smtClean="0"/>
              <a:t>(</a:t>
            </a:r>
            <a:r>
              <a:rPr lang="hu-HU" dirty="0" err="1" smtClean="0"/>
              <a:t>string</a:t>
            </a:r>
            <a:r>
              <a:rPr lang="hu-HU" dirty="0" smtClean="0"/>
              <a:t> </a:t>
            </a:r>
            <a:r>
              <a:rPr lang="hu-HU" dirty="0" err="1" smtClean="0"/>
              <a:t>tulajNev</a:t>
            </a:r>
            <a:r>
              <a:rPr lang="hu-HU" dirty="0" smtClean="0"/>
              <a:t>, </a:t>
            </a:r>
            <a:r>
              <a:rPr lang="hu-HU" dirty="0" err="1" smtClean="0"/>
              <a:t>bool</a:t>
            </a:r>
            <a:r>
              <a:rPr lang="hu-HU" dirty="0" smtClean="0"/>
              <a:t> </a:t>
            </a:r>
            <a:r>
              <a:rPr lang="hu-HU" dirty="0" err="1" smtClean="0"/>
              <a:t>elofizeteses</a:t>
            </a:r>
            <a:r>
              <a:rPr lang="hu-HU" dirty="0" smtClean="0"/>
              <a:t>) { … }</a:t>
            </a:r>
            <a:br>
              <a:rPr lang="hu-HU" dirty="0" smtClean="0"/>
            </a:br>
            <a:r>
              <a:rPr lang="hu-HU" dirty="0" err="1" smtClean="0"/>
              <a:t>public</a:t>
            </a:r>
            <a:r>
              <a:rPr lang="hu-HU" dirty="0" smtClean="0"/>
              <a:t> </a:t>
            </a:r>
            <a:r>
              <a:rPr lang="hu-HU" dirty="0" err="1" smtClean="0"/>
              <a:t>TTelefon</a:t>
            </a:r>
            <a:r>
              <a:rPr lang="hu-HU" dirty="0" smtClean="0"/>
              <a:t>(int </a:t>
            </a:r>
            <a:r>
              <a:rPr lang="hu-HU" dirty="0" err="1" smtClean="0"/>
              <a:t>induloEgyenleg</a:t>
            </a:r>
            <a:r>
              <a:rPr lang="hu-HU" dirty="0" smtClean="0"/>
              <a:t>) { … }</a:t>
            </a:r>
            <a:br>
              <a:rPr lang="hu-HU" dirty="0" smtClean="0"/>
            </a:br>
            <a:r>
              <a:rPr lang="hu-HU" dirty="0" smtClean="0"/>
              <a:t>}</a:t>
            </a:r>
            <a:br>
              <a:rPr lang="hu-HU" dirty="0" smtClean="0"/>
            </a:br>
            <a:endParaRPr lang="hu-HU"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KONSTRUKTOR FELADATAI</a:t>
            </a:r>
            <a:endParaRPr lang="hu-HU" dirty="0"/>
          </a:p>
        </p:txBody>
      </p:sp>
      <p:sp>
        <p:nvSpPr>
          <p:cNvPr id="3" name="Tartalom helye 2"/>
          <p:cNvSpPr>
            <a:spLocks noGrp="1"/>
          </p:cNvSpPr>
          <p:nvPr>
            <p:ph idx="1"/>
          </p:nvPr>
        </p:nvSpPr>
        <p:spPr/>
        <p:txBody>
          <a:bodyPr>
            <a:normAutofit fontScale="55000" lnSpcReduction="20000"/>
          </a:bodyPr>
          <a:lstStyle/>
          <a:p>
            <a:r>
              <a:rPr lang="hu-HU" dirty="0" smtClean="0"/>
              <a:t>A konstruktor egy speciális feladatú metódus. Feladata elkészíteni egy példányt az adott osztályból, azt alaphelyzetbe állítani, hogy azonnal használható lehessen.</a:t>
            </a:r>
            <a:br>
              <a:rPr lang="hu-HU" dirty="0" smtClean="0"/>
            </a:br>
            <a:r>
              <a:rPr lang="hu-HU" dirty="0" smtClean="0"/>
              <a:t>A konstruktor feladatai:</a:t>
            </a:r>
          </a:p>
          <a:p>
            <a:r>
              <a:rPr lang="hu-HU" dirty="0" smtClean="0"/>
              <a:t>az új példány mezőinek alaphelyzetbe állítása.</a:t>
            </a:r>
          </a:p>
          <a:p>
            <a:r>
              <a:rPr lang="hu-HU" dirty="0" smtClean="0"/>
              <a:t>Ezt valójában nagyon gyakran a mezők mellé írt </a:t>
            </a:r>
            <a:r>
              <a:rPr lang="hu-HU" dirty="0" err="1" smtClean="0"/>
              <a:t>kezdőértékadásával</a:t>
            </a:r>
            <a:r>
              <a:rPr lang="hu-HU" dirty="0" smtClean="0"/>
              <a:t> végezzük el.</a:t>
            </a:r>
          </a:p>
          <a:p>
            <a:r>
              <a:rPr lang="hu-HU" dirty="0" smtClean="0"/>
              <a:t>Ugyanakkor a konstruktornak paraméterei lehetnek, így elképzelhető, hogy a kezdőértékeket a paraméterek alapján állítja be a konstruktor.</a:t>
            </a:r>
          </a:p>
          <a:p>
            <a:r>
              <a:rPr lang="hu-HU" dirty="0" smtClean="0"/>
              <a:t>Valamint a </a:t>
            </a:r>
            <a:r>
              <a:rPr lang="hu-HU" dirty="0" err="1" smtClean="0"/>
              <a:t>kezdőértékadás</a:t>
            </a:r>
            <a:r>
              <a:rPr lang="hu-HU" dirty="0" smtClean="0"/>
              <a:t> során használt kifejezések csak korlátozott képességűek (nem használhatóak benne pl. függvényhívások). A konstruktor törzsében azonban ezek már használhatóak, így számított kezdőértékek is beállíthatóak</a:t>
            </a:r>
          </a:p>
          <a:p>
            <a:r>
              <a:rPr lang="hu-HU" dirty="0" smtClean="0"/>
              <a:t>amennyiben a paraméterekben meghatározott értékek ellentmondásosak, a konstruktornak lehetősége van megtagadni (megakadályozni) a példány létrehozását (kivétel dobása).</a:t>
            </a:r>
          </a:p>
          <a:p>
            <a:r>
              <a:rPr lang="hu-HU" dirty="0" smtClean="0"/>
              <a:t>a konstruktor a virtuális metódus táblát hozzárendeli a példányhoz, mindig a saját osztályának VMT tábláját köti a példányhoz.</a:t>
            </a:r>
          </a:p>
          <a:p>
            <a:endParaRPr lang="hu-HU"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KONSTRUKTOR túlterhelése</a:t>
            </a:r>
            <a:endParaRPr lang="hu-HU" dirty="0"/>
          </a:p>
        </p:txBody>
      </p:sp>
      <p:sp>
        <p:nvSpPr>
          <p:cNvPr id="3" name="Tartalom helye 2"/>
          <p:cNvSpPr>
            <a:spLocks noGrp="1"/>
          </p:cNvSpPr>
          <p:nvPr>
            <p:ph idx="1"/>
          </p:nvPr>
        </p:nvSpPr>
        <p:spPr/>
        <p:txBody>
          <a:bodyPr>
            <a:normAutofit fontScale="62500" lnSpcReduction="20000"/>
          </a:bodyPr>
          <a:lstStyle/>
          <a:p>
            <a:r>
              <a:rPr lang="hu-HU" dirty="0" smtClean="0"/>
              <a:t>A konstruktorok esetében a túlterhelés használata nagyon jellemző. Ugyanis a konstruktor neve kötött (meg kell egyezzen az osztály nevével), így egy osztályhoz csak úgy lehet több konstruktort rendelni, ha kihasználjuk a túlterhelés szabályait.</a:t>
            </a:r>
            <a:br>
              <a:rPr lang="hu-HU" dirty="0" smtClean="0"/>
            </a:br>
            <a:r>
              <a:rPr lang="hu-HU" dirty="0" smtClean="0"/>
              <a:t>Legfontosabb szabály: minden konstruktor paraméterezése más-más kell legyen! Csakis ekkor tudja a fordító az aktuális paraméterlista alapján eldönteni, melyik konstruktort szeretnénk meghívni.</a:t>
            </a:r>
            <a:br>
              <a:rPr lang="hu-HU" dirty="0" smtClean="0"/>
            </a:br>
            <a:r>
              <a:rPr lang="hu-HU" dirty="0" smtClean="0"/>
              <a:t>Pl.:</a:t>
            </a:r>
            <a:br>
              <a:rPr lang="hu-HU" dirty="0" smtClean="0"/>
            </a:br>
            <a:r>
              <a:rPr lang="hu-HU" dirty="0" err="1" smtClean="0"/>
              <a:t>class</a:t>
            </a:r>
            <a:r>
              <a:rPr lang="hu-HU" dirty="0" smtClean="0"/>
              <a:t> </a:t>
            </a:r>
            <a:r>
              <a:rPr lang="hu-HU" dirty="0" err="1" smtClean="0"/>
              <a:t>TTelefon</a:t>
            </a:r>
            <a:r>
              <a:rPr lang="hu-HU" dirty="0" smtClean="0"/>
              <a:t/>
            </a:r>
            <a:br>
              <a:rPr lang="hu-HU" dirty="0" smtClean="0"/>
            </a:br>
            <a:r>
              <a:rPr lang="hu-HU" dirty="0" smtClean="0"/>
              <a:t>{</a:t>
            </a:r>
            <a:br>
              <a:rPr lang="hu-HU" dirty="0" smtClean="0"/>
            </a:br>
            <a:r>
              <a:rPr lang="hu-HU" dirty="0" err="1" smtClean="0"/>
              <a:t>public</a:t>
            </a:r>
            <a:r>
              <a:rPr lang="hu-HU" dirty="0" smtClean="0"/>
              <a:t> </a:t>
            </a:r>
            <a:r>
              <a:rPr lang="hu-HU" dirty="0" err="1" smtClean="0"/>
              <a:t>TTelefon</a:t>
            </a:r>
            <a:r>
              <a:rPr lang="hu-HU" dirty="0" smtClean="0"/>
              <a:t>() { … }</a:t>
            </a:r>
            <a:br>
              <a:rPr lang="hu-HU" dirty="0" smtClean="0"/>
            </a:br>
            <a:r>
              <a:rPr lang="hu-HU" dirty="0" err="1" smtClean="0"/>
              <a:t>public</a:t>
            </a:r>
            <a:r>
              <a:rPr lang="hu-HU" dirty="0" smtClean="0"/>
              <a:t> </a:t>
            </a:r>
            <a:r>
              <a:rPr lang="hu-HU" dirty="0" err="1" smtClean="0"/>
              <a:t>TTelefon</a:t>
            </a:r>
            <a:r>
              <a:rPr lang="hu-HU" dirty="0" smtClean="0"/>
              <a:t>(</a:t>
            </a:r>
            <a:r>
              <a:rPr lang="hu-HU" dirty="0" err="1" smtClean="0"/>
              <a:t>string</a:t>
            </a:r>
            <a:r>
              <a:rPr lang="hu-HU" dirty="0" smtClean="0"/>
              <a:t> </a:t>
            </a:r>
            <a:r>
              <a:rPr lang="hu-HU" dirty="0" err="1" smtClean="0"/>
              <a:t>tulajNev</a:t>
            </a:r>
            <a:r>
              <a:rPr lang="hu-HU" dirty="0" smtClean="0"/>
              <a:t>) { … }</a:t>
            </a:r>
            <a:br>
              <a:rPr lang="hu-HU" dirty="0" smtClean="0"/>
            </a:br>
            <a:r>
              <a:rPr lang="hu-HU" dirty="0" err="1" smtClean="0"/>
              <a:t>public</a:t>
            </a:r>
            <a:r>
              <a:rPr lang="hu-HU" dirty="0" smtClean="0"/>
              <a:t> </a:t>
            </a:r>
            <a:r>
              <a:rPr lang="hu-HU" dirty="0" err="1" smtClean="0"/>
              <a:t>TTelefon</a:t>
            </a:r>
            <a:r>
              <a:rPr lang="hu-HU" dirty="0" smtClean="0"/>
              <a:t>(</a:t>
            </a:r>
            <a:r>
              <a:rPr lang="hu-HU" dirty="0" err="1" smtClean="0"/>
              <a:t>string</a:t>
            </a:r>
            <a:r>
              <a:rPr lang="hu-HU" dirty="0" smtClean="0"/>
              <a:t> </a:t>
            </a:r>
            <a:r>
              <a:rPr lang="hu-HU" dirty="0" err="1" smtClean="0"/>
              <a:t>tulajNev</a:t>
            </a:r>
            <a:r>
              <a:rPr lang="hu-HU" dirty="0" smtClean="0"/>
              <a:t>, </a:t>
            </a:r>
            <a:r>
              <a:rPr lang="hu-HU" dirty="0" err="1" smtClean="0"/>
              <a:t>bool</a:t>
            </a:r>
            <a:r>
              <a:rPr lang="hu-HU" dirty="0" smtClean="0"/>
              <a:t> </a:t>
            </a:r>
            <a:r>
              <a:rPr lang="hu-HU" dirty="0" err="1" smtClean="0"/>
              <a:t>elofizeteses</a:t>
            </a:r>
            <a:r>
              <a:rPr lang="hu-HU" dirty="0" smtClean="0"/>
              <a:t>) { … }</a:t>
            </a:r>
            <a:br>
              <a:rPr lang="hu-HU" dirty="0" smtClean="0"/>
            </a:br>
            <a:r>
              <a:rPr lang="hu-HU" dirty="0" err="1" smtClean="0"/>
              <a:t>public</a:t>
            </a:r>
            <a:r>
              <a:rPr lang="hu-HU" dirty="0" smtClean="0"/>
              <a:t> </a:t>
            </a:r>
            <a:r>
              <a:rPr lang="hu-HU" dirty="0" err="1" smtClean="0"/>
              <a:t>TTelefon</a:t>
            </a:r>
            <a:r>
              <a:rPr lang="hu-HU" dirty="0" smtClean="0"/>
              <a:t>(int </a:t>
            </a:r>
            <a:r>
              <a:rPr lang="hu-HU" dirty="0" err="1" smtClean="0"/>
              <a:t>induloEgyenleg</a:t>
            </a:r>
            <a:r>
              <a:rPr lang="hu-HU" dirty="0" smtClean="0"/>
              <a:t>) { … }</a:t>
            </a:r>
            <a:br>
              <a:rPr lang="hu-HU" dirty="0" smtClean="0"/>
            </a:br>
            <a:r>
              <a:rPr lang="hu-HU" dirty="0" smtClean="0"/>
              <a:t>}</a:t>
            </a:r>
            <a:br>
              <a:rPr lang="hu-HU" dirty="0" smtClean="0"/>
            </a:br>
            <a:endParaRPr lang="hu-H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Egységbezárás</a:t>
            </a:r>
            <a:endParaRPr lang="hu-HU" dirty="0"/>
          </a:p>
        </p:txBody>
      </p:sp>
      <p:sp>
        <p:nvSpPr>
          <p:cNvPr id="3" name="Tartalom helye 2"/>
          <p:cNvSpPr>
            <a:spLocks noGrp="1"/>
          </p:cNvSpPr>
          <p:nvPr>
            <p:ph idx="1"/>
          </p:nvPr>
        </p:nvSpPr>
        <p:spPr/>
        <p:txBody>
          <a:bodyPr>
            <a:normAutofit fontScale="62500" lnSpcReduction="20000"/>
          </a:bodyPr>
          <a:lstStyle/>
          <a:p>
            <a:r>
              <a:rPr lang="hu-HU" dirty="0" smtClean="0"/>
              <a:t>Egy programozási nyelv Objektum Orientált Programozási nyelv, ha megvalósítható benne három alapelv:</a:t>
            </a:r>
          </a:p>
          <a:p>
            <a:r>
              <a:rPr lang="hu-HU" dirty="0" smtClean="0"/>
              <a:t>egységbezárás,</a:t>
            </a:r>
          </a:p>
          <a:p>
            <a:r>
              <a:rPr lang="hu-HU" dirty="0" smtClean="0"/>
              <a:t>öröklődés</a:t>
            </a:r>
          </a:p>
          <a:p>
            <a:r>
              <a:rPr lang="hu-HU" dirty="0" smtClean="0"/>
              <a:t>sokalakúság</a:t>
            </a:r>
          </a:p>
          <a:p>
            <a:r>
              <a:rPr lang="hu-HU" dirty="0" smtClean="0"/>
              <a:t>Az egységbezárás azt jelöli, hogy a program szövegében is egyértelműen jelölve legyen, hogy egy objektumosztályt milyen adatok és milyen műveletek jellemzik.</a:t>
            </a:r>
            <a:br>
              <a:rPr lang="hu-HU" dirty="0" smtClean="0"/>
            </a:br>
            <a:r>
              <a:rPr lang="hu-HU" dirty="0" smtClean="0"/>
              <a:t>Az adatok az egyedeknél eltérőek lehetnek (minden autónak más-más a rendszáma), de a műveletek megegyeznek. A műveletek a fenti adatokra hivatkoznak, azokat használják fel a megvalósításukban, illetve azokat módosítják (pl. </a:t>
            </a:r>
            <a:r>
              <a:rPr lang="hu-HU" dirty="0" err="1" smtClean="0"/>
              <a:t>TeleTankol</a:t>
            </a:r>
            <a:r>
              <a:rPr lang="hu-HU" dirty="0" smtClean="0"/>
              <a:t>() művelet autók esetén a </a:t>
            </a:r>
            <a:r>
              <a:rPr lang="hu-HU" dirty="0" err="1" smtClean="0"/>
              <a:t>benzinMennyiseg</a:t>
            </a:r>
            <a:r>
              <a:rPr lang="hu-HU" dirty="0" smtClean="0"/>
              <a:t> adatot módosítja).</a:t>
            </a:r>
            <a:br>
              <a:rPr lang="hu-HU" dirty="0" smtClean="0"/>
            </a:br>
            <a:r>
              <a:rPr lang="hu-HU" dirty="0" smtClean="0"/>
              <a:t>Az adatokat ebben az esetben ’</a:t>
            </a:r>
            <a:r>
              <a:rPr lang="hu-HU" dirty="0" err="1" smtClean="0"/>
              <a:t>mezők’-nek</a:t>
            </a:r>
            <a:r>
              <a:rPr lang="hu-HU" dirty="0" smtClean="0"/>
              <a:t> vagy ’</a:t>
            </a:r>
            <a:r>
              <a:rPr lang="hu-HU" dirty="0" err="1" smtClean="0"/>
              <a:t>adattagok’-nak</a:t>
            </a:r>
            <a:r>
              <a:rPr lang="hu-HU" dirty="0" smtClean="0"/>
              <a:t> szokták nevezni. A műveletek pedig eljárások és függvények formájában van megvalósítva, de ebben a környezetben közös néven ’</a:t>
            </a:r>
            <a:r>
              <a:rPr lang="hu-HU" dirty="0" err="1" smtClean="0"/>
              <a:t>metódus’-nak</a:t>
            </a:r>
            <a:r>
              <a:rPr lang="hu-HU" dirty="0" smtClean="0"/>
              <a:t> hívjuk őket.</a:t>
            </a:r>
          </a:p>
          <a:p>
            <a:endParaRPr lang="hu-H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Alapértelmezett konstruktor</a:t>
            </a:r>
            <a:endParaRPr lang="hu-HU" dirty="0"/>
          </a:p>
        </p:txBody>
      </p:sp>
      <p:sp>
        <p:nvSpPr>
          <p:cNvPr id="3" name="Tartalom helye 2"/>
          <p:cNvSpPr>
            <a:spLocks noGrp="1"/>
          </p:cNvSpPr>
          <p:nvPr>
            <p:ph idx="1"/>
          </p:nvPr>
        </p:nvSpPr>
        <p:spPr/>
        <p:txBody>
          <a:bodyPr>
            <a:normAutofit fontScale="62500" lnSpcReduction="20000"/>
          </a:bodyPr>
          <a:lstStyle/>
          <a:p>
            <a:r>
              <a:rPr lang="hu-HU" dirty="0" smtClean="0"/>
              <a:t>A konstruktor futtatása kötelező a példány készítése során, hogy az új példány azonnal alaphelyzetben legyen.</a:t>
            </a:r>
            <a:br>
              <a:rPr lang="hu-HU" dirty="0" smtClean="0"/>
            </a:br>
            <a:r>
              <a:rPr lang="hu-HU" dirty="0" smtClean="0"/>
              <a:t>Amennyiben egy osztályhoz nem készítünk konstruktort, úgy a fordító elkészít egyet helyettünk. Ezen konstruktornak nem lesz paramétere (üres paraméterlista), és a törzse is üres lesz.</a:t>
            </a:r>
            <a:br>
              <a:rPr lang="hu-HU" dirty="0" smtClean="0"/>
            </a:br>
            <a:r>
              <a:rPr lang="hu-HU" dirty="0" smtClean="0"/>
              <a:t>Az üres </a:t>
            </a:r>
            <a:r>
              <a:rPr lang="hu-HU" dirty="0" err="1" smtClean="0"/>
              <a:t>paraméterezésű</a:t>
            </a:r>
            <a:r>
              <a:rPr lang="hu-HU" dirty="0" smtClean="0"/>
              <a:t> konstruktort alapértelmezett konstruktornak nevezzük.</a:t>
            </a:r>
            <a:br>
              <a:rPr lang="hu-HU" dirty="0" smtClean="0"/>
            </a:br>
            <a:r>
              <a:rPr lang="hu-HU" dirty="0" smtClean="0"/>
              <a:t>Ilyen konstruktort mi is készíthetünk az osztályunkhoz. Nyilván ezen konstruktor használata a legkényelmesebb, hiszen hívásakor nem kell értékeket átadnunk neki. Ugyanakkor egy ilyen konstruktor által alaphelyzetbe állított példánnyal lesz a legnehezebb később dolgozni, hiszen ezen példány tényleg nagyon kezdetleges állapotban lehet csak.</a:t>
            </a:r>
            <a:br>
              <a:rPr lang="hu-HU" dirty="0" smtClean="0"/>
            </a:br>
            <a:r>
              <a:rPr lang="hu-HU" dirty="0" smtClean="0"/>
              <a:t>Amennyiben mi írunk konstruktort (legalább 1-et) az osztályunkhoz, úgy a fordító már nem generálja az alapértelmezett konstruktort. Ha a mi általunk megírt konstruktoroknak van paraméterük, akkor a példányosításnál már csak valamelyik paraméteres konstruktor közül választhatunk.</a:t>
            </a:r>
            <a:br>
              <a:rPr lang="hu-HU" dirty="0" smtClean="0"/>
            </a:br>
            <a:endParaRPr lang="hu-HU"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Öröklődés</a:t>
            </a:r>
            <a:endParaRPr lang="hu-HU" dirty="0"/>
          </a:p>
        </p:txBody>
      </p:sp>
      <p:sp>
        <p:nvSpPr>
          <p:cNvPr id="3" name="Tartalom helye 2"/>
          <p:cNvSpPr>
            <a:spLocks noGrp="1"/>
          </p:cNvSpPr>
          <p:nvPr>
            <p:ph idx="1"/>
          </p:nvPr>
        </p:nvSpPr>
        <p:spPr/>
        <p:txBody>
          <a:bodyPr>
            <a:normAutofit fontScale="70000" lnSpcReduction="20000"/>
          </a:bodyPr>
          <a:lstStyle/>
          <a:p>
            <a:r>
              <a:rPr lang="hu-HU" dirty="0" smtClean="0"/>
              <a:t>Az öröklődés alapelv azt mondja ki, hogy ha készen vagyunk egy osztállyal (megadtuk annak adatait és műveleteit), akkor képesek legyünk egy új osztályt létrehozni oly módon, hogy ezen már kész osztályból kiinduljon.</a:t>
            </a:r>
            <a:br>
              <a:rPr lang="hu-HU" dirty="0" smtClean="0"/>
            </a:br>
            <a:r>
              <a:rPr lang="hu-HU" dirty="0" smtClean="0"/>
              <a:t>Az öröklődés során hasonló eredményt érünk el, mintha az ős osztály kódját egyszerűen blokkmásolással leduplikáltuk volna, és átneveztük volna az új osztály nevére, majd e ponttól kezdve folytattuk volna a fejlesztést.</a:t>
            </a:r>
            <a:br>
              <a:rPr lang="hu-HU" dirty="0" smtClean="0"/>
            </a:br>
            <a:r>
              <a:rPr lang="hu-HU" dirty="0" smtClean="0"/>
              <a:t>Ugyanakkor, ezen technika fejlettebb, hiszen amennyiben az ős osztályban bárminemű módosítást végrehajtanánk utólag, a blokkmásolást meg kellene ismételni. Az öröklődés során azonban a frissítés automatikus.</a:t>
            </a:r>
            <a:br>
              <a:rPr lang="hu-HU" dirty="0" smtClean="0"/>
            </a:br>
            <a:r>
              <a:rPr lang="hu-HU" dirty="0" smtClean="0"/>
              <a:t>A gyerekosztály kiinduláskor tartalmazza az ős osztály minden mezőjét és metódusát, csak a továbbfejlesztésekkel kapcsolatos módosításokra kell koncentrálni.</a:t>
            </a:r>
            <a:br>
              <a:rPr lang="hu-HU" dirty="0" smtClean="0"/>
            </a:br>
            <a:endParaRPr lang="hu-HU"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smtClean="0"/>
              <a:t>Öröklődés után új mező hozzáadása</a:t>
            </a:r>
            <a:endParaRPr lang="hu-HU" dirty="0"/>
          </a:p>
        </p:txBody>
      </p:sp>
      <p:sp>
        <p:nvSpPr>
          <p:cNvPr id="3" name="Tartalom helye 2"/>
          <p:cNvSpPr>
            <a:spLocks noGrp="1"/>
          </p:cNvSpPr>
          <p:nvPr>
            <p:ph idx="1"/>
          </p:nvPr>
        </p:nvSpPr>
        <p:spPr/>
        <p:txBody>
          <a:bodyPr>
            <a:normAutofit fontScale="55000" lnSpcReduction="20000"/>
          </a:bodyPr>
          <a:lstStyle/>
          <a:p>
            <a:r>
              <a:rPr lang="hu-HU" dirty="0" smtClean="0"/>
              <a:t>A gyermekosztályban lehetőség van új mezők hozzáadásával kiegészíteni az osztályt. Ez nyilvánvalóan szükséges, hiszen a továbbfejlesztett osztály több adatot lehet képes kezelni.</a:t>
            </a:r>
            <a:br>
              <a:rPr lang="hu-HU" dirty="0" smtClean="0"/>
            </a:br>
            <a:r>
              <a:rPr lang="hu-HU" dirty="0" smtClean="0"/>
              <a:t>Pl.:</a:t>
            </a:r>
            <a:br>
              <a:rPr lang="hu-HU" dirty="0" smtClean="0"/>
            </a:br>
            <a:r>
              <a:rPr lang="hu-HU" dirty="0" err="1" smtClean="0"/>
              <a:t>class</a:t>
            </a:r>
            <a:r>
              <a:rPr lang="hu-HU" dirty="0" smtClean="0"/>
              <a:t> </a:t>
            </a:r>
            <a:r>
              <a:rPr lang="hu-HU" dirty="0" err="1" smtClean="0"/>
              <a:t>TKor</a:t>
            </a:r>
            <a:r>
              <a:rPr lang="hu-HU" dirty="0" smtClean="0"/>
              <a:t/>
            </a:r>
            <a:br>
              <a:rPr lang="hu-HU" dirty="0" smtClean="0"/>
            </a:br>
            <a:r>
              <a:rPr lang="hu-HU" dirty="0" smtClean="0"/>
              <a:t>{</a:t>
            </a:r>
            <a:br>
              <a:rPr lang="hu-HU" dirty="0" smtClean="0"/>
            </a:br>
            <a:r>
              <a:rPr lang="hu-HU" dirty="0" err="1" smtClean="0"/>
              <a:t>public</a:t>
            </a:r>
            <a:r>
              <a:rPr lang="hu-HU" dirty="0" smtClean="0"/>
              <a:t> int x;</a:t>
            </a:r>
            <a:br>
              <a:rPr lang="hu-HU" dirty="0" smtClean="0"/>
            </a:br>
            <a:r>
              <a:rPr lang="hu-HU" dirty="0" err="1" smtClean="0"/>
              <a:t>public</a:t>
            </a:r>
            <a:r>
              <a:rPr lang="hu-HU" dirty="0" smtClean="0"/>
              <a:t> int y;</a:t>
            </a:r>
            <a:br>
              <a:rPr lang="hu-HU" dirty="0" smtClean="0"/>
            </a:br>
            <a:r>
              <a:rPr lang="hu-HU" dirty="0" err="1" smtClean="0"/>
              <a:t>public</a:t>
            </a:r>
            <a:r>
              <a:rPr lang="hu-HU" dirty="0" smtClean="0"/>
              <a:t> int </a:t>
            </a:r>
            <a:r>
              <a:rPr lang="hu-HU" dirty="0" err="1" smtClean="0"/>
              <a:t>sugar</a:t>
            </a:r>
            <a:r>
              <a:rPr lang="hu-HU" dirty="0" smtClean="0"/>
              <a:t>;</a:t>
            </a:r>
            <a:br>
              <a:rPr lang="hu-HU" dirty="0" smtClean="0"/>
            </a:br>
            <a:r>
              <a:rPr lang="hu-HU" dirty="0" smtClean="0"/>
              <a:t>}</a:t>
            </a:r>
            <a:br>
              <a:rPr lang="hu-HU" dirty="0" smtClean="0"/>
            </a:br>
            <a:r>
              <a:rPr lang="hu-HU" dirty="0" err="1" smtClean="0"/>
              <a:t>class</a:t>
            </a:r>
            <a:r>
              <a:rPr lang="hu-HU" dirty="0" smtClean="0"/>
              <a:t> </a:t>
            </a:r>
            <a:r>
              <a:rPr lang="hu-HU" dirty="0" err="1" smtClean="0"/>
              <a:t>TAbrazolhatoKor</a:t>
            </a:r>
            <a:r>
              <a:rPr lang="hu-HU" dirty="0" smtClean="0"/>
              <a:t> : </a:t>
            </a:r>
            <a:r>
              <a:rPr lang="hu-HU" dirty="0" err="1" smtClean="0"/>
              <a:t>TKor</a:t>
            </a:r>
            <a:r>
              <a:rPr lang="hu-HU" dirty="0" smtClean="0"/>
              <a:t/>
            </a:r>
            <a:br>
              <a:rPr lang="hu-HU" dirty="0" smtClean="0"/>
            </a:br>
            <a:r>
              <a:rPr lang="hu-HU" dirty="0" smtClean="0"/>
              <a:t>{</a:t>
            </a:r>
            <a:br>
              <a:rPr lang="hu-HU" dirty="0" smtClean="0"/>
            </a:br>
            <a:r>
              <a:rPr lang="hu-HU" dirty="0" err="1" smtClean="0"/>
              <a:t>public</a:t>
            </a:r>
            <a:r>
              <a:rPr lang="hu-HU" dirty="0" smtClean="0"/>
              <a:t> </a:t>
            </a:r>
            <a:r>
              <a:rPr lang="hu-HU" dirty="0" err="1" smtClean="0"/>
              <a:t>int</a:t>
            </a:r>
            <a:r>
              <a:rPr lang="hu-HU" dirty="0" smtClean="0"/>
              <a:t> </a:t>
            </a:r>
            <a:r>
              <a:rPr lang="hu-HU" dirty="0" err="1" smtClean="0"/>
              <a:t>vonalSzine</a:t>
            </a:r>
            <a:r>
              <a:rPr lang="hu-HU" dirty="0" smtClean="0"/>
              <a:t>;</a:t>
            </a:r>
            <a:br>
              <a:rPr lang="hu-HU" dirty="0" smtClean="0"/>
            </a:br>
            <a:r>
              <a:rPr lang="hu-HU" dirty="0" err="1" smtClean="0"/>
              <a:t>public</a:t>
            </a:r>
            <a:r>
              <a:rPr lang="hu-HU" dirty="0" smtClean="0"/>
              <a:t> </a:t>
            </a:r>
            <a:r>
              <a:rPr lang="hu-HU" dirty="0" err="1" smtClean="0"/>
              <a:t>int</a:t>
            </a:r>
            <a:r>
              <a:rPr lang="hu-HU" dirty="0" smtClean="0"/>
              <a:t> </a:t>
            </a:r>
            <a:r>
              <a:rPr lang="hu-HU" dirty="0" err="1" smtClean="0"/>
              <a:t>vonalVastagsag</a:t>
            </a:r>
            <a:r>
              <a:rPr lang="hu-HU" dirty="0" smtClean="0"/>
              <a:t>;</a:t>
            </a:r>
            <a:br>
              <a:rPr lang="hu-HU" dirty="0" smtClean="0"/>
            </a:br>
            <a:r>
              <a:rPr lang="hu-HU" dirty="0" smtClean="0"/>
              <a:t>}</a:t>
            </a:r>
            <a:br>
              <a:rPr lang="hu-HU" dirty="0" smtClean="0"/>
            </a:br>
            <a:r>
              <a:rPr lang="hu-HU" dirty="0" smtClean="0"/>
              <a:t>A klasszikus (matematikai) kör leírásához annak koordinátái és sugara elégséges. Ha azonban ezt a kört ki is szeretnénk rajzolni a képernyőre, úgy a vonal színe és vastagsága is érdekes.</a:t>
            </a:r>
            <a:br>
              <a:rPr lang="hu-HU" dirty="0" smtClean="0"/>
            </a:br>
            <a:endParaRPr lang="hu-HU"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Öröklődés után új metódus adása</a:t>
            </a:r>
            <a:endParaRPr lang="hu-HU" dirty="0"/>
          </a:p>
        </p:txBody>
      </p:sp>
      <p:sp>
        <p:nvSpPr>
          <p:cNvPr id="3" name="Tartalom helye 2"/>
          <p:cNvSpPr>
            <a:spLocks noGrp="1"/>
          </p:cNvSpPr>
          <p:nvPr>
            <p:ph idx="1"/>
          </p:nvPr>
        </p:nvSpPr>
        <p:spPr/>
        <p:txBody>
          <a:bodyPr>
            <a:normAutofit fontScale="47500" lnSpcReduction="20000"/>
          </a:bodyPr>
          <a:lstStyle/>
          <a:p>
            <a:r>
              <a:rPr lang="hu-HU" dirty="0" smtClean="0"/>
              <a:t>A gyermekosztályban lehetőség van új metódusok hozzáadásával kiegészíteni az osztályt. Ez nyilvánvalóan szükséges, hiszen a továbbfejlesztett osztály több művelet elvégzésére is képes lehet.</a:t>
            </a:r>
            <a:br>
              <a:rPr lang="hu-HU" dirty="0" smtClean="0"/>
            </a:br>
            <a:r>
              <a:rPr lang="hu-HU" dirty="0" smtClean="0"/>
              <a:t>Pl.:</a:t>
            </a:r>
            <a:br>
              <a:rPr lang="hu-HU" dirty="0" smtClean="0"/>
            </a:br>
            <a:r>
              <a:rPr lang="hu-HU" dirty="0" err="1" smtClean="0"/>
              <a:t>class</a:t>
            </a:r>
            <a:r>
              <a:rPr lang="hu-HU" dirty="0" smtClean="0"/>
              <a:t> </a:t>
            </a:r>
            <a:r>
              <a:rPr lang="hu-HU" dirty="0" err="1" smtClean="0"/>
              <a:t>TKor</a:t>
            </a:r>
            <a:r>
              <a:rPr lang="hu-HU" dirty="0" smtClean="0"/>
              <a:t/>
            </a:r>
            <a:br>
              <a:rPr lang="hu-HU" dirty="0" smtClean="0"/>
            </a:br>
            <a:r>
              <a:rPr lang="hu-HU" dirty="0" smtClean="0"/>
              <a:t>{</a:t>
            </a:r>
            <a:br>
              <a:rPr lang="hu-HU" dirty="0" smtClean="0"/>
            </a:br>
            <a:r>
              <a:rPr lang="hu-HU" dirty="0" err="1" smtClean="0"/>
              <a:t>public</a:t>
            </a:r>
            <a:r>
              <a:rPr lang="hu-HU" dirty="0" smtClean="0"/>
              <a:t> int x;</a:t>
            </a:r>
            <a:br>
              <a:rPr lang="hu-HU" dirty="0" smtClean="0"/>
            </a:br>
            <a:r>
              <a:rPr lang="hu-HU" dirty="0" err="1" smtClean="0"/>
              <a:t>public</a:t>
            </a:r>
            <a:r>
              <a:rPr lang="hu-HU" dirty="0" smtClean="0"/>
              <a:t> int y;</a:t>
            </a:r>
            <a:br>
              <a:rPr lang="hu-HU" dirty="0" smtClean="0"/>
            </a:br>
            <a:r>
              <a:rPr lang="hu-HU" dirty="0" err="1" smtClean="0"/>
              <a:t>public</a:t>
            </a:r>
            <a:r>
              <a:rPr lang="hu-HU" dirty="0" smtClean="0"/>
              <a:t> int </a:t>
            </a:r>
            <a:r>
              <a:rPr lang="hu-HU" dirty="0" err="1" smtClean="0"/>
              <a:t>sugar</a:t>
            </a:r>
            <a:r>
              <a:rPr lang="hu-HU" dirty="0" smtClean="0"/>
              <a:t>;</a:t>
            </a:r>
            <a:br>
              <a:rPr lang="hu-HU" dirty="0" smtClean="0"/>
            </a:br>
            <a:r>
              <a:rPr lang="hu-HU" dirty="0" err="1" smtClean="0"/>
              <a:t>public</a:t>
            </a:r>
            <a:r>
              <a:rPr lang="hu-HU" dirty="0" smtClean="0"/>
              <a:t> </a:t>
            </a:r>
            <a:r>
              <a:rPr lang="hu-HU" dirty="0" err="1" smtClean="0"/>
              <a:t>double</a:t>
            </a:r>
            <a:r>
              <a:rPr lang="hu-HU" dirty="0" smtClean="0"/>
              <a:t> </a:t>
            </a:r>
            <a:r>
              <a:rPr lang="hu-HU" dirty="0" err="1" smtClean="0"/>
              <a:t>Terulet</a:t>
            </a:r>
            <a:r>
              <a:rPr lang="hu-HU" dirty="0" smtClean="0"/>
              <a:t>() { </a:t>
            </a:r>
            <a:r>
              <a:rPr lang="hu-HU" dirty="0" err="1" smtClean="0"/>
              <a:t>return</a:t>
            </a:r>
            <a:r>
              <a:rPr lang="hu-HU" dirty="0" smtClean="0"/>
              <a:t> </a:t>
            </a:r>
            <a:r>
              <a:rPr lang="hu-HU" dirty="0" err="1" smtClean="0"/>
              <a:t>sugar</a:t>
            </a:r>
            <a:r>
              <a:rPr lang="hu-HU" dirty="0" smtClean="0"/>
              <a:t> * </a:t>
            </a:r>
            <a:r>
              <a:rPr lang="hu-HU" dirty="0" err="1" smtClean="0"/>
              <a:t>sugar</a:t>
            </a:r>
            <a:r>
              <a:rPr lang="hu-HU" dirty="0" smtClean="0"/>
              <a:t> * </a:t>
            </a:r>
            <a:r>
              <a:rPr lang="hu-HU" dirty="0" err="1" smtClean="0"/>
              <a:t>Math.PI</a:t>
            </a:r>
            <a:r>
              <a:rPr lang="hu-HU" dirty="0" smtClean="0"/>
              <a:t>; }</a:t>
            </a:r>
            <a:br>
              <a:rPr lang="hu-HU" dirty="0" smtClean="0"/>
            </a:br>
            <a:r>
              <a:rPr lang="hu-HU" dirty="0" err="1" smtClean="0"/>
              <a:t>public</a:t>
            </a:r>
            <a:r>
              <a:rPr lang="hu-HU" dirty="0" smtClean="0"/>
              <a:t> </a:t>
            </a:r>
            <a:r>
              <a:rPr lang="hu-HU" dirty="0" err="1" smtClean="0"/>
              <a:t>double</a:t>
            </a:r>
            <a:r>
              <a:rPr lang="hu-HU" dirty="0" smtClean="0"/>
              <a:t> </a:t>
            </a:r>
            <a:r>
              <a:rPr lang="hu-HU" dirty="0" err="1" smtClean="0"/>
              <a:t>Kerulet</a:t>
            </a:r>
            <a:r>
              <a:rPr lang="hu-HU" dirty="0" smtClean="0"/>
              <a:t>() { </a:t>
            </a:r>
            <a:r>
              <a:rPr lang="hu-HU" dirty="0" err="1" smtClean="0"/>
              <a:t>return</a:t>
            </a:r>
            <a:r>
              <a:rPr lang="hu-HU" dirty="0" smtClean="0"/>
              <a:t> 2 * </a:t>
            </a:r>
            <a:r>
              <a:rPr lang="hu-HU" dirty="0" err="1" smtClean="0"/>
              <a:t>sugar</a:t>
            </a:r>
            <a:r>
              <a:rPr lang="hu-HU" dirty="0" smtClean="0"/>
              <a:t> * </a:t>
            </a:r>
            <a:r>
              <a:rPr lang="hu-HU" dirty="0" err="1" smtClean="0"/>
              <a:t>Math.PI</a:t>
            </a:r>
            <a:r>
              <a:rPr lang="hu-HU" dirty="0" smtClean="0"/>
              <a:t>; }</a:t>
            </a:r>
            <a:br>
              <a:rPr lang="hu-HU" dirty="0" smtClean="0"/>
            </a:br>
            <a:r>
              <a:rPr lang="hu-HU" dirty="0" smtClean="0"/>
              <a:t>}</a:t>
            </a:r>
            <a:br>
              <a:rPr lang="hu-HU" dirty="0" smtClean="0"/>
            </a:br>
            <a:r>
              <a:rPr lang="hu-HU" dirty="0" err="1" smtClean="0"/>
              <a:t>class</a:t>
            </a:r>
            <a:r>
              <a:rPr lang="hu-HU" dirty="0" smtClean="0"/>
              <a:t> </a:t>
            </a:r>
            <a:r>
              <a:rPr lang="hu-HU" dirty="0" err="1" smtClean="0"/>
              <a:t>TAbrazolhatoKor</a:t>
            </a:r>
            <a:r>
              <a:rPr lang="hu-HU" dirty="0" smtClean="0"/>
              <a:t> : </a:t>
            </a:r>
            <a:r>
              <a:rPr lang="hu-HU" dirty="0" err="1" smtClean="0"/>
              <a:t>TKor</a:t>
            </a:r>
            <a:r>
              <a:rPr lang="hu-HU" dirty="0" smtClean="0"/>
              <a:t/>
            </a:r>
            <a:br>
              <a:rPr lang="hu-HU" dirty="0" smtClean="0"/>
            </a:br>
            <a:r>
              <a:rPr lang="hu-HU" dirty="0" smtClean="0"/>
              <a:t>{</a:t>
            </a:r>
            <a:br>
              <a:rPr lang="hu-HU" dirty="0" smtClean="0"/>
            </a:br>
            <a:r>
              <a:rPr lang="hu-HU" dirty="0" err="1" smtClean="0"/>
              <a:t>public</a:t>
            </a:r>
            <a:r>
              <a:rPr lang="hu-HU" dirty="0" smtClean="0"/>
              <a:t> int </a:t>
            </a:r>
            <a:r>
              <a:rPr lang="hu-HU" dirty="0" err="1" smtClean="0"/>
              <a:t>vonalSzine</a:t>
            </a:r>
            <a:r>
              <a:rPr lang="hu-HU" dirty="0" smtClean="0"/>
              <a:t>;</a:t>
            </a:r>
            <a:br>
              <a:rPr lang="hu-HU" dirty="0" smtClean="0"/>
            </a:br>
            <a:r>
              <a:rPr lang="hu-HU" dirty="0" err="1" smtClean="0"/>
              <a:t>public</a:t>
            </a:r>
            <a:r>
              <a:rPr lang="hu-HU" dirty="0" smtClean="0"/>
              <a:t> </a:t>
            </a:r>
            <a:r>
              <a:rPr lang="hu-HU" dirty="0" err="1" smtClean="0"/>
              <a:t>int</a:t>
            </a:r>
            <a:r>
              <a:rPr lang="hu-HU" dirty="0" smtClean="0"/>
              <a:t> </a:t>
            </a:r>
            <a:r>
              <a:rPr lang="hu-HU" dirty="0" err="1" smtClean="0"/>
              <a:t>vonalVastagsag</a:t>
            </a:r>
            <a:r>
              <a:rPr lang="hu-HU" dirty="0" smtClean="0"/>
              <a:t>;</a:t>
            </a:r>
            <a:br>
              <a:rPr lang="hu-HU" dirty="0" smtClean="0"/>
            </a:br>
            <a:r>
              <a:rPr lang="hu-HU" dirty="0" err="1" smtClean="0"/>
              <a:t>public</a:t>
            </a:r>
            <a:r>
              <a:rPr lang="hu-HU" dirty="0" smtClean="0"/>
              <a:t> </a:t>
            </a:r>
            <a:r>
              <a:rPr lang="hu-HU" dirty="0" err="1" smtClean="0"/>
              <a:t>void</a:t>
            </a:r>
            <a:r>
              <a:rPr lang="hu-HU" dirty="0" smtClean="0"/>
              <a:t> </a:t>
            </a:r>
            <a:r>
              <a:rPr lang="hu-HU" dirty="0" err="1" smtClean="0"/>
              <a:t>Kirajzolas</a:t>
            </a:r>
            <a:r>
              <a:rPr lang="hu-HU" dirty="0" smtClean="0"/>
              <a:t>() { … }</a:t>
            </a:r>
            <a:br>
              <a:rPr lang="hu-HU" dirty="0" smtClean="0"/>
            </a:br>
            <a:r>
              <a:rPr lang="hu-HU" dirty="0" err="1" smtClean="0"/>
              <a:t>public</a:t>
            </a:r>
            <a:r>
              <a:rPr lang="hu-HU" dirty="0" smtClean="0"/>
              <a:t> </a:t>
            </a:r>
            <a:r>
              <a:rPr lang="hu-HU" dirty="0" err="1" smtClean="0"/>
              <a:t>void</a:t>
            </a:r>
            <a:r>
              <a:rPr lang="hu-HU" dirty="0" smtClean="0"/>
              <a:t> </a:t>
            </a:r>
            <a:r>
              <a:rPr lang="hu-HU" dirty="0" err="1" smtClean="0"/>
              <a:t>Letorles</a:t>
            </a:r>
            <a:r>
              <a:rPr lang="hu-HU" dirty="0" smtClean="0"/>
              <a:t>() { … }</a:t>
            </a:r>
            <a:br>
              <a:rPr lang="hu-HU" dirty="0" smtClean="0"/>
            </a:br>
            <a:r>
              <a:rPr lang="hu-HU" dirty="0" smtClean="0"/>
              <a:t>}</a:t>
            </a:r>
            <a:br>
              <a:rPr lang="hu-HU" dirty="0" smtClean="0"/>
            </a:br>
            <a:r>
              <a:rPr lang="hu-HU" dirty="0" smtClean="0"/>
              <a:t>A klasszikus (matematikai) kör műveletei közé tartoznak a kerület és terület lekérdezése. A képernyőn megjelenő kör képes saját magát kirajzolni </a:t>
            </a:r>
            <a:endParaRPr lang="hu-HU"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Öröklődés és túlterhelés</a:t>
            </a:r>
            <a:endParaRPr lang="hu-HU" dirty="0"/>
          </a:p>
        </p:txBody>
      </p:sp>
      <p:sp>
        <p:nvSpPr>
          <p:cNvPr id="3" name="Tartalom helye 2"/>
          <p:cNvSpPr>
            <a:spLocks noGrp="1"/>
          </p:cNvSpPr>
          <p:nvPr>
            <p:ph idx="1"/>
          </p:nvPr>
        </p:nvSpPr>
        <p:spPr/>
        <p:txBody>
          <a:bodyPr>
            <a:normAutofit fontScale="47500" lnSpcReduction="20000"/>
          </a:bodyPr>
          <a:lstStyle/>
          <a:p>
            <a:r>
              <a:rPr lang="hu-HU" dirty="0" smtClean="0"/>
              <a:t>Amennyiben az ős osztályban már kidolgozásra kerül valamely metódus, azt a gyermekosztály az öröklődés kapcsán átveszi. A gyermekosztályban lehetőség van új metódusok bevezetésére. Ezen új metódusok jellemzően más-más névvel rendelkeznek, de lehetőség van ugyanolyan nevű metódus készítésére is.</a:t>
            </a:r>
            <a:br>
              <a:rPr lang="hu-HU" dirty="0" smtClean="0"/>
            </a:br>
            <a:r>
              <a:rPr lang="hu-HU" dirty="0" smtClean="0"/>
              <a:t>Amennyiben a gyermekosztályban készített ugyanolyan nevű metódus paraméterezése eltér az őstől örököl metódustól, úgy az </a:t>
            </a:r>
            <a:r>
              <a:rPr lang="hu-HU" dirty="0" err="1" smtClean="0"/>
              <a:t>overloading</a:t>
            </a:r>
            <a:r>
              <a:rPr lang="hu-HU" dirty="0" smtClean="0"/>
              <a:t> miatt mindkettő használható marad. Az aktuális paraméterlista alapján a fordító képes meghatározni, melyik metódust kívánjuk meghívni.</a:t>
            </a:r>
            <a:br>
              <a:rPr lang="hu-HU" dirty="0" smtClean="0"/>
            </a:br>
            <a:r>
              <a:rPr lang="hu-HU" dirty="0" smtClean="0"/>
              <a:t>Pl.:</a:t>
            </a:r>
            <a:br>
              <a:rPr lang="hu-HU" dirty="0" smtClean="0"/>
            </a:br>
            <a:r>
              <a:rPr lang="hu-HU" dirty="0" err="1" smtClean="0"/>
              <a:t>class</a:t>
            </a:r>
            <a:r>
              <a:rPr lang="hu-HU" dirty="0" smtClean="0"/>
              <a:t> </a:t>
            </a:r>
            <a:r>
              <a:rPr lang="hu-HU" dirty="0" err="1" smtClean="0"/>
              <a:t>TAuto</a:t>
            </a:r>
            <a:r>
              <a:rPr lang="hu-HU" dirty="0" smtClean="0"/>
              <a:t/>
            </a:r>
            <a:br>
              <a:rPr lang="hu-HU" dirty="0" smtClean="0"/>
            </a:br>
            <a:r>
              <a:rPr lang="hu-HU" dirty="0" smtClean="0"/>
              <a:t>{</a:t>
            </a:r>
            <a:br>
              <a:rPr lang="hu-HU" dirty="0" smtClean="0"/>
            </a:br>
            <a:r>
              <a:rPr lang="hu-HU" dirty="0" err="1" smtClean="0"/>
              <a:t>public</a:t>
            </a:r>
            <a:r>
              <a:rPr lang="hu-HU" dirty="0" smtClean="0"/>
              <a:t> </a:t>
            </a:r>
            <a:r>
              <a:rPr lang="hu-HU" dirty="0" err="1" smtClean="0"/>
              <a:t>double</a:t>
            </a:r>
            <a:r>
              <a:rPr lang="hu-HU" dirty="0" smtClean="0"/>
              <a:t> Feltankol() // legyen a tank teljesen tele</a:t>
            </a:r>
            <a:br>
              <a:rPr lang="hu-HU" dirty="0" smtClean="0"/>
            </a:br>
            <a:r>
              <a:rPr lang="hu-HU" dirty="0" smtClean="0"/>
              <a:t>{</a:t>
            </a:r>
            <a:br>
              <a:rPr lang="hu-HU" dirty="0" smtClean="0"/>
            </a:br>
            <a:r>
              <a:rPr lang="hu-HU" dirty="0" smtClean="0"/>
              <a:t>...</a:t>
            </a:r>
            <a:br>
              <a:rPr lang="hu-HU" dirty="0" smtClean="0"/>
            </a:br>
            <a:r>
              <a:rPr lang="hu-HU" dirty="0" smtClean="0"/>
              <a:t>}</a:t>
            </a:r>
            <a:br>
              <a:rPr lang="hu-HU" dirty="0" smtClean="0"/>
            </a:br>
            <a:r>
              <a:rPr lang="hu-HU" dirty="0" smtClean="0"/>
              <a:t>}</a:t>
            </a:r>
            <a:br>
              <a:rPr lang="hu-HU" dirty="0" smtClean="0"/>
            </a:br>
            <a:r>
              <a:rPr lang="hu-HU" dirty="0" err="1" smtClean="0"/>
              <a:t>class</a:t>
            </a:r>
            <a:r>
              <a:rPr lang="hu-HU" dirty="0" smtClean="0"/>
              <a:t> TAuto2 : </a:t>
            </a:r>
            <a:r>
              <a:rPr lang="hu-HU" dirty="0" err="1" smtClean="0"/>
              <a:t>TAuto</a:t>
            </a:r>
            <a:r>
              <a:rPr lang="hu-HU" dirty="0" smtClean="0"/>
              <a:t/>
            </a:r>
            <a:br>
              <a:rPr lang="hu-HU" dirty="0" smtClean="0"/>
            </a:br>
            <a:r>
              <a:rPr lang="hu-HU" dirty="0" smtClean="0"/>
              <a:t>{</a:t>
            </a:r>
            <a:br>
              <a:rPr lang="hu-HU" dirty="0" smtClean="0"/>
            </a:br>
            <a:r>
              <a:rPr lang="hu-HU" dirty="0" err="1" smtClean="0"/>
              <a:t>public</a:t>
            </a:r>
            <a:r>
              <a:rPr lang="hu-HU" dirty="0" smtClean="0"/>
              <a:t> </a:t>
            </a:r>
            <a:r>
              <a:rPr lang="hu-HU" dirty="0" err="1" smtClean="0"/>
              <a:t>double</a:t>
            </a:r>
            <a:r>
              <a:rPr lang="hu-HU" dirty="0" smtClean="0"/>
              <a:t> Feltankol(</a:t>
            </a:r>
            <a:r>
              <a:rPr lang="hu-HU" dirty="0" err="1" smtClean="0"/>
              <a:t>double</a:t>
            </a:r>
            <a:r>
              <a:rPr lang="hu-HU" dirty="0" smtClean="0"/>
              <a:t> liter) // ennyi ’</a:t>
            </a:r>
            <a:r>
              <a:rPr lang="hu-HU" dirty="0" err="1" smtClean="0"/>
              <a:t>liter</a:t>
            </a:r>
            <a:r>
              <a:rPr lang="hu-HU" dirty="0" smtClean="0"/>
              <a:t>’ benzin betöltése</a:t>
            </a:r>
            <a:br>
              <a:rPr lang="hu-HU" dirty="0" smtClean="0"/>
            </a:br>
            <a:r>
              <a:rPr lang="hu-HU" dirty="0" smtClean="0"/>
              <a:t>{</a:t>
            </a:r>
            <a:br>
              <a:rPr lang="hu-HU" dirty="0" smtClean="0"/>
            </a:br>
            <a:r>
              <a:rPr lang="hu-HU" dirty="0" smtClean="0"/>
              <a:t>...</a:t>
            </a:r>
            <a:br>
              <a:rPr lang="hu-HU" dirty="0" smtClean="0"/>
            </a:br>
            <a:r>
              <a:rPr lang="hu-HU" dirty="0" smtClean="0"/>
              <a:t>}</a:t>
            </a:r>
            <a:br>
              <a:rPr lang="hu-HU" dirty="0" smtClean="0"/>
            </a:br>
            <a:r>
              <a:rPr lang="hu-HU" dirty="0" smtClean="0"/>
              <a:t>}</a:t>
            </a:r>
            <a:br>
              <a:rPr lang="hu-HU" dirty="0" smtClean="0"/>
            </a:br>
            <a:endParaRPr lang="hu-HU"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Öröklődés és metóduselfedés</a:t>
            </a:r>
            <a:endParaRPr lang="hu-HU" dirty="0"/>
          </a:p>
        </p:txBody>
      </p:sp>
      <p:sp>
        <p:nvSpPr>
          <p:cNvPr id="3" name="Tartalom helye 2"/>
          <p:cNvSpPr>
            <a:spLocks noGrp="1"/>
          </p:cNvSpPr>
          <p:nvPr>
            <p:ph idx="1"/>
          </p:nvPr>
        </p:nvSpPr>
        <p:spPr/>
        <p:txBody>
          <a:bodyPr>
            <a:normAutofit fontScale="40000" lnSpcReduction="20000"/>
          </a:bodyPr>
          <a:lstStyle/>
          <a:p>
            <a:r>
              <a:rPr lang="hu-HU" dirty="0" smtClean="0"/>
              <a:t>Amennyiben az ős osztályban már kidolgozásra kerül valamely metódus, azt a gyermekosztály az öröklődés kapcsán átveszi. A gyermekosztályban lehetőség van új metódusok bevezetésére. Ezen új metódusok jellemzően más-más névvel rendelkeznek, de lehetőség van ugyanolyan nevű metódus készítésére is.</a:t>
            </a:r>
            <a:br>
              <a:rPr lang="hu-HU" dirty="0" smtClean="0"/>
            </a:br>
            <a:r>
              <a:rPr lang="hu-HU" dirty="0" smtClean="0"/>
              <a:t>Amennyiben a gyermekosztályban készített ugyanolyan nevű metódus paraméterezése is ugyanaz, úgy az </a:t>
            </a:r>
            <a:r>
              <a:rPr lang="hu-HU" dirty="0" err="1" smtClean="0"/>
              <a:t>overloading</a:t>
            </a:r>
            <a:r>
              <a:rPr lang="hu-HU" dirty="0" smtClean="0"/>
              <a:t> nem kihasználható. E pillanattól kezdve a gyermekosztályból készített példányok esetén az új változat kerül meghívásra (elfedi a régi verziót).</a:t>
            </a:r>
            <a:br>
              <a:rPr lang="hu-HU" dirty="0" smtClean="0"/>
            </a:br>
            <a:r>
              <a:rPr lang="hu-HU" dirty="0" smtClean="0"/>
              <a:t>Pl.:</a:t>
            </a:r>
            <a:br>
              <a:rPr lang="hu-HU" dirty="0" smtClean="0"/>
            </a:br>
            <a:r>
              <a:rPr lang="hu-HU" dirty="0" err="1" smtClean="0"/>
              <a:t>class</a:t>
            </a:r>
            <a:r>
              <a:rPr lang="hu-HU" dirty="0" smtClean="0"/>
              <a:t> </a:t>
            </a:r>
            <a:r>
              <a:rPr lang="hu-HU" dirty="0" err="1" smtClean="0"/>
              <a:t>TVektor</a:t>
            </a:r>
            <a:r>
              <a:rPr lang="hu-HU" dirty="0" smtClean="0"/>
              <a:t/>
            </a:r>
            <a:br>
              <a:rPr lang="hu-HU" dirty="0" smtClean="0"/>
            </a:br>
            <a:r>
              <a:rPr lang="hu-HU" dirty="0" smtClean="0"/>
              <a:t>{</a:t>
            </a:r>
            <a:br>
              <a:rPr lang="hu-HU" dirty="0" smtClean="0"/>
            </a:br>
            <a:r>
              <a:rPr lang="hu-HU" dirty="0" err="1" smtClean="0"/>
              <a:t>public</a:t>
            </a:r>
            <a:r>
              <a:rPr lang="hu-HU" dirty="0" smtClean="0"/>
              <a:t> </a:t>
            </a:r>
            <a:r>
              <a:rPr lang="hu-HU" dirty="0" err="1" smtClean="0"/>
              <a:t>void</a:t>
            </a:r>
            <a:r>
              <a:rPr lang="hu-HU" dirty="0" smtClean="0"/>
              <a:t> </a:t>
            </a:r>
            <a:r>
              <a:rPr lang="hu-HU" dirty="0" err="1" smtClean="0"/>
              <a:t>Rendezes</a:t>
            </a:r>
            <a:r>
              <a:rPr lang="hu-HU" dirty="0" smtClean="0"/>
              <a:t>() // egyfajta rendezőmódszer</a:t>
            </a:r>
            <a:br>
              <a:rPr lang="hu-HU" dirty="0" smtClean="0"/>
            </a:br>
            <a:r>
              <a:rPr lang="hu-HU" dirty="0" smtClean="0"/>
              <a:t>{</a:t>
            </a:r>
            <a:br>
              <a:rPr lang="hu-HU" dirty="0" smtClean="0"/>
            </a:br>
            <a:r>
              <a:rPr lang="hu-HU" dirty="0" smtClean="0"/>
              <a:t>...</a:t>
            </a:r>
            <a:br>
              <a:rPr lang="hu-HU" dirty="0" smtClean="0"/>
            </a:br>
            <a:r>
              <a:rPr lang="hu-HU" dirty="0" smtClean="0"/>
              <a:t>}</a:t>
            </a:r>
            <a:br>
              <a:rPr lang="hu-HU" dirty="0" smtClean="0"/>
            </a:br>
            <a:r>
              <a:rPr lang="hu-HU" dirty="0" smtClean="0"/>
              <a:t>}</a:t>
            </a:r>
            <a:br>
              <a:rPr lang="hu-HU" dirty="0" smtClean="0"/>
            </a:br>
            <a:r>
              <a:rPr lang="hu-HU" dirty="0" err="1" smtClean="0"/>
              <a:t>class</a:t>
            </a:r>
            <a:r>
              <a:rPr lang="hu-HU" dirty="0" smtClean="0"/>
              <a:t> TVektor2 : </a:t>
            </a:r>
            <a:r>
              <a:rPr lang="hu-HU" dirty="0" err="1" smtClean="0"/>
              <a:t>TVektor</a:t>
            </a:r>
            <a:r>
              <a:rPr lang="hu-HU" dirty="0" smtClean="0"/>
              <a:t/>
            </a:r>
            <a:br>
              <a:rPr lang="hu-HU" dirty="0" smtClean="0"/>
            </a:br>
            <a:r>
              <a:rPr lang="hu-HU" dirty="0" smtClean="0"/>
              <a:t>{</a:t>
            </a:r>
            <a:br>
              <a:rPr lang="hu-HU" dirty="0" smtClean="0"/>
            </a:br>
            <a:r>
              <a:rPr lang="hu-HU" dirty="0" err="1" smtClean="0"/>
              <a:t>public</a:t>
            </a:r>
            <a:r>
              <a:rPr lang="hu-HU" dirty="0" smtClean="0"/>
              <a:t> </a:t>
            </a:r>
            <a:r>
              <a:rPr lang="hu-HU" dirty="0" err="1" smtClean="0"/>
              <a:t>void</a:t>
            </a:r>
            <a:r>
              <a:rPr lang="hu-HU" dirty="0" smtClean="0"/>
              <a:t> </a:t>
            </a:r>
            <a:r>
              <a:rPr lang="hu-HU" dirty="0" err="1" smtClean="0"/>
              <a:t>Rendezes</a:t>
            </a:r>
            <a:r>
              <a:rPr lang="hu-HU" dirty="0" smtClean="0"/>
              <a:t>() // hatékonyabb rendezés</a:t>
            </a:r>
            <a:br>
              <a:rPr lang="hu-HU" dirty="0" smtClean="0"/>
            </a:br>
            <a:r>
              <a:rPr lang="hu-HU" dirty="0" smtClean="0"/>
              <a:t>{</a:t>
            </a:r>
            <a:br>
              <a:rPr lang="hu-HU" dirty="0" smtClean="0"/>
            </a:br>
            <a:r>
              <a:rPr lang="hu-HU" dirty="0" smtClean="0"/>
              <a:t>...</a:t>
            </a:r>
            <a:br>
              <a:rPr lang="hu-HU" dirty="0" smtClean="0"/>
            </a:br>
            <a:r>
              <a:rPr lang="hu-HU" dirty="0" smtClean="0"/>
              <a:t>}</a:t>
            </a:r>
            <a:br>
              <a:rPr lang="hu-HU" dirty="0" smtClean="0"/>
            </a:br>
            <a:r>
              <a:rPr lang="hu-HU" dirty="0" smtClean="0"/>
              <a:t>}</a:t>
            </a:r>
            <a:br>
              <a:rPr lang="hu-HU" dirty="0" smtClean="0"/>
            </a:br>
            <a:r>
              <a:rPr lang="hu-HU" dirty="0" smtClean="0"/>
              <a:t>Meghívása:</a:t>
            </a:r>
            <a:br>
              <a:rPr lang="hu-HU" dirty="0" smtClean="0"/>
            </a:br>
            <a:r>
              <a:rPr lang="hu-HU" dirty="0" err="1" smtClean="0"/>
              <a:t>TVektor</a:t>
            </a:r>
            <a:r>
              <a:rPr lang="hu-HU" dirty="0" smtClean="0"/>
              <a:t> v = </a:t>
            </a:r>
            <a:r>
              <a:rPr lang="hu-HU" dirty="0" err="1" smtClean="0"/>
              <a:t>new</a:t>
            </a:r>
            <a:r>
              <a:rPr lang="hu-HU" dirty="0" smtClean="0"/>
              <a:t> </a:t>
            </a:r>
            <a:r>
              <a:rPr lang="hu-HU" dirty="0" err="1" smtClean="0"/>
              <a:t>TVektor</a:t>
            </a:r>
            <a:r>
              <a:rPr lang="hu-HU" dirty="0" smtClean="0"/>
              <a:t>();</a:t>
            </a:r>
            <a:br>
              <a:rPr lang="hu-HU" dirty="0" smtClean="0"/>
            </a:br>
            <a:r>
              <a:rPr lang="hu-HU" dirty="0" err="1" smtClean="0"/>
              <a:t>v.Rendezes</a:t>
            </a:r>
            <a:r>
              <a:rPr lang="hu-HU" dirty="0" smtClean="0"/>
              <a:t>(); // ez az kevésbé hatékony rendezés használata</a:t>
            </a:r>
            <a:br>
              <a:rPr lang="hu-HU" dirty="0" smtClean="0"/>
            </a:br>
            <a:r>
              <a:rPr lang="hu-HU" dirty="0" smtClean="0"/>
              <a:t>TVektor2 m = </a:t>
            </a:r>
            <a:r>
              <a:rPr lang="hu-HU" dirty="0" err="1" smtClean="0"/>
              <a:t>new</a:t>
            </a:r>
            <a:r>
              <a:rPr lang="hu-HU" dirty="0" smtClean="0"/>
              <a:t> TVektor2();</a:t>
            </a:r>
            <a:br>
              <a:rPr lang="hu-HU" dirty="0" smtClean="0"/>
            </a:br>
            <a:r>
              <a:rPr lang="hu-HU" dirty="0" err="1" smtClean="0"/>
              <a:t>m.Rendezes</a:t>
            </a:r>
            <a:r>
              <a:rPr lang="hu-HU" dirty="0" smtClean="0"/>
              <a:t>(); // a hatékonyabb használata</a:t>
            </a:r>
            <a:endParaRPr lang="hu-HU"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SEALED</a:t>
            </a:r>
            <a:endParaRPr lang="hu-HU" dirty="0"/>
          </a:p>
        </p:txBody>
      </p:sp>
      <p:sp>
        <p:nvSpPr>
          <p:cNvPr id="3" name="Tartalom helye 2"/>
          <p:cNvSpPr>
            <a:spLocks noGrp="1"/>
          </p:cNvSpPr>
          <p:nvPr>
            <p:ph idx="1"/>
          </p:nvPr>
        </p:nvSpPr>
        <p:spPr/>
        <p:txBody>
          <a:bodyPr>
            <a:normAutofit fontScale="92500" lnSpcReduction="20000"/>
          </a:bodyPr>
          <a:lstStyle/>
          <a:p>
            <a:r>
              <a:rPr lang="hu-HU" dirty="0" smtClean="0"/>
              <a:t>Egy osztály továbbfejlesztését meggátolhatjuk, ha a </a:t>
            </a:r>
            <a:r>
              <a:rPr lang="hu-HU" dirty="0" err="1" smtClean="0"/>
              <a:t>sealed</a:t>
            </a:r>
            <a:r>
              <a:rPr lang="hu-HU" dirty="0" smtClean="0"/>
              <a:t> (lepecsételt) kulcsszóval ellátjuk.</a:t>
            </a:r>
            <a:br>
              <a:rPr lang="hu-HU" dirty="0" smtClean="0"/>
            </a:br>
            <a:r>
              <a:rPr lang="hu-HU" dirty="0" smtClean="0"/>
              <a:t>Ezzel gyakorlatilag azt akadályozhatjuk meg, hogy ezen osztályt ősnek választhassuk. Nyilván erre csak rendkívül ritkán, erősen indokolt esetben kerülhet sor.</a:t>
            </a:r>
            <a:br>
              <a:rPr lang="hu-HU" dirty="0" smtClean="0"/>
            </a:br>
            <a:r>
              <a:rPr lang="hu-HU" dirty="0" err="1" smtClean="0"/>
              <a:t>sealed</a:t>
            </a:r>
            <a:r>
              <a:rPr lang="hu-HU" dirty="0" smtClean="0"/>
              <a:t> </a:t>
            </a:r>
            <a:r>
              <a:rPr lang="hu-HU" dirty="0" err="1" smtClean="0"/>
              <a:t>class</a:t>
            </a:r>
            <a:r>
              <a:rPr lang="hu-HU" dirty="0" smtClean="0"/>
              <a:t> </a:t>
            </a:r>
            <a:r>
              <a:rPr lang="hu-HU" dirty="0" err="1" smtClean="0"/>
              <a:t>TBefejezettOsztaly</a:t>
            </a:r>
            <a:r>
              <a:rPr lang="hu-HU" dirty="0" smtClean="0"/>
              <a:t>: </a:t>
            </a:r>
            <a:r>
              <a:rPr lang="hu-HU" dirty="0" err="1" smtClean="0"/>
              <a:t>TAkarmilyenOs</a:t>
            </a:r>
            <a:r>
              <a:rPr lang="hu-HU" dirty="0" smtClean="0"/>
              <a:t/>
            </a:r>
            <a:br>
              <a:rPr lang="hu-HU" dirty="0" smtClean="0"/>
            </a:br>
            <a:r>
              <a:rPr lang="hu-HU" dirty="0" smtClean="0"/>
              <a:t>{</a:t>
            </a:r>
            <a:br>
              <a:rPr lang="hu-HU" dirty="0" smtClean="0"/>
            </a:br>
            <a:r>
              <a:rPr lang="hu-HU" dirty="0" smtClean="0"/>
              <a:t>…</a:t>
            </a:r>
            <a:br>
              <a:rPr lang="hu-HU" dirty="0" smtClean="0"/>
            </a:br>
            <a:r>
              <a:rPr lang="hu-HU" dirty="0" smtClean="0"/>
              <a:t>…</a:t>
            </a:r>
            <a:br>
              <a:rPr lang="hu-HU" dirty="0" smtClean="0"/>
            </a:br>
            <a:r>
              <a:rPr lang="hu-HU" dirty="0" smtClean="0"/>
              <a:t>}</a:t>
            </a:r>
            <a:br>
              <a:rPr lang="hu-HU" dirty="0" smtClean="0"/>
            </a:br>
            <a:endParaRPr lang="hu-HU"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Típuskényszerítés</a:t>
            </a:r>
            <a:endParaRPr lang="hu-HU" dirty="0"/>
          </a:p>
        </p:txBody>
      </p:sp>
      <p:sp>
        <p:nvSpPr>
          <p:cNvPr id="3" name="Tartalom helye 2"/>
          <p:cNvSpPr>
            <a:spLocks noGrp="1"/>
          </p:cNvSpPr>
          <p:nvPr>
            <p:ph idx="1"/>
          </p:nvPr>
        </p:nvSpPr>
        <p:spPr/>
        <p:txBody>
          <a:bodyPr>
            <a:normAutofit fontScale="47500" lnSpcReduction="20000"/>
          </a:bodyPr>
          <a:lstStyle/>
          <a:p>
            <a:r>
              <a:rPr lang="hu-HU" dirty="0" smtClean="0"/>
              <a:t>Az OOP példányok és típusok esetén is használható a hagyományos formájú típuskényszerítés, bár használata nem olyan elegáns, mint az </a:t>
            </a:r>
            <a:r>
              <a:rPr lang="hu-HU" dirty="0" err="1" smtClean="0"/>
              <a:t>as</a:t>
            </a:r>
            <a:r>
              <a:rPr lang="hu-HU" dirty="0" smtClean="0"/>
              <a:t> operátoros forma.</a:t>
            </a:r>
            <a:br>
              <a:rPr lang="hu-HU" dirty="0" smtClean="0"/>
            </a:br>
            <a:r>
              <a:rPr lang="hu-HU" dirty="0" smtClean="0"/>
              <a:t>A hagyományos alak a (típusnév)példány formájú. Ekkor azonban ügyelni kell a zárójelek megfelelő használatára!</a:t>
            </a:r>
            <a:br>
              <a:rPr lang="hu-HU" dirty="0" smtClean="0"/>
            </a:br>
            <a:r>
              <a:rPr lang="hu-HU" dirty="0" smtClean="0"/>
              <a:t>Példa:</a:t>
            </a:r>
            <a:br>
              <a:rPr lang="hu-HU" dirty="0" smtClean="0"/>
            </a:br>
            <a:r>
              <a:rPr lang="hu-HU" dirty="0" err="1" smtClean="0"/>
              <a:t>public</a:t>
            </a:r>
            <a:r>
              <a:rPr lang="hu-HU" dirty="0" smtClean="0"/>
              <a:t> </a:t>
            </a:r>
            <a:r>
              <a:rPr lang="hu-HU" dirty="0" err="1" smtClean="0"/>
              <a:t>static</a:t>
            </a:r>
            <a:r>
              <a:rPr lang="hu-HU" dirty="0" smtClean="0"/>
              <a:t> </a:t>
            </a:r>
            <a:r>
              <a:rPr lang="hu-HU" dirty="0" err="1" smtClean="0"/>
              <a:t>void</a:t>
            </a:r>
            <a:r>
              <a:rPr lang="hu-HU" dirty="0" smtClean="0"/>
              <a:t> </a:t>
            </a:r>
            <a:r>
              <a:rPr lang="hu-HU" dirty="0" err="1" smtClean="0"/>
              <a:t>MindenSzalljonFel</a:t>
            </a:r>
            <a:r>
              <a:rPr lang="hu-HU" dirty="0" smtClean="0"/>
              <a:t>(</a:t>
            </a:r>
            <a:r>
              <a:rPr lang="hu-HU" dirty="0" err="1" smtClean="0"/>
              <a:t>Object</a:t>
            </a:r>
            <a:r>
              <a:rPr lang="hu-HU" dirty="0" smtClean="0"/>
              <a:t> x)</a:t>
            </a:r>
            <a:br>
              <a:rPr lang="hu-HU" dirty="0" smtClean="0"/>
            </a:br>
            <a:r>
              <a:rPr lang="hu-HU" dirty="0" smtClean="0"/>
              <a:t>{</a:t>
            </a:r>
            <a:br>
              <a:rPr lang="hu-HU" dirty="0" smtClean="0"/>
            </a:br>
            <a:r>
              <a:rPr lang="hu-HU" dirty="0" err="1" smtClean="0"/>
              <a:t>if</a:t>
            </a:r>
            <a:r>
              <a:rPr lang="hu-HU" dirty="0" smtClean="0"/>
              <a:t> (</a:t>
            </a:r>
            <a:r>
              <a:rPr lang="hu-HU" dirty="0" err="1" smtClean="0"/>
              <a:t>x</a:t>
            </a:r>
            <a:r>
              <a:rPr lang="hu-HU" dirty="0" smtClean="0"/>
              <a:t> is </a:t>
            </a:r>
            <a:r>
              <a:rPr lang="hu-HU" dirty="0" err="1" smtClean="0"/>
              <a:t>TVadaszgep</a:t>
            </a:r>
            <a:r>
              <a:rPr lang="hu-HU" dirty="0" smtClean="0"/>
              <a:t>)</a:t>
            </a:r>
            <a:br>
              <a:rPr lang="hu-HU" dirty="0" smtClean="0"/>
            </a:br>
            <a:r>
              <a:rPr lang="hu-HU" dirty="0" smtClean="0"/>
              <a:t>{</a:t>
            </a:r>
            <a:br>
              <a:rPr lang="hu-HU" dirty="0" smtClean="0"/>
            </a:br>
            <a:r>
              <a:rPr lang="hu-HU" dirty="0" smtClean="0"/>
              <a:t>((</a:t>
            </a:r>
            <a:r>
              <a:rPr lang="hu-HU" dirty="0" err="1" smtClean="0"/>
              <a:t>TVadaszGep</a:t>
            </a:r>
            <a:r>
              <a:rPr lang="hu-HU" dirty="0" smtClean="0"/>
              <a:t>)x).</a:t>
            </a:r>
            <a:r>
              <a:rPr lang="hu-HU" dirty="0" err="1" smtClean="0"/>
              <a:t>MotorokInditasa</a:t>
            </a:r>
            <a:r>
              <a:rPr lang="hu-HU" dirty="0" smtClean="0"/>
              <a:t>();</a:t>
            </a:r>
            <a:br>
              <a:rPr lang="hu-HU" dirty="0" smtClean="0"/>
            </a:br>
            <a:r>
              <a:rPr lang="hu-HU" dirty="0" smtClean="0"/>
              <a:t>((</a:t>
            </a:r>
            <a:r>
              <a:rPr lang="hu-HU" dirty="0" err="1" smtClean="0"/>
              <a:t>TVadaszGep</a:t>
            </a:r>
            <a:r>
              <a:rPr lang="hu-HU" dirty="0" smtClean="0"/>
              <a:t>)</a:t>
            </a:r>
            <a:r>
              <a:rPr lang="hu-HU" dirty="0" err="1" smtClean="0"/>
              <a:t>x</a:t>
            </a:r>
            <a:r>
              <a:rPr lang="hu-HU" dirty="0" smtClean="0"/>
              <a:t>).</a:t>
            </a:r>
            <a:r>
              <a:rPr lang="hu-HU" dirty="0" err="1" smtClean="0"/>
              <a:t>Gurulas</a:t>
            </a:r>
            <a:r>
              <a:rPr lang="hu-HU" dirty="0" smtClean="0"/>
              <a:t>();</a:t>
            </a:r>
            <a:br>
              <a:rPr lang="hu-HU" dirty="0" smtClean="0"/>
            </a:br>
            <a:r>
              <a:rPr lang="hu-HU" dirty="0" smtClean="0"/>
              <a:t>((</a:t>
            </a:r>
            <a:r>
              <a:rPr lang="hu-HU" dirty="0" err="1" smtClean="0"/>
              <a:t>TVadaszGep</a:t>
            </a:r>
            <a:r>
              <a:rPr lang="hu-HU" dirty="0" smtClean="0"/>
              <a:t>)</a:t>
            </a:r>
            <a:r>
              <a:rPr lang="hu-HU" dirty="0" err="1" smtClean="0"/>
              <a:t>x</a:t>
            </a:r>
            <a:r>
              <a:rPr lang="hu-HU" dirty="0" smtClean="0"/>
              <a:t>).</a:t>
            </a:r>
            <a:r>
              <a:rPr lang="hu-HU" dirty="0" err="1" smtClean="0"/>
              <a:t>Felszallas</a:t>
            </a:r>
            <a:r>
              <a:rPr lang="hu-HU" dirty="0" smtClean="0"/>
              <a:t>();</a:t>
            </a:r>
            <a:br>
              <a:rPr lang="hu-HU" dirty="0" smtClean="0"/>
            </a:br>
            <a:r>
              <a:rPr lang="hu-HU" dirty="0" smtClean="0"/>
              <a:t>}</a:t>
            </a:r>
            <a:br>
              <a:rPr lang="hu-HU" dirty="0" smtClean="0"/>
            </a:br>
            <a:r>
              <a:rPr lang="hu-HU" dirty="0" err="1" smtClean="0"/>
              <a:t>if</a:t>
            </a:r>
            <a:r>
              <a:rPr lang="hu-HU" dirty="0" smtClean="0"/>
              <a:t> (</a:t>
            </a:r>
            <a:r>
              <a:rPr lang="hu-HU" dirty="0" err="1" smtClean="0"/>
              <a:t>x</a:t>
            </a:r>
            <a:r>
              <a:rPr lang="hu-HU" dirty="0" smtClean="0"/>
              <a:t> is </a:t>
            </a:r>
            <a:r>
              <a:rPr lang="hu-HU" dirty="0" err="1" smtClean="0"/>
              <a:t>TKacsa</a:t>
            </a:r>
            <a:r>
              <a:rPr lang="hu-HU" dirty="0" smtClean="0"/>
              <a:t>)</a:t>
            </a:r>
            <a:br>
              <a:rPr lang="hu-HU" dirty="0" smtClean="0"/>
            </a:br>
            <a:r>
              <a:rPr lang="hu-HU" dirty="0" smtClean="0"/>
              <a:t>{</a:t>
            </a:r>
            <a:br>
              <a:rPr lang="hu-HU" dirty="0" smtClean="0"/>
            </a:br>
            <a:r>
              <a:rPr lang="hu-HU" dirty="0" smtClean="0"/>
              <a:t>((</a:t>
            </a:r>
            <a:r>
              <a:rPr lang="hu-HU" dirty="0" err="1" smtClean="0"/>
              <a:t>TKacsa</a:t>
            </a:r>
            <a:r>
              <a:rPr lang="hu-HU" dirty="0" smtClean="0"/>
              <a:t>)x).</a:t>
            </a:r>
            <a:r>
              <a:rPr lang="hu-HU" dirty="0" err="1" smtClean="0"/>
              <a:t>Nekifutas</a:t>
            </a:r>
            <a:r>
              <a:rPr lang="hu-HU" dirty="0" smtClean="0"/>
              <a:t>();</a:t>
            </a:r>
            <a:br>
              <a:rPr lang="hu-HU" dirty="0" smtClean="0"/>
            </a:br>
            <a:r>
              <a:rPr lang="hu-HU" dirty="0" smtClean="0"/>
              <a:t>((</a:t>
            </a:r>
            <a:r>
              <a:rPr lang="hu-HU" dirty="0" err="1" smtClean="0"/>
              <a:t>TKacsa</a:t>
            </a:r>
            <a:r>
              <a:rPr lang="hu-HU" dirty="0" smtClean="0"/>
              <a:t>)</a:t>
            </a:r>
            <a:r>
              <a:rPr lang="hu-HU" dirty="0" err="1" smtClean="0"/>
              <a:t>x</a:t>
            </a:r>
            <a:r>
              <a:rPr lang="hu-HU" dirty="0" smtClean="0"/>
              <a:t>).</a:t>
            </a:r>
            <a:r>
              <a:rPr lang="hu-HU" dirty="0" err="1" smtClean="0"/>
              <a:t>SzarnyCsapdosas</a:t>
            </a:r>
            <a:r>
              <a:rPr lang="hu-HU" dirty="0" smtClean="0"/>
              <a:t>();</a:t>
            </a:r>
            <a:br>
              <a:rPr lang="hu-HU" dirty="0" smtClean="0"/>
            </a:br>
            <a:r>
              <a:rPr lang="hu-HU" dirty="0" smtClean="0"/>
              <a:t>((</a:t>
            </a:r>
            <a:r>
              <a:rPr lang="hu-HU" dirty="0" err="1" smtClean="0"/>
              <a:t>TKacsa</a:t>
            </a:r>
            <a:r>
              <a:rPr lang="hu-HU" dirty="0" smtClean="0"/>
              <a:t>)</a:t>
            </a:r>
            <a:r>
              <a:rPr lang="hu-HU" dirty="0" err="1" smtClean="0"/>
              <a:t>x</a:t>
            </a:r>
            <a:r>
              <a:rPr lang="hu-HU" dirty="0" smtClean="0"/>
              <a:t>).</a:t>
            </a:r>
            <a:r>
              <a:rPr lang="hu-HU" dirty="0" err="1" smtClean="0"/>
              <a:t>Elrugaszkodas</a:t>
            </a:r>
            <a:r>
              <a:rPr lang="hu-HU" dirty="0" smtClean="0"/>
              <a:t>();</a:t>
            </a:r>
            <a:br>
              <a:rPr lang="hu-HU" dirty="0" smtClean="0"/>
            </a:br>
            <a:r>
              <a:rPr lang="hu-HU" dirty="0" smtClean="0"/>
              <a:t>}</a:t>
            </a:r>
            <a:br>
              <a:rPr lang="hu-HU" dirty="0" smtClean="0"/>
            </a:br>
            <a:r>
              <a:rPr lang="hu-HU" dirty="0" smtClean="0"/>
              <a:t>}</a:t>
            </a:r>
            <a:br>
              <a:rPr lang="hu-HU" dirty="0" smtClean="0"/>
            </a:br>
            <a:endParaRPr lang="hu-HU"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IMPLICIT </a:t>
            </a:r>
            <a:r>
              <a:rPr lang="hu-HU" dirty="0" err="1" smtClean="0"/>
              <a:t>típuskompatibilitás</a:t>
            </a:r>
            <a:endParaRPr lang="hu-HU" dirty="0"/>
          </a:p>
        </p:txBody>
      </p:sp>
      <p:sp>
        <p:nvSpPr>
          <p:cNvPr id="3" name="Tartalom helye 2"/>
          <p:cNvSpPr>
            <a:spLocks noGrp="1"/>
          </p:cNvSpPr>
          <p:nvPr>
            <p:ph idx="1"/>
          </p:nvPr>
        </p:nvSpPr>
        <p:spPr/>
        <p:txBody>
          <a:bodyPr>
            <a:normAutofit fontScale="70000" lnSpcReduction="20000"/>
          </a:bodyPr>
          <a:lstStyle/>
          <a:p>
            <a:r>
              <a:rPr lang="hu-HU" dirty="0" smtClean="0"/>
              <a:t>Egy objektumosztály kompatibilis az ősosztályával, és annak ősosztályaival. Ezt a fordító is felismeri, ezért implicit módon engedi a típuskonverziót.</a:t>
            </a:r>
            <a:br>
              <a:rPr lang="hu-HU" dirty="0" smtClean="0"/>
            </a:br>
            <a:r>
              <a:rPr lang="hu-HU" dirty="0" smtClean="0"/>
              <a:t>Az öröklődési fa csúcsán az </a:t>
            </a:r>
            <a:r>
              <a:rPr lang="hu-HU" dirty="0" err="1" smtClean="0"/>
              <a:t>Object</a:t>
            </a:r>
            <a:r>
              <a:rPr lang="hu-HU" dirty="0" smtClean="0"/>
              <a:t> osztály áll, minden más osztály ezen </a:t>
            </a:r>
            <a:r>
              <a:rPr lang="hu-HU" dirty="0" err="1" smtClean="0"/>
              <a:t>Object</a:t>
            </a:r>
            <a:r>
              <a:rPr lang="hu-HU" dirty="0" smtClean="0"/>
              <a:t> leszármazottja lehet csak. Ezért minden osztály kompatibilis az </a:t>
            </a:r>
            <a:r>
              <a:rPr lang="hu-HU" dirty="0" err="1" smtClean="0"/>
              <a:t>Object</a:t>
            </a:r>
            <a:r>
              <a:rPr lang="hu-HU" dirty="0" smtClean="0"/>
              <a:t> osztállyal.</a:t>
            </a:r>
            <a:br>
              <a:rPr lang="hu-HU" dirty="0" smtClean="0"/>
            </a:br>
            <a:r>
              <a:rPr lang="hu-HU" dirty="0" err="1" smtClean="0"/>
              <a:t>class</a:t>
            </a:r>
            <a:r>
              <a:rPr lang="hu-HU" dirty="0" smtClean="0"/>
              <a:t> </a:t>
            </a:r>
            <a:r>
              <a:rPr lang="hu-HU" dirty="0" err="1" smtClean="0"/>
              <a:t>TOsOsztaly</a:t>
            </a:r>
            <a:r>
              <a:rPr lang="hu-HU" dirty="0" smtClean="0"/>
              <a:t> { … }</a:t>
            </a:r>
            <a:br>
              <a:rPr lang="hu-HU" dirty="0" smtClean="0"/>
            </a:br>
            <a:r>
              <a:rPr lang="hu-HU" dirty="0" err="1" smtClean="0"/>
              <a:t>class</a:t>
            </a:r>
            <a:r>
              <a:rPr lang="hu-HU" dirty="0" smtClean="0"/>
              <a:t> </a:t>
            </a:r>
            <a:r>
              <a:rPr lang="hu-HU" dirty="0" err="1" smtClean="0"/>
              <a:t>TGyerekOsztaly</a:t>
            </a:r>
            <a:r>
              <a:rPr lang="hu-HU" dirty="0" smtClean="0"/>
              <a:t>:</a:t>
            </a:r>
            <a:r>
              <a:rPr lang="hu-HU" dirty="0" err="1" smtClean="0"/>
              <a:t>TOsOsztaly</a:t>
            </a:r>
            <a:r>
              <a:rPr lang="hu-HU" dirty="0" smtClean="0"/>
              <a:t> { … }</a:t>
            </a:r>
            <a:br>
              <a:rPr lang="hu-HU" dirty="0" smtClean="0"/>
            </a:br>
            <a:r>
              <a:rPr lang="hu-HU" dirty="0" err="1" smtClean="0"/>
              <a:t>TOsOsztaly</a:t>
            </a:r>
            <a:r>
              <a:rPr lang="hu-HU" dirty="0" smtClean="0"/>
              <a:t> a = </a:t>
            </a:r>
            <a:r>
              <a:rPr lang="hu-HU" dirty="0" err="1" smtClean="0"/>
              <a:t>new</a:t>
            </a:r>
            <a:r>
              <a:rPr lang="hu-HU" dirty="0" smtClean="0"/>
              <a:t> </a:t>
            </a:r>
            <a:r>
              <a:rPr lang="hu-HU" dirty="0" err="1" smtClean="0"/>
              <a:t>TOsOsztaly</a:t>
            </a:r>
            <a:r>
              <a:rPr lang="hu-HU" dirty="0" smtClean="0"/>
              <a:t>();</a:t>
            </a:r>
            <a:br>
              <a:rPr lang="hu-HU" dirty="0" smtClean="0"/>
            </a:br>
            <a:r>
              <a:rPr lang="hu-HU" dirty="0" err="1" smtClean="0"/>
              <a:t>TGyerekOsztaly</a:t>
            </a:r>
            <a:r>
              <a:rPr lang="hu-HU" dirty="0" smtClean="0"/>
              <a:t> b = a;</a:t>
            </a:r>
            <a:br>
              <a:rPr lang="hu-HU" dirty="0" smtClean="0"/>
            </a:br>
            <a:r>
              <a:rPr lang="hu-HU" dirty="0" err="1" smtClean="0"/>
              <a:t>A</a:t>
            </a:r>
            <a:r>
              <a:rPr lang="hu-HU" dirty="0" smtClean="0"/>
              <a:t> b=a értékadás csak akkor jó, ha a jobb oldal típusa megegyezik, vagy legalábbis kompatibilis a bal oldal típusával. Jelen értékadásban a fent ismertetett implicit </a:t>
            </a:r>
            <a:r>
              <a:rPr lang="hu-HU" dirty="0" err="1" smtClean="0"/>
              <a:t>típuskompatibilitás</a:t>
            </a:r>
            <a:r>
              <a:rPr lang="hu-HU" dirty="0" smtClean="0"/>
              <a:t> miatt ez teljesül.</a:t>
            </a:r>
            <a:br>
              <a:rPr lang="hu-HU" dirty="0" smtClean="0"/>
            </a:br>
            <a:r>
              <a:rPr lang="hu-HU" dirty="0" smtClean="0"/>
              <a:t>Is és </a:t>
            </a:r>
            <a:r>
              <a:rPr lang="hu-HU" dirty="0" err="1" smtClean="0"/>
              <a:t>As</a:t>
            </a:r>
            <a:r>
              <a:rPr lang="hu-HU" dirty="0" smtClean="0"/>
              <a:t> operátorok már programfüggők</a:t>
            </a:r>
            <a:endParaRPr lang="hu-HU"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Jellemző megadása</a:t>
            </a:r>
            <a:endParaRPr lang="hu-HU" dirty="0"/>
          </a:p>
        </p:txBody>
      </p:sp>
      <p:sp>
        <p:nvSpPr>
          <p:cNvPr id="3" name="Tartalom helye 2"/>
          <p:cNvSpPr>
            <a:spLocks noGrp="1"/>
          </p:cNvSpPr>
          <p:nvPr>
            <p:ph idx="1"/>
          </p:nvPr>
        </p:nvSpPr>
        <p:spPr/>
        <p:txBody>
          <a:bodyPr>
            <a:normAutofit fontScale="47500" lnSpcReduction="20000"/>
          </a:bodyPr>
          <a:lstStyle/>
          <a:p>
            <a:r>
              <a:rPr lang="hu-HU" dirty="0" smtClean="0"/>
              <a:t>A jellemző deklarálása hasonlít egy mező deklarálásához. Meg kell adni típusát, és nevét. De ezen felül meg kell adni a </a:t>
            </a:r>
            <a:r>
              <a:rPr lang="hu-HU" dirty="0" err="1" smtClean="0"/>
              <a:t>get</a:t>
            </a:r>
            <a:r>
              <a:rPr lang="hu-HU" dirty="0" smtClean="0"/>
              <a:t> és </a:t>
            </a:r>
            <a:r>
              <a:rPr lang="hu-HU" dirty="0" err="1" smtClean="0"/>
              <a:t>set</a:t>
            </a:r>
            <a:r>
              <a:rPr lang="hu-HU" dirty="0" smtClean="0"/>
              <a:t> részét is.</a:t>
            </a:r>
            <a:br>
              <a:rPr lang="hu-HU" dirty="0" smtClean="0"/>
            </a:br>
            <a:r>
              <a:rPr lang="hu-HU" dirty="0" err="1" smtClean="0"/>
              <a:t>class</a:t>
            </a:r>
            <a:r>
              <a:rPr lang="hu-HU" dirty="0" smtClean="0"/>
              <a:t> </a:t>
            </a:r>
            <a:r>
              <a:rPr lang="hu-HU" dirty="0" err="1" smtClean="0"/>
              <a:t>TKor</a:t>
            </a:r>
            <a:r>
              <a:rPr lang="hu-HU" dirty="0" smtClean="0"/>
              <a:t/>
            </a:r>
            <a:br>
              <a:rPr lang="hu-HU" dirty="0" smtClean="0"/>
            </a:br>
            <a:r>
              <a:rPr lang="hu-HU" dirty="0" smtClean="0"/>
              <a:t>{</a:t>
            </a:r>
            <a:br>
              <a:rPr lang="hu-HU" dirty="0" smtClean="0"/>
            </a:br>
            <a:r>
              <a:rPr lang="hu-HU" dirty="0" smtClean="0"/>
              <a:t>// elrejtett, nem publikus mező</a:t>
            </a:r>
            <a:br>
              <a:rPr lang="hu-HU" dirty="0" smtClean="0"/>
            </a:br>
            <a:r>
              <a:rPr lang="hu-HU" dirty="0" err="1" smtClean="0"/>
              <a:t>private</a:t>
            </a:r>
            <a:r>
              <a:rPr lang="hu-HU" dirty="0" smtClean="0"/>
              <a:t> int _</a:t>
            </a:r>
            <a:r>
              <a:rPr lang="hu-HU" dirty="0" err="1" smtClean="0"/>
              <a:t>sugar</a:t>
            </a:r>
            <a:r>
              <a:rPr lang="hu-HU" dirty="0" smtClean="0"/>
              <a:t>;</a:t>
            </a:r>
            <a:br>
              <a:rPr lang="hu-HU" dirty="0" smtClean="0"/>
            </a:br>
            <a:r>
              <a:rPr lang="hu-HU" dirty="0" smtClean="0"/>
              <a:t>// publikus, mégis védett jellemző</a:t>
            </a:r>
            <a:br>
              <a:rPr lang="hu-HU" dirty="0" smtClean="0"/>
            </a:br>
            <a:r>
              <a:rPr lang="hu-HU" dirty="0" err="1" smtClean="0"/>
              <a:t>public</a:t>
            </a:r>
            <a:r>
              <a:rPr lang="hu-HU" dirty="0" smtClean="0"/>
              <a:t> int </a:t>
            </a:r>
            <a:r>
              <a:rPr lang="hu-HU" dirty="0" err="1" smtClean="0"/>
              <a:t>sugar</a:t>
            </a:r>
            <a:r>
              <a:rPr lang="hu-HU" dirty="0" smtClean="0"/>
              <a:t/>
            </a:r>
            <a:br>
              <a:rPr lang="hu-HU" dirty="0" smtClean="0"/>
            </a:br>
            <a:r>
              <a:rPr lang="hu-HU" dirty="0" smtClean="0"/>
              <a:t>{</a:t>
            </a:r>
            <a:br>
              <a:rPr lang="hu-HU" dirty="0" smtClean="0"/>
            </a:br>
            <a:r>
              <a:rPr lang="hu-HU" dirty="0" err="1" smtClean="0"/>
              <a:t>get</a:t>
            </a:r>
            <a:r>
              <a:rPr lang="hu-HU" dirty="0" smtClean="0"/>
              <a:t/>
            </a:r>
            <a:br>
              <a:rPr lang="hu-HU" dirty="0" smtClean="0"/>
            </a:br>
            <a:r>
              <a:rPr lang="hu-HU" dirty="0" smtClean="0"/>
              <a:t>{</a:t>
            </a:r>
            <a:br>
              <a:rPr lang="hu-HU" dirty="0" smtClean="0"/>
            </a:br>
            <a:r>
              <a:rPr lang="hu-HU" dirty="0" err="1" smtClean="0"/>
              <a:t>return</a:t>
            </a:r>
            <a:r>
              <a:rPr lang="hu-HU" dirty="0" smtClean="0"/>
              <a:t> _</a:t>
            </a:r>
            <a:r>
              <a:rPr lang="hu-HU" dirty="0" err="1" smtClean="0"/>
              <a:t>sugar</a:t>
            </a:r>
            <a:r>
              <a:rPr lang="hu-HU" dirty="0" smtClean="0"/>
              <a:t>;</a:t>
            </a:r>
            <a:br>
              <a:rPr lang="hu-HU" dirty="0" smtClean="0"/>
            </a:br>
            <a:r>
              <a:rPr lang="hu-HU" dirty="0" smtClean="0"/>
              <a:t>}</a:t>
            </a:r>
            <a:br>
              <a:rPr lang="hu-HU" dirty="0" smtClean="0"/>
            </a:br>
            <a:r>
              <a:rPr lang="hu-HU" dirty="0" err="1" smtClean="0"/>
              <a:t>set</a:t>
            </a:r>
            <a:r>
              <a:rPr lang="hu-HU" dirty="0" smtClean="0"/>
              <a:t/>
            </a:r>
            <a:br>
              <a:rPr lang="hu-HU" dirty="0" smtClean="0"/>
            </a:br>
            <a:r>
              <a:rPr lang="hu-HU" dirty="0" smtClean="0"/>
              <a:t>{</a:t>
            </a:r>
            <a:br>
              <a:rPr lang="hu-HU" dirty="0" smtClean="0"/>
            </a:br>
            <a:r>
              <a:rPr lang="hu-HU" dirty="0" err="1" smtClean="0"/>
              <a:t>if</a:t>
            </a:r>
            <a:r>
              <a:rPr lang="hu-HU" dirty="0" smtClean="0"/>
              <a:t> (</a:t>
            </a:r>
            <a:r>
              <a:rPr lang="hu-HU" dirty="0" err="1" smtClean="0"/>
              <a:t>value</a:t>
            </a:r>
            <a:r>
              <a:rPr lang="hu-HU" dirty="0" smtClean="0"/>
              <a:t>&gt;0) _</a:t>
            </a:r>
            <a:r>
              <a:rPr lang="hu-HU" dirty="0" err="1" smtClean="0"/>
              <a:t>sugar</a:t>
            </a:r>
            <a:r>
              <a:rPr lang="hu-HU" dirty="0" smtClean="0"/>
              <a:t>=</a:t>
            </a:r>
            <a:r>
              <a:rPr lang="hu-HU" dirty="0" err="1" smtClean="0"/>
              <a:t>value</a:t>
            </a:r>
            <a:r>
              <a:rPr lang="hu-HU" dirty="0" smtClean="0"/>
              <a:t>;</a:t>
            </a:r>
            <a:br>
              <a:rPr lang="hu-HU" dirty="0" smtClean="0"/>
            </a:br>
            <a:r>
              <a:rPr lang="hu-HU" dirty="0" err="1" smtClean="0"/>
              <a:t>else</a:t>
            </a:r>
            <a:r>
              <a:rPr lang="hu-HU" dirty="0" smtClean="0"/>
              <a:t> </a:t>
            </a:r>
            <a:r>
              <a:rPr lang="hu-HU" dirty="0" err="1" smtClean="0"/>
              <a:t>throw</a:t>
            </a:r>
            <a:r>
              <a:rPr lang="hu-HU" dirty="0" smtClean="0"/>
              <a:t> </a:t>
            </a:r>
            <a:r>
              <a:rPr lang="hu-HU" dirty="0" err="1" smtClean="0"/>
              <a:t>new</a:t>
            </a:r>
            <a:r>
              <a:rPr lang="hu-HU" dirty="0" smtClean="0"/>
              <a:t> </a:t>
            </a:r>
            <a:r>
              <a:rPr lang="hu-HU" dirty="0" err="1" smtClean="0"/>
              <a:t>Exception</a:t>
            </a:r>
            <a:r>
              <a:rPr lang="hu-HU" dirty="0" smtClean="0"/>
              <a:t>(”A sugár értéke nem lehet negatív”);</a:t>
            </a:r>
            <a:br>
              <a:rPr lang="hu-HU" dirty="0" smtClean="0"/>
            </a:br>
            <a:r>
              <a:rPr lang="hu-HU" dirty="0" smtClean="0"/>
              <a:t>}</a:t>
            </a:r>
            <a:br>
              <a:rPr lang="hu-HU" dirty="0" smtClean="0"/>
            </a:br>
            <a:r>
              <a:rPr lang="hu-HU" dirty="0" smtClean="0"/>
              <a:t>}</a:t>
            </a:r>
            <a:br>
              <a:rPr lang="hu-HU" dirty="0" smtClean="0"/>
            </a:br>
            <a:r>
              <a:rPr lang="hu-HU" dirty="0" smtClean="0"/>
              <a:t>}</a:t>
            </a:r>
            <a:br>
              <a:rPr lang="hu-HU" dirty="0" smtClean="0"/>
            </a:br>
            <a:endParaRPr lang="hu-H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Öröklődés</a:t>
            </a:r>
            <a:endParaRPr lang="hu-HU" dirty="0"/>
          </a:p>
        </p:txBody>
      </p:sp>
      <p:sp>
        <p:nvSpPr>
          <p:cNvPr id="3" name="Tartalom helye 2"/>
          <p:cNvSpPr>
            <a:spLocks noGrp="1"/>
          </p:cNvSpPr>
          <p:nvPr>
            <p:ph idx="1"/>
          </p:nvPr>
        </p:nvSpPr>
        <p:spPr/>
        <p:txBody>
          <a:bodyPr>
            <a:normAutofit fontScale="70000" lnSpcReduction="20000"/>
          </a:bodyPr>
          <a:lstStyle/>
          <a:p>
            <a:r>
              <a:rPr lang="hu-HU" dirty="0" smtClean="0"/>
              <a:t>Egy programozási nyelv Objektum Orientált Programozási nyelv, ha megvalósítható benne három alapelv:</a:t>
            </a:r>
          </a:p>
          <a:p>
            <a:r>
              <a:rPr lang="hu-HU" dirty="0" smtClean="0"/>
              <a:t>egységbezárás,</a:t>
            </a:r>
          </a:p>
          <a:p>
            <a:r>
              <a:rPr lang="hu-HU" dirty="0" smtClean="0"/>
              <a:t>öröklődés</a:t>
            </a:r>
          </a:p>
          <a:p>
            <a:r>
              <a:rPr lang="hu-HU" dirty="0" smtClean="0"/>
              <a:t>sokalakúság</a:t>
            </a:r>
          </a:p>
          <a:p>
            <a:r>
              <a:rPr lang="hu-HU" dirty="0" smtClean="0"/>
              <a:t>Az öröklődés alapelv azt mondja ki, hogy ha készen vagyunk egy osztállyal (megadtuk annak adatait és műveleteit), akkor képesek legyünk egy új osztályt létrehozni oly módon, hogy ezen, már kész osztályból kiinduljon.</a:t>
            </a:r>
            <a:br>
              <a:rPr lang="hu-HU" dirty="0" smtClean="0"/>
            </a:br>
            <a:r>
              <a:rPr lang="hu-HU" dirty="0" smtClean="0"/>
              <a:t>Ekkor a második szintű osztály induláskor nem üres, hanem máris rendelkezik a fent definiált adatokkal és műveletekkel. Ekkor már csak a bővítést és módosítást kell leprogramozni.</a:t>
            </a:r>
            <a:br>
              <a:rPr lang="hu-HU" dirty="0" smtClean="0"/>
            </a:br>
            <a:r>
              <a:rPr lang="hu-HU" dirty="0" smtClean="0"/>
              <a:t>A kiinduló osztályt ’</a:t>
            </a:r>
            <a:r>
              <a:rPr lang="hu-HU" dirty="0" err="1" smtClean="0"/>
              <a:t>ős</a:t>
            </a:r>
            <a:r>
              <a:rPr lang="hu-HU" dirty="0" smtClean="0"/>
              <a:t> </a:t>
            </a:r>
            <a:r>
              <a:rPr lang="hu-HU" dirty="0" err="1" smtClean="0"/>
              <a:t>osztály’-nak</a:t>
            </a:r>
            <a:r>
              <a:rPr lang="hu-HU" dirty="0" smtClean="0"/>
              <a:t>, a </a:t>
            </a:r>
            <a:r>
              <a:rPr lang="hu-HU" dirty="0" err="1" smtClean="0"/>
              <a:t>továbbfejleszett</a:t>
            </a:r>
            <a:r>
              <a:rPr lang="hu-HU" dirty="0" smtClean="0"/>
              <a:t> osztályt ’</a:t>
            </a:r>
            <a:r>
              <a:rPr lang="hu-HU" dirty="0" err="1" smtClean="0"/>
              <a:t>gyermek</a:t>
            </a:r>
            <a:r>
              <a:rPr lang="hu-HU" dirty="0" smtClean="0"/>
              <a:t> </a:t>
            </a:r>
            <a:r>
              <a:rPr lang="hu-HU" dirty="0" err="1" smtClean="0"/>
              <a:t>osztály’-nak</a:t>
            </a:r>
            <a:r>
              <a:rPr lang="hu-HU" dirty="0" smtClean="0"/>
              <a:t>, vagy ’</a:t>
            </a:r>
            <a:r>
              <a:rPr lang="hu-HU" dirty="0" err="1" smtClean="0"/>
              <a:t>származtatott</a:t>
            </a:r>
            <a:r>
              <a:rPr lang="hu-HU" dirty="0" smtClean="0"/>
              <a:t> </a:t>
            </a:r>
            <a:r>
              <a:rPr lang="hu-HU" dirty="0" err="1" smtClean="0"/>
              <a:t>osztály’-nak</a:t>
            </a:r>
            <a:r>
              <a:rPr lang="hu-HU" dirty="0" smtClean="0"/>
              <a:t> nevezzük.</a:t>
            </a:r>
          </a:p>
          <a:p>
            <a:endParaRPr lang="hu-HU"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Jellemző használata</a:t>
            </a:r>
            <a:endParaRPr lang="hu-HU" dirty="0"/>
          </a:p>
        </p:txBody>
      </p:sp>
      <p:sp>
        <p:nvSpPr>
          <p:cNvPr id="3" name="Tartalom helye 2"/>
          <p:cNvSpPr>
            <a:spLocks noGrp="1"/>
          </p:cNvSpPr>
          <p:nvPr>
            <p:ph idx="1"/>
          </p:nvPr>
        </p:nvSpPr>
        <p:spPr/>
        <p:txBody>
          <a:bodyPr>
            <a:normAutofit fontScale="77500" lnSpcReduction="20000"/>
          </a:bodyPr>
          <a:lstStyle/>
          <a:p>
            <a:r>
              <a:rPr lang="hu-HU" dirty="0" smtClean="0"/>
              <a:t>A ’</a:t>
            </a:r>
            <a:r>
              <a:rPr lang="hu-HU" dirty="0" err="1" smtClean="0"/>
              <a:t>jellemző</a:t>
            </a:r>
            <a:r>
              <a:rPr lang="hu-HU" dirty="0" smtClean="0"/>
              <a:t>’ (</a:t>
            </a:r>
            <a:r>
              <a:rPr lang="hu-HU" dirty="0" err="1" smtClean="0"/>
              <a:t>property</a:t>
            </a:r>
            <a:r>
              <a:rPr lang="hu-HU" dirty="0" smtClean="0"/>
              <a:t>) az osztály egy virtuális mezője. Ezen egy mezőnek látszó dolog, de a hátterében valamilyen kód áll. Ezzel valósíthatjuk meg elegánsan a mezők védelmét. Meggátolhatjuk, hogy olyan érték kerülhessen valamely mezőbe, amely értelmetlen.</a:t>
            </a:r>
            <a:br>
              <a:rPr lang="hu-HU" dirty="0" smtClean="0"/>
            </a:br>
            <a:r>
              <a:rPr lang="hu-HU" dirty="0" smtClean="0"/>
              <a:t>A jellemzőbe beírandó érték a </a:t>
            </a:r>
            <a:r>
              <a:rPr lang="hu-HU" dirty="0" err="1" smtClean="0"/>
              <a:t>set</a:t>
            </a:r>
            <a:r>
              <a:rPr lang="hu-HU" dirty="0" smtClean="0"/>
              <a:t> szakasz futását idézi elő. A </a:t>
            </a:r>
            <a:r>
              <a:rPr lang="hu-HU" dirty="0" err="1" smtClean="0"/>
              <a:t>set</a:t>
            </a:r>
            <a:r>
              <a:rPr lang="hu-HU" dirty="0" smtClean="0"/>
              <a:t> szakasz megvizsgálja a beírandó értéket (</a:t>
            </a:r>
            <a:r>
              <a:rPr lang="hu-HU" dirty="0" err="1" smtClean="0"/>
              <a:t>value</a:t>
            </a:r>
            <a:r>
              <a:rPr lang="hu-HU" dirty="0" smtClean="0"/>
              <a:t>), ha megfelelőnek találja, akkor eltárolja a mezőben, ellenkező esetben megtagadja azt.</a:t>
            </a:r>
            <a:br>
              <a:rPr lang="hu-HU" dirty="0" smtClean="0"/>
            </a:br>
            <a:r>
              <a:rPr lang="hu-HU" dirty="0" smtClean="0"/>
              <a:t>A ’</a:t>
            </a:r>
            <a:r>
              <a:rPr lang="hu-HU" dirty="0" err="1" smtClean="0"/>
              <a:t>jellemző</a:t>
            </a:r>
            <a:r>
              <a:rPr lang="hu-HU" dirty="0" smtClean="0"/>
              <a:t>’ értékének kiolvasása a </a:t>
            </a:r>
            <a:r>
              <a:rPr lang="hu-HU" dirty="0" err="1" smtClean="0"/>
              <a:t>get</a:t>
            </a:r>
            <a:r>
              <a:rPr lang="hu-HU" dirty="0" smtClean="0"/>
              <a:t> szakasz futását idézi elő. A </a:t>
            </a:r>
            <a:r>
              <a:rPr lang="hu-HU" dirty="0" err="1" smtClean="0"/>
              <a:t>get</a:t>
            </a:r>
            <a:r>
              <a:rPr lang="hu-HU" dirty="0" smtClean="0"/>
              <a:t> szakasz, mint függvény viselkedik. A kalkulált értéket egy </a:t>
            </a:r>
            <a:r>
              <a:rPr lang="hu-HU" dirty="0" err="1" smtClean="0"/>
              <a:t>return</a:t>
            </a:r>
            <a:r>
              <a:rPr lang="hu-HU" dirty="0" smtClean="0"/>
              <a:t> segítségével adja vissza a hívás helyére.</a:t>
            </a:r>
            <a:br>
              <a:rPr lang="hu-HU" dirty="0" smtClean="0"/>
            </a:br>
            <a:r>
              <a:rPr lang="hu-HU" dirty="0" smtClean="0"/>
              <a:t>Lehet olvasható és írható is, programfüggő.</a:t>
            </a:r>
            <a:endParaRPr lang="hu-HU"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Jó tanulást!</a:t>
            </a:r>
            <a:endParaRPr lang="hu-HU"/>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Sokalakúság (polimorfizmus)</a:t>
            </a:r>
            <a:endParaRPr lang="hu-HU" dirty="0"/>
          </a:p>
        </p:txBody>
      </p:sp>
      <p:sp>
        <p:nvSpPr>
          <p:cNvPr id="3" name="Tartalom helye 2"/>
          <p:cNvSpPr>
            <a:spLocks noGrp="1"/>
          </p:cNvSpPr>
          <p:nvPr>
            <p:ph idx="1"/>
          </p:nvPr>
        </p:nvSpPr>
        <p:spPr/>
        <p:txBody>
          <a:bodyPr>
            <a:normAutofit fontScale="77500" lnSpcReduction="20000"/>
          </a:bodyPr>
          <a:lstStyle/>
          <a:p>
            <a:r>
              <a:rPr lang="hu-HU" dirty="0" smtClean="0"/>
              <a:t>Egy programozási nyelv Objektum Orientált Programozási nyelv, ha megvalósítható benne három alapelv:</a:t>
            </a:r>
          </a:p>
          <a:p>
            <a:r>
              <a:rPr lang="hu-HU" dirty="0" smtClean="0"/>
              <a:t>egységbezárás,</a:t>
            </a:r>
          </a:p>
          <a:p>
            <a:r>
              <a:rPr lang="hu-HU" dirty="0" smtClean="0"/>
              <a:t>öröklődés</a:t>
            </a:r>
          </a:p>
          <a:p>
            <a:r>
              <a:rPr lang="hu-HU" dirty="0" smtClean="0"/>
              <a:t>sokalakúság</a:t>
            </a:r>
          </a:p>
          <a:p>
            <a:r>
              <a:rPr lang="hu-HU" dirty="0" smtClean="0"/>
              <a:t>Az öröklődés alapelve szerint a származtatott osztályban lehetőség van a már meglévő, örökölt műveletek újraírására (módosítására). A sokalakúság szerint azok a műveleteket, melyek ezen javított műveletekre épülnek – ne igényeljenek újraírást, hanem képesek legyenek újraírás nélkül is ezt az új verziót használni.</a:t>
            </a:r>
            <a:br>
              <a:rPr lang="hu-HU" dirty="0" smtClean="0"/>
            </a:br>
            <a:r>
              <a:rPr lang="hu-HU" dirty="0" smtClean="0"/>
              <a:t>Ezt az alapelvet a legtöbb programozási nyelv a virtuális metódusokkal valósítja meg.</a:t>
            </a:r>
          </a:p>
          <a:p>
            <a:endParaRPr lang="hu-H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OOP-t</a:t>
            </a:r>
            <a:r>
              <a:rPr lang="hu-HU" dirty="0" smtClean="0"/>
              <a:t> támogató nyelvek</a:t>
            </a:r>
            <a:endParaRPr lang="hu-HU" dirty="0"/>
          </a:p>
        </p:txBody>
      </p:sp>
      <p:sp>
        <p:nvSpPr>
          <p:cNvPr id="3" name="Tartalom helye 2"/>
          <p:cNvSpPr>
            <a:spLocks noGrp="1"/>
          </p:cNvSpPr>
          <p:nvPr>
            <p:ph idx="1"/>
          </p:nvPr>
        </p:nvSpPr>
        <p:spPr/>
        <p:txBody>
          <a:bodyPr/>
          <a:lstStyle/>
          <a:p>
            <a:r>
              <a:rPr lang="hu-HU" dirty="0" smtClean="0"/>
              <a:t>Egy programozási nyelv ’OOP támogató’, ha harmadik generációs, de lehet benne hagyományos (nem OOP) stílusban is programozni, de alkalmazhatók az OOP alapelvei is.</a:t>
            </a:r>
          </a:p>
          <a:p>
            <a:r>
              <a:rPr lang="hu-HU" dirty="0" smtClean="0"/>
              <a:t>Az ilyen programozási nyelvek utólag lettek bővítve, kiegészítve az OOP jellemzőkkel.</a:t>
            </a:r>
          </a:p>
          <a:p>
            <a:r>
              <a:rPr lang="hu-HU" dirty="0" smtClean="0"/>
              <a:t>Ilyen programozási nyelvek </a:t>
            </a:r>
            <a:r>
              <a:rPr lang="hu-HU" dirty="0" err="1" smtClean="0"/>
              <a:t>pl</a:t>
            </a:r>
            <a:r>
              <a:rPr lang="hu-HU" dirty="0" smtClean="0"/>
              <a:t>: C++, Delphi.</a:t>
            </a:r>
          </a:p>
          <a:p>
            <a:endParaRPr lang="hu-H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Tisztán OOP nyelvek</a:t>
            </a:r>
            <a:endParaRPr lang="hu-HU" dirty="0"/>
          </a:p>
        </p:txBody>
      </p:sp>
      <p:sp>
        <p:nvSpPr>
          <p:cNvPr id="3" name="Tartalom helye 2"/>
          <p:cNvSpPr>
            <a:spLocks noGrp="1"/>
          </p:cNvSpPr>
          <p:nvPr>
            <p:ph idx="1"/>
          </p:nvPr>
        </p:nvSpPr>
        <p:spPr/>
        <p:txBody>
          <a:bodyPr>
            <a:normAutofit fontScale="92500" lnSpcReduction="10000"/>
          </a:bodyPr>
          <a:lstStyle/>
          <a:p>
            <a:r>
              <a:rPr lang="hu-HU" dirty="0" smtClean="0"/>
              <a:t>Egy programozási nyelv ’</a:t>
            </a:r>
            <a:r>
              <a:rPr lang="hu-HU" dirty="0" err="1" smtClean="0"/>
              <a:t>tisztán</a:t>
            </a:r>
            <a:r>
              <a:rPr lang="hu-HU" dirty="0" smtClean="0"/>
              <a:t> OOP jellegű’, ha harmadik generációs, de csak OOP személettel lehet benne programozni.</a:t>
            </a:r>
          </a:p>
          <a:p>
            <a:r>
              <a:rPr lang="hu-HU" dirty="0" smtClean="0"/>
              <a:t>Az ilyen programozási nyelvekben nem lehet egyszerű eljárásokat és függvényeket készíteni, minden ilyet el kell helyezni valamilyen osztályban (metódussá válik). Nem lehet változókat megosztani függvények között, azokat is osztályok belsejébe kell helyezni (mezővé válik).</a:t>
            </a:r>
          </a:p>
          <a:p>
            <a:r>
              <a:rPr lang="hu-HU" dirty="0" smtClean="0"/>
              <a:t>Ilyen programozási nyelvek </a:t>
            </a:r>
            <a:r>
              <a:rPr lang="hu-HU" dirty="0" err="1" smtClean="0"/>
              <a:t>pl</a:t>
            </a:r>
            <a:r>
              <a:rPr lang="hu-HU" dirty="0" smtClean="0"/>
              <a:t>: C#, Java.</a:t>
            </a:r>
          </a:p>
          <a:p>
            <a:endParaRPr lang="hu-H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Osztály adattagjai</a:t>
            </a:r>
            <a:endParaRPr lang="hu-HU" dirty="0"/>
          </a:p>
        </p:txBody>
      </p:sp>
      <p:sp>
        <p:nvSpPr>
          <p:cNvPr id="3" name="Tartalom helye 2"/>
          <p:cNvSpPr>
            <a:spLocks noGrp="1"/>
          </p:cNvSpPr>
          <p:nvPr>
            <p:ph idx="1"/>
          </p:nvPr>
        </p:nvSpPr>
        <p:spPr/>
        <p:txBody>
          <a:bodyPr>
            <a:normAutofit fontScale="77500" lnSpcReduction="20000"/>
          </a:bodyPr>
          <a:lstStyle/>
          <a:p>
            <a:r>
              <a:rPr lang="hu-HU" dirty="0" smtClean="0"/>
              <a:t>Az osztály két fő részből áll: adatokból és műveletekből. Az adatokat mezőkben ( adattagok) tároljuk.</a:t>
            </a:r>
            <a:br>
              <a:rPr lang="hu-HU" dirty="0" smtClean="0"/>
            </a:br>
            <a:r>
              <a:rPr lang="hu-HU" dirty="0" err="1" smtClean="0"/>
              <a:t>class</a:t>
            </a:r>
            <a:r>
              <a:rPr lang="hu-HU" dirty="0" smtClean="0"/>
              <a:t> </a:t>
            </a:r>
            <a:r>
              <a:rPr lang="hu-HU" dirty="0" err="1" smtClean="0"/>
              <a:t>TKor</a:t>
            </a:r>
            <a:r>
              <a:rPr lang="hu-HU" dirty="0" smtClean="0"/>
              <a:t/>
            </a:r>
            <a:br>
              <a:rPr lang="hu-HU" dirty="0" smtClean="0"/>
            </a:br>
            <a:r>
              <a:rPr lang="hu-HU" dirty="0" smtClean="0"/>
              <a:t>{</a:t>
            </a:r>
            <a:br>
              <a:rPr lang="hu-HU" dirty="0" smtClean="0"/>
            </a:br>
            <a:r>
              <a:rPr lang="hu-HU" dirty="0" err="1" smtClean="0"/>
              <a:t>public</a:t>
            </a:r>
            <a:r>
              <a:rPr lang="hu-HU" dirty="0" smtClean="0"/>
              <a:t> int x;</a:t>
            </a:r>
            <a:br>
              <a:rPr lang="hu-HU" dirty="0" smtClean="0"/>
            </a:br>
            <a:r>
              <a:rPr lang="hu-HU" dirty="0" err="1" smtClean="0"/>
              <a:t>public</a:t>
            </a:r>
            <a:r>
              <a:rPr lang="hu-HU" dirty="0" smtClean="0"/>
              <a:t> int y;</a:t>
            </a:r>
            <a:br>
              <a:rPr lang="hu-HU" dirty="0" smtClean="0"/>
            </a:br>
            <a:r>
              <a:rPr lang="hu-HU" dirty="0" err="1" smtClean="0"/>
              <a:t>public</a:t>
            </a:r>
            <a:r>
              <a:rPr lang="hu-HU" dirty="0" smtClean="0"/>
              <a:t> int </a:t>
            </a:r>
            <a:r>
              <a:rPr lang="hu-HU" dirty="0" err="1" smtClean="0"/>
              <a:t>sugar</a:t>
            </a:r>
            <a:r>
              <a:rPr lang="hu-HU" dirty="0" smtClean="0"/>
              <a:t>;</a:t>
            </a:r>
            <a:br>
              <a:rPr lang="hu-HU" dirty="0" smtClean="0"/>
            </a:br>
            <a:r>
              <a:rPr lang="hu-HU" dirty="0" smtClean="0"/>
              <a:t>}</a:t>
            </a:r>
            <a:br>
              <a:rPr lang="hu-HU" dirty="0" smtClean="0"/>
            </a:br>
            <a:r>
              <a:rPr lang="hu-HU" dirty="0" smtClean="0"/>
              <a:t>A fenti osztály három adattagot tartalmaz. Minden adattagnak van neve, és típusa. Az különböző példányok esetén az adattagok értéke különböző lehet, hiszen jelen példa esetén minden kör más-más koordinátára kerülhet akár, és a sugara is különböző lehet.</a:t>
            </a:r>
            <a:br>
              <a:rPr lang="hu-HU" dirty="0" smtClean="0"/>
            </a:br>
            <a:endParaRPr lang="hu-H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Osztály adatai</a:t>
            </a:r>
            <a:endParaRPr lang="hu-HU" dirty="0"/>
          </a:p>
        </p:txBody>
      </p:sp>
      <p:sp>
        <p:nvSpPr>
          <p:cNvPr id="3" name="Tartalom helye 2"/>
          <p:cNvSpPr>
            <a:spLocks noGrp="1"/>
          </p:cNvSpPr>
          <p:nvPr>
            <p:ph idx="1"/>
          </p:nvPr>
        </p:nvSpPr>
        <p:spPr/>
        <p:txBody>
          <a:bodyPr>
            <a:normAutofit fontScale="55000" lnSpcReduction="20000"/>
          </a:bodyPr>
          <a:lstStyle/>
          <a:p>
            <a:r>
              <a:rPr lang="hu-HU" dirty="0" smtClean="0"/>
              <a:t>Az osztály két fő részből áll: adatokból és műveletekből. Az adatokat mezőkben ( adattagok) tároljuk.</a:t>
            </a:r>
            <a:br>
              <a:rPr lang="hu-HU" dirty="0" smtClean="0"/>
            </a:br>
            <a:r>
              <a:rPr lang="hu-HU" dirty="0" err="1" smtClean="0"/>
              <a:t>class</a:t>
            </a:r>
            <a:r>
              <a:rPr lang="hu-HU" dirty="0" smtClean="0"/>
              <a:t> </a:t>
            </a:r>
            <a:r>
              <a:rPr lang="hu-HU" dirty="0" err="1" smtClean="0"/>
              <a:t>TKor</a:t>
            </a:r>
            <a:r>
              <a:rPr lang="hu-HU" dirty="0" smtClean="0"/>
              <a:t/>
            </a:r>
            <a:br>
              <a:rPr lang="hu-HU" dirty="0" smtClean="0"/>
            </a:br>
            <a:r>
              <a:rPr lang="hu-HU" dirty="0" smtClean="0"/>
              <a:t>{</a:t>
            </a:r>
            <a:br>
              <a:rPr lang="hu-HU" dirty="0" smtClean="0"/>
            </a:br>
            <a:r>
              <a:rPr lang="hu-HU" dirty="0" err="1" smtClean="0"/>
              <a:t>public</a:t>
            </a:r>
            <a:r>
              <a:rPr lang="hu-HU" dirty="0" smtClean="0"/>
              <a:t> int x;</a:t>
            </a:r>
            <a:br>
              <a:rPr lang="hu-HU" dirty="0" smtClean="0"/>
            </a:br>
            <a:r>
              <a:rPr lang="hu-HU" dirty="0" err="1" smtClean="0"/>
              <a:t>public</a:t>
            </a:r>
            <a:r>
              <a:rPr lang="hu-HU" dirty="0" smtClean="0"/>
              <a:t> int y;</a:t>
            </a:r>
            <a:br>
              <a:rPr lang="hu-HU" dirty="0" smtClean="0"/>
            </a:br>
            <a:r>
              <a:rPr lang="hu-HU" dirty="0" err="1" smtClean="0"/>
              <a:t>public</a:t>
            </a:r>
            <a:r>
              <a:rPr lang="hu-HU" dirty="0" smtClean="0"/>
              <a:t> int </a:t>
            </a:r>
            <a:r>
              <a:rPr lang="hu-HU" dirty="0" err="1" smtClean="0"/>
              <a:t>sugar</a:t>
            </a:r>
            <a:r>
              <a:rPr lang="hu-HU" dirty="0" smtClean="0"/>
              <a:t>;</a:t>
            </a:r>
            <a:br>
              <a:rPr lang="hu-HU" dirty="0" smtClean="0"/>
            </a:br>
            <a:r>
              <a:rPr lang="hu-HU" dirty="0" smtClean="0"/>
              <a:t>}</a:t>
            </a:r>
            <a:br>
              <a:rPr lang="hu-HU" dirty="0" smtClean="0"/>
            </a:br>
            <a:r>
              <a:rPr lang="hu-HU" dirty="0" smtClean="0"/>
              <a:t>Az osztály minden esetben felelős, hogy a példányai garantáltan helyesen működjenek. Ennek megfelelően nem megengedhető az, hogy az adattagok ne tartalmazzanak értéket, vagy hibás értékeket tartalmazzanak.</a:t>
            </a:r>
            <a:br>
              <a:rPr lang="hu-HU" dirty="0" smtClean="0"/>
            </a:br>
            <a:r>
              <a:rPr lang="hu-HU" dirty="0" smtClean="0"/>
              <a:t>Hogy a példány már kezdetben értékekkel rendelkezzen, az adattagoknak </a:t>
            </a:r>
            <a:r>
              <a:rPr lang="hu-HU" dirty="0" err="1" smtClean="0"/>
              <a:t>kezdőértékadás</a:t>
            </a:r>
            <a:r>
              <a:rPr lang="hu-HU" dirty="0" smtClean="0"/>
              <a:t> során be lehet állítani az alapértelmezett értékeket:</a:t>
            </a:r>
            <a:br>
              <a:rPr lang="hu-HU" dirty="0" smtClean="0"/>
            </a:br>
            <a:r>
              <a:rPr lang="hu-HU" dirty="0" err="1" smtClean="0"/>
              <a:t>class</a:t>
            </a:r>
            <a:r>
              <a:rPr lang="hu-HU" dirty="0" smtClean="0"/>
              <a:t> </a:t>
            </a:r>
            <a:r>
              <a:rPr lang="hu-HU" dirty="0" err="1" smtClean="0"/>
              <a:t>TKor</a:t>
            </a:r>
            <a:r>
              <a:rPr lang="hu-HU" dirty="0" smtClean="0"/>
              <a:t/>
            </a:r>
            <a:br>
              <a:rPr lang="hu-HU" dirty="0" smtClean="0"/>
            </a:br>
            <a:r>
              <a:rPr lang="hu-HU" dirty="0" smtClean="0"/>
              <a:t>{</a:t>
            </a:r>
            <a:br>
              <a:rPr lang="hu-HU" dirty="0" smtClean="0"/>
            </a:br>
            <a:r>
              <a:rPr lang="hu-HU" dirty="0" err="1" smtClean="0"/>
              <a:t>public</a:t>
            </a:r>
            <a:r>
              <a:rPr lang="hu-HU" dirty="0" smtClean="0"/>
              <a:t> int x =0;</a:t>
            </a:r>
            <a:br>
              <a:rPr lang="hu-HU" dirty="0" smtClean="0"/>
            </a:br>
            <a:r>
              <a:rPr lang="hu-HU" dirty="0" err="1" smtClean="0"/>
              <a:t>public</a:t>
            </a:r>
            <a:r>
              <a:rPr lang="hu-HU" dirty="0" smtClean="0"/>
              <a:t> int y = 0;</a:t>
            </a:r>
            <a:br>
              <a:rPr lang="hu-HU" dirty="0" smtClean="0"/>
            </a:br>
            <a:r>
              <a:rPr lang="hu-HU" dirty="0" err="1" smtClean="0"/>
              <a:t>public</a:t>
            </a:r>
            <a:r>
              <a:rPr lang="hu-HU" dirty="0" smtClean="0"/>
              <a:t> int </a:t>
            </a:r>
            <a:r>
              <a:rPr lang="hu-HU" dirty="0" err="1" smtClean="0"/>
              <a:t>sugar</a:t>
            </a:r>
            <a:r>
              <a:rPr lang="hu-HU" dirty="0" smtClean="0"/>
              <a:t> =0;</a:t>
            </a:r>
            <a:br>
              <a:rPr lang="hu-HU" dirty="0" smtClean="0"/>
            </a:br>
            <a:r>
              <a:rPr lang="hu-HU" dirty="0" smtClean="0"/>
              <a:t>}</a:t>
            </a:r>
            <a:br>
              <a:rPr lang="hu-HU" dirty="0" smtClean="0"/>
            </a:br>
            <a:endParaRPr lang="hu-H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Védelmi szintek</a:t>
            </a:r>
            <a:endParaRPr lang="hu-HU" dirty="0"/>
          </a:p>
        </p:txBody>
      </p:sp>
      <p:sp>
        <p:nvSpPr>
          <p:cNvPr id="3" name="Tartalom helye 2"/>
          <p:cNvSpPr>
            <a:spLocks noGrp="1"/>
          </p:cNvSpPr>
          <p:nvPr>
            <p:ph idx="1"/>
          </p:nvPr>
        </p:nvSpPr>
        <p:spPr/>
        <p:txBody>
          <a:bodyPr>
            <a:normAutofit fontScale="70000" lnSpcReduction="20000"/>
          </a:bodyPr>
          <a:lstStyle/>
          <a:p>
            <a:r>
              <a:rPr lang="hu-HU" dirty="0" smtClean="0"/>
              <a:t>Az osztály minden esetben felelős, hogy a példányai garantáltan helyesen működjenek. Nem megengedhető az, hogy az adattagok hibás értékeket tartalmazzanak.</a:t>
            </a:r>
            <a:br>
              <a:rPr lang="hu-HU" dirty="0" smtClean="0"/>
            </a:br>
            <a:r>
              <a:rPr lang="hu-HU" dirty="0" smtClean="0"/>
              <a:t>Amennyiben a program valamely külső része direkt módon hozzá tud férni az adattagokhoz, akkor azokba hibás értékeket helyezhet el. Ezek megzavarhatják az osztály műveletek működését.</a:t>
            </a:r>
            <a:br>
              <a:rPr lang="hu-HU" dirty="0" smtClean="0"/>
            </a:br>
            <a:r>
              <a:rPr lang="hu-HU" dirty="0" smtClean="0"/>
              <a:t>Pl., ha egy repülő esetében a magasságot negatív értékre is be lehet állítani, akkor a leszállás() művelet esélyesen hibát fog okozni.</a:t>
            </a:r>
            <a:br>
              <a:rPr lang="hu-HU" dirty="0" smtClean="0"/>
            </a:br>
            <a:r>
              <a:rPr lang="hu-HU" dirty="0" smtClean="0"/>
              <a:t>Az osztály a számára kritikus adattagokat védheti a külvilág elől a védelmi szintek használatával.</a:t>
            </a:r>
            <a:br>
              <a:rPr lang="hu-HU" dirty="0" smtClean="0"/>
            </a:br>
            <a:r>
              <a:rPr lang="hu-HU" dirty="0" smtClean="0"/>
              <a:t>A védelmi szintek a mezők hatáskörét módosítják. Segítségükkel olyan hatáskör állítható be, melyen belül a mezők olvashatók és írhatók, de azon kívül a mezők nem hozzáférhetőek. Ha nem hozzáférhetőek, akkor hibás értéket sem tudnak elhelyezni bennük.</a:t>
            </a:r>
            <a:br>
              <a:rPr lang="hu-HU" dirty="0" smtClean="0"/>
            </a:br>
            <a:endParaRPr lang="hu-HU" dirty="0"/>
          </a:p>
        </p:txBody>
      </p:sp>
    </p:spTree>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1024</Words>
  <Application>Microsoft Office PowerPoint</Application>
  <PresentationFormat>Diavetítés a képernyőre (4:3 oldalarány)</PresentationFormat>
  <Paragraphs>95</Paragraphs>
  <Slides>31</Slides>
  <Notes>0</Notes>
  <HiddenSlides>0</HiddenSlides>
  <MMClips>0</MMClips>
  <ScaleCrop>false</ScaleCrop>
  <HeadingPairs>
    <vt:vector size="4" baseType="variant">
      <vt:variant>
        <vt:lpstr>Téma</vt:lpstr>
      </vt:variant>
      <vt:variant>
        <vt:i4>1</vt:i4>
      </vt:variant>
      <vt:variant>
        <vt:lpstr>Diacímek</vt:lpstr>
      </vt:variant>
      <vt:variant>
        <vt:i4>31</vt:i4>
      </vt:variant>
    </vt:vector>
  </HeadingPairs>
  <TitlesOfParts>
    <vt:vector size="32" baseType="lpstr">
      <vt:lpstr>Office-téma</vt:lpstr>
      <vt:lpstr>OOP alapok</vt:lpstr>
      <vt:lpstr>Egységbezárás</vt:lpstr>
      <vt:lpstr>Öröklődés</vt:lpstr>
      <vt:lpstr>Sokalakúság (polimorfizmus)</vt:lpstr>
      <vt:lpstr>OOP-t támogató nyelvek</vt:lpstr>
      <vt:lpstr>Tisztán OOP nyelvek</vt:lpstr>
      <vt:lpstr>Osztály adattagjai</vt:lpstr>
      <vt:lpstr>Osztály adatai</vt:lpstr>
      <vt:lpstr>Védelmi szintek</vt:lpstr>
      <vt:lpstr>PUBLIC</vt:lpstr>
      <vt:lpstr>PROTECTED</vt:lpstr>
      <vt:lpstr>PRIVATE</vt:lpstr>
      <vt:lpstr>METóDUS</vt:lpstr>
      <vt:lpstr>METÓDUS ÉS MEZŐ</vt:lpstr>
      <vt:lpstr>METÓDUS HÍVÁSA METÓDUSBÓL</vt:lpstr>
      <vt:lpstr>Metódusok túlterhelése</vt:lpstr>
      <vt:lpstr>KONSTRUKTOR MEGADÁSA</vt:lpstr>
      <vt:lpstr>KONSTRUKTOR FELADATAI</vt:lpstr>
      <vt:lpstr>KONSTRUKTOR túlterhelése</vt:lpstr>
      <vt:lpstr>Alapértelmezett konstruktor</vt:lpstr>
      <vt:lpstr>Öröklődés</vt:lpstr>
      <vt:lpstr>Öröklődés után új mező hozzáadása</vt:lpstr>
      <vt:lpstr>Öröklődés után új metódus adása</vt:lpstr>
      <vt:lpstr>Öröklődés és túlterhelés</vt:lpstr>
      <vt:lpstr>Öröklődés és metóduselfedés</vt:lpstr>
      <vt:lpstr>SEALED</vt:lpstr>
      <vt:lpstr>Típuskényszerítés</vt:lpstr>
      <vt:lpstr>IMPLICIT típuskompatibilitás</vt:lpstr>
      <vt:lpstr>Jellemző megadása</vt:lpstr>
      <vt:lpstr>Jellemző használata</vt:lpstr>
      <vt:lpstr>Jó tanulást!</vt:lpstr>
    </vt:vector>
  </TitlesOfParts>
  <Company>nja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alapok</dc:title>
  <dc:creator>nja</dc:creator>
  <cp:lastModifiedBy>nja</cp:lastModifiedBy>
  <cp:revision>7</cp:revision>
  <dcterms:created xsi:type="dcterms:W3CDTF">2003-01-01T18:46:58Z</dcterms:created>
  <dcterms:modified xsi:type="dcterms:W3CDTF">2003-01-01T19:48:03Z</dcterms:modified>
</cp:coreProperties>
</file>