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xls" ContentType="application/vnd.ms-excel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43"/>
  </p:notesMasterIdLst>
  <p:sldIdLst>
    <p:sldId id="257" r:id="rId2"/>
    <p:sldId id="420" r:id="rId3"/>
    <p:sldId id="259" r:id="rId4"/>
    <p:sldId id="260" r:id="rId5"/>
    <p:sldId id="262" r:id="rId6"/>
    <p:sldId id="421" r:id="rId7"/>
    <p:sldId id="422" r:id="rId8"/>
    <p:sldId id="423" r:id="rId9"/>
    <p:sldId id="424" r:id="rId10"/>
    <p:sldId id="425" r:id="rId11"/>
    <p:sldId id="426" r:id="rId12"/>
    <p:sldId id="274" r:id="rId13"/>
    <p:sldId id="275" r:id="rId14"/>
    <p:sldId id="276" r:id="rId15"/>
    <p:sldId id="277" r:id="rId16"/>
    <p:sldId id="280" r:id="rId17"/>
    <p:sldId id="281" r:id="rId18"/>
    <p:sldId id="283" r:id="rId19"/>
    <p:sldId id="427" r:id="rId20"/>
    <p:sldId id="285" r:id="rId21"/>
    <p:sldId id="428" r:id="rId22"/>
    <p:sldId id="284" r:id="rId23"/>
    <p:sldId id="286" r:id="rId24"/>
    <p:sldId id="287" r:id="rId25"/>
    <p:sldId id="429" r:id="rId26"/>
    <p:sldId id="430" r:id="rId27"/>
    <p:sldId id="431" r:id="rId28"/>
    <p:sldId id="432" r:id="rId29"/>
    <p:sldId id="433" r:id="rId30"/>
    <p:sldId id="434" r:id="rId31"/>
    <p:sldId id="43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4" r:id="rId40"/>
    <p:sldId id="305" r:id="rId41"/>
    <p:sldId id="306" r:id="rId42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8" d="100"/>
          <a:sy n="118" d="100"/>
        </p:scale>
        <p:origin x="-143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C47C2-2DA5-4136-85A6-691204160AAD}" type="datetimeFigureOut">
              <a:rPr lang="hu-HU" smtClean="0"/>
              <a:pPr/>
              <a:t>2012.01.20.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60AD27-F201-45FA-B35A-0C9CD7FCE757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633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3F7829-0C2A-456B-A285-AE4C993499F2}" type="slidenum">
              <a:rPr lang="hu-HU"/>
              <a:pPr/>
              <a:t>2</a:t>
            </a:fld>
            <a:endParaRPr lang="hu-HU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3667" name="Jegyzetek hely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u-HU" smtClean="0"/>
          </a:p>
        </p:txBody>
      </p:sp>
      <p:sp>
        <p:nvSpPr>
          <p:cNvPr id="113668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43C08F-AAB9-4217-A403-D937871C12AC}" type="slidenum">
              <a:rPr lang="hu-HU"/>
              <a:pPr/>
              <a:t>31</a:t>
            </a:fld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58A533-7C0E-4EEC-8B89-A3B250E81AB9}" type="slidenum">
              <a:rPr lang="hu-HU"/>
              <a:pPr/>
              <a:t>19</a:t>
            </a:fld>
            <a:endParaRPr lang="hu-HU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207183-A0F1-4E57-9F7C-20443785AAA3}" type="slidenum">
              <a:rPr lang="hu-HU"/>
              <a:pPr/>
              <a:t>21</a:t>
            </a:fld>
            <a:endParaRPr lang="hu-HU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7523" name="Jegyzetek hely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u-HU" smtClean="0"/>
          </a:p>
        </p:txBody>
      </p:sp>
      <p:sp>
        <p:nvSpPr>
          <p:cNvPr id="107524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3F851A3-B67D-4B46-B156-F168E2629F48}" type="slidenum">
              <a:rPr lang="hu-HU"/>
              <a:pPr/>
              <a:t>25</a:t>
            </a:fld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Jegyzetek hely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u-HU" smtClean="0"/>
          </a:p>
        </p:txBody>
      </p:sp>
      <p:sp>
        <p:nvSpPr>
          <p:cNvPr id="108548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9A6DD430-CB39-4568-BD12-1CFEA60540F8}" type="slidenum">
              <a:rPr lang="hu-HU"/>
              <a:pPr/>
              <a:t>26</a:t>
            </a:fld>
            <a:endParaRPr lang="hu-H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9571" name="Jegyzetek hely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u-HU" smtClean="0"/>
          </a:p>
        </p:txBody>
      </p:sp>
      <p:sp>
        <p:nvSpPr>
          <p:cNvPr id="109572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6948203E-878F-4477-A1FA-B1FD1FF89285}" type="slidenum">
              <a:rPr lang="hu-HU"/>
              <a:pPr/>
              <a:t>27</a:t>
            </a:fld>
            <a:endParaRPr lang="hu-H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Jegyzetek hely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u-HU" smtClean="0"/>
          </a:p>
        </p:txBody>
      </p:sp>
      <p:sp>
        <p:nvSpPr>
          <p:cNvPr id="110596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C812023-9851-4E15-A230-30B84D201649}" type="slidenum">
              <a:rPr lang="hu-HU"/>
              <a:pPr/>
              <a:t>28</a:t>
            </a:fld>
            <a:endParaRPr lang="hu-H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19" name="Jegyzetek hely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u-HU" smtClean="0"/>
          </a:p>
        </p:txBody>
      </p:sp>
      <p:sp>
        <p:nvSpPr>
          <p:cNvPr id="111620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8A5896A-2C69-4658-8A19-9E0FDC0D814F}" type="slidenum">
              <a:rPr lang="hu-HU"/>
              <a:pPr/>
              <a:t>29</a:t>
            </a:fld>
            <a:endParaRPr lang="hu-H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Diakép hely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Jegyzetek helye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hu-HU" smtClean="0"/>
          </a:p>
        </p:txBody>
      </p:sp>
      <p:sp>
        <p:nvSpPr>
          <p:cNvPr id="112644" name="Dia számának hely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2FCD9B1-FA0F-42C4-9EA5-89BBB8807400}" type="slidenum">
              <a:rPr lang="hu-HU"/>
              <a:pPr/>
              <a:t>30</a:t>
            </a:fld>
            <a:endParaRPr lang="hu-H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ím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17" name="Alcím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 smtClean="0"/>
              <a:t>Alcím mintájának szerkesztése</a:t>
            </a:r>
            <a:endParaRPr kumimoji="0" lang="en-US"/>
          </a:p>
        </p:txBody>
      </p:sp>
      <p:sp>
        <p:nvSpPr>
          <p:cNvPr id="30" name="Dátum helye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F3B7-7EC8-401E-A949-8679FFC42DCC}" type="datetimeFigureOut">
              <a:rPr lang="hu-HU" smtClean="0"/>
              <a:pPr/>
              <a:t>2012.01.20.</a:t>
            </a:fld>
            <a:endParaRPr lang="hu-HU"/>
          </a:p>
        </p:txBody>
      </p:sp>
      <p:sp>
        <p:nvSpPr>
          <p:cNvPr id="19" name="Élőláb helye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27" name="Dia számának hely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1376-7833-4591-8B4D-2F8AA143EC0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F3B7-7EC8-401E-A949-8679FFC42DCC}" type="datetimeFigureOut">
              <a:rPr lang="hu-HU" smtClean="0"/>
              <a:pPr/>
              <a:t>2012.01.20.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1376-7833-4591-8B4D-2F8AA143EC0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F3B7-7EC8-401E-A949-8679FFC42DCC}" type="datetimeFigureOut">
              <a:rPr lang="hu-HU" smtClean="0"/>
              <a:pPr/>
              <a:t>2012.01.20.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1376-7833-4591-8B4D-2F8AA143EC0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Cím, ábra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ClipArt-elem helye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endParaRPr lang="hu-HU" noProof="0" smtClean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82114-7B81-4504-82D8-18CD6BE6FAF6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Cím és tábláz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áblázat helye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hu-HU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23D08-0134-4339-AC2D-42D456AFE2CB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Cím, szöveg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62000" y="762000"/>
            <a:ext cx="7924800" cy="72231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sz="half" idx="1"/>
          </p:nvPr>
        </p:nvSpPr>
        <p:spPr>
          <a:xfrm>
            <a:off x="838200" y="1916113"/>
            <a:ext cx="3770313" cy="417036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760913" y="1916113"/>
            <a:ext cx="3770312" cy="417036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>
          <a:xfrm>
            <a:off x="2438400" y="6248400"/>
            <a:ext cx="2130425" cy="474663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>
          <a:xfrm>
            <a:off x="5791200" y="6248400"/>
            <a:ext cx="2897188" cy="474663"/>
          </a:xfrm>
        </p:spPr>
        <p:txBody>
          <a:bodyPr/>
          <a:lstStyle>
            <a:lvl1pPr>
              <a:defRPr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4138" y="6242050"/>
            <a:ext cx="587375" cy="488950"/>
          </a:xfrm>
        </p:spPr>
        <p:txBody>
          <a:bodyPr/>
          <a:lstStyle>
            <a:lvl1pPr>
              <a:defRPr/>
            </a:lvl1pPr>
          </a:lstStyle>
          <a:p>
            <a:fld id="{EAA679B5-875E-4AD4-86AB-4DC665163612}" type="slidenum">
              <a:rPr lang="hu-HU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F3B7-7EC8-401E-A949-8679FFC42DCC}" type="datetimeFigureOut">
              <a:rPr lang="hu-HU" smtClean="0"/>
              <a:pPr/>
              <a:t>2012.01.20.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1376-7833-4591-8B4D-2F8AA143EC0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F3B7-7EC8-401E-A949-8679FFC42DCC}" type="datetimeFigureOut">
              <a:rPr lang="hu-HU" smtClean="0"/>
              <a:pPr/>
              <a:t>2012.01.20.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1376-7833-4591-8B4D-2F8AA143EC0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F3B7-7EC8-401E-A949-8679FFC42DCC}" type="datetimeFigureOut">
              <a:rPr lang="hu-HU" smtClean="0"/>
              <a:pPr/>
              <a:t>2012.01.20.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1376-7833-4591-8B4D-2F8AA143EC0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F3B7-7EC8-401E-A949-8679FFC42DCC}" type="datetimeFigureOut">
              <a:rPr lang="hu-HU" smtClean="0"/>
              <a:pPr/>
              <a:t>2012.01.20.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1376-7833-4591-8B4D-2F8AA143EC0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F3B7-7EC8-401E-A949-8679FFC42DCC}" type="datetimeFigureOut">
              <a:rPr lang="hu-HU" smtClean="0"/>
              <a:pPr/>
              <a:t>2012.01.20.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1376-7833-4591-8B4D-2F8AA143EC0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F3B7-7EC8-401E-A949-8679FFC42DCC}" type="datetimeFigureOut">
              <a:rPr lang="hu-HU" smtClean="0"/>
              <a:pPr/>
              <a:t>2012.01.20.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1376-7833-4591-8B4D-2F8AA143EC0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" name="Szöveg hely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hu-HU" smtClean="0"/>
              <a:t>Mintaszöveg szerkesztése</a:t>
            </a:r>
          </a:p>
          <a:p>
            <a:pPr lvl="1" eaLnBrk="1" latinLnBrk="0" hangingPunct="1"/>
            <a:r>
              <a:rPr lang="hu-HU" smtClean="0"/>
              <a:t>Második szint</a:t>
            </a:r>
          </a:p>
          <a:p>
            <a:pPr lvl="2" eaLnBrk="1" latinLnBrk="0" hangingPunct="1"/>
            <a:r>
              <a:rPr lang="hu-HU" smtClean="0"/>
              <a:t>Harmadik szint</a:t>
            </a:r>
          </a:p>
          <a:p>
            <a:pPr lvl="3" eaLnBrk="1" latinLnBrk="0" hangingPunct="1"/>
            <a:r>
              <a:rPr lang="hu-HU" smtClean="0"/>
              <a:t>Negyedik szint</a:t>
            </a:r>
          </a:p>
          <a:p>
            <a:pPr lvl="4" eaLnBrk="1" latinLnBrk="0" hangingPunct="1"/>
            <a:r>
              <a:rPr lang="hu-HU" smtClean="0"/>
              <a:t>Ötödik szint</a:t>
            </a:r>
            <a:endParaRPr kumimoji="0" lang="en-US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F3B7-7EC8-401E-A949-8679FFC42DCC}" type="datetimeFigureOut">
              <a:rPr lang="hu-HU" smtClean="0"/>
              <a:pPr/>
              <a:t>2012.01.20.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B1376-7833-4591-8B4D-2F8AA143EC04}" type="slidenum">
              <a:rPr lang="hu-HU" smtClean="0"/>
              <a:pPr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gy sarkán kerekítve levágott téglalap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erékszögű háromszög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F1F3B7-7EC8-401E-A949-8679FFC42DCC}" type="datetimeFigureOut">
              <a:rPr lang="hu-HU" smtClean="0"/>
              <a:pPr/>
              <a:t>2012.01.20.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E0B1376-7833-4591-8B4D-2F8AA143EC04}" type="slidenum">
              <a:rPr lang="hu-HU" smtClean="0"/>
              <a:pPr/>
              <a:t>‹#›</a:t>
            </a:fld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hu-HU" smtClean="0"/>
              <a:t>Kép beszúrásához kattintson az ikonra</a:t>
            </a:r>
            <a:endParaRPr kumimoji="0" lang="en-US" dirty="0"/>
          </a:p>
        </p:txBody>
      </p:sp>
      <p:sp>
        <p:nvSpPr>
          <p:cNvPr id="10" name="Szabadkézi sokszög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Szabadkézi sokszög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zabadkézi sokszög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zabadkézi sokszög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Cím helye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hu-HU" smtClean="0"/>
              <a:t>Mintacím szerkesztése</a:t>
            </a:r>
            <a:endParaRPr kumimoji="0" lang="en-US"/>
          </a:p>
        </p:txBody>
      </p:sp>
      <p:sp>
        <p:nvSpPr>
          <p:cNvPr id="30" name="Szöveg helye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smtClean="0"/>
              <a:t>Mintaszöveg szerkesztése</a:t>
            </a:r>
          </a:p>
          <a:p>
            <a:pPr lvl="1" eaLnBrk="1" latinLnBrk="0" hangingPunct="1"/>
            <a:r>
              <a:rPr kumimoji="0" lang="hu-HU" smtClean="0"/>
              <a:t>Második szint</a:t>
            </a:r>
          </a:p>
          <a:p>
            <a:pPr lvl="2" eaLnBrk="1" latinLnBrk="0" hangingPunct="1"/>
            <a:r>
              <a:rPr kumimoji="0" lang="hu-HU" smtClean="0"/>
              <a:t>Harmadik szint</a:t>
            </a:r>
          </a:p>
          <a:p>
            <a:pPr lvl="3" eaLnBrk="1" latinLnBrk="0" hangingPunct="1"/>
            <a:r>
              <a:rPr kumimoji="0" lang="hu-HU" smtClean="0"/>
              <a:t>Negyedik szint</a:t>
            </a:r>
          </a:p>
          <a:p>
            <a:pPr lvl="4" eaLnBrk="1" latinLnBrk="0" hangingPunct="1"/>
            <a:r>
              <a:rPr kumimoji="0" lang="hu-HU" smtClean="0"/>
              <a:t>Ötödik szint</a:t>
            </a:r>
            <a:endParaRPr kumimoji="0" lang="en-US"/>
          </a:p>
        </p:txBody>
      </p:sp>
      <p:sp>
        <p:nvSpPr>
          <p:cNvPr id="10" name="Dátum hely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4F1F3B7-7EC8-401E-A949-8679FFC42DCC}" type="datetimeFigureOut">
              <a:rPr lang="hu-HU" smtClean="0"/>
              <a:pPr/>
              <a:t>2012.01.20.</a:t>
            </a:fld>
            <a:endParaRPr lang="hu-HU"/>
          </a:p>
        </p:txBody>
      </p:sp>
      <p:sp>
        <p:nvSpPr>
          <p:cNvPr id="22" name="Élőláb hely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18" name="Dia számának hely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E0B1376-7833-4591-8B4D-2F8AA143EC04}" type="slidenum">
              <a:rPr lang="hu-HU" smtClean="0"/>
              <a:pPr/>
              <a:t>‹#›</a:t>
            </a:fld>
            <a:endParaRPr lang="hu-HU"/>
          </a:p>
        </p:txBody>
      </p:sp>
      <p:grpSp>
        <p:nvGrpSpPr>
          <p:cNvPr id="2" name="Csoportba foglalás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Szabadkézi sokszög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Szabadkézi sokszög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Microsoft_Excel_97-2003_munkalap2.xls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Microsoft_Word_97-2003_dokumentum1.doc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hu-HU" smtClean="0"/>
              <a:t>Hálózati ismeretek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/>
              <a:t>WAN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Nagy földrajzi területeket fed le</a:t>
            </a:r>
          </a:p>
          <a:p>
            <a:r>
              <a:rPr lang="hu-HU" smtClean="0"/>
              <a:t>Hozzáférés viszonylag lassú</a:t>
            </a:r>
          </a:p>
          <a:p>
            <a:r>
              <a:rPr lang="hu-HU" smtClean="0"/>
              <a:t>Nonstop és időszakos csatlakozás</a:t>
            </a:r>
          </a:p>
          <a:p>
            <a:r>
              <a:rPr lang="hu-HU" smtClean="0"/>
              <a:t>Globális elhelyezkedésű eszközöket köt össze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476672"/>
            <a:ext cx="8229600" cy="1143000"/>
          </a:xfrm>
        </p:spPr>
        <p:txBody>
          <a:bodyPr/>
          <a:lstStyle/>
          <a:p>
            <a:r>
              <a:rPr lang="hu-HU" b="1" dirty="0"/>
              <a:t>Hálózati fogalmak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hu-HU" sz="2400" dirty="0"/>
              <a:t>adatátviteli sebesség</a:t>
            </a:r>
          </a:p>
          <a:p>
            <a:pPr lvl="1">
              <a:lnSpc>
                <a:spcPct val="80000"/>
              </a:lnSpc>
            </a:pPr>
            <a:r>
              <a:rPr lang="hu-HU" sz="2000" dirty="0"/>
              <a:t>időegység alatt átvitt bitek száma (</a:t>
            </a:r>
            <a:r>
              <a:rPr lang="hu-HU" sz="2000" dirty="0" err="1"/>
              <a:t>bps</a:t>
            </a:r>
            <a:r>
              <a:rPr lang="hu-HU" sz="2000" dirty="0"/>
              <a:t> – bit per </a:t>
            </a:r>
            <a:r>
              <a:rPr lang="hu-HU" sz="2000" dirty="0" err="1"/>
              <a:t>second</a:t>
            </a:r>
            <a:r>
              <a:rPr lang="hu-HU" sz="2000" dirty="0"/>
              <a:t>, </a:t>
            </a:r>
            <a:r>
              <a:rPr lang="hu-HU" sz="2000" dirty="0" err="1"/>
              <a:t>Kbps</a:t>
            </a:r>
            <a:r>
              <a:rPr lang="hu-HU" sz="2000" dirty="0"/>
              <a:t>, </a:t>
            </a:r>
            <a:r>
              <a:rPr lang="hu-HU" sz="2000" dirty="0" err="1"/>
              <a:t>Mbps</a:t>
            </a:r>
            <a:r>
              <a:rPr lang="hu-HU" sz="2000" dirty="0"/>
              <a:t>)</a:t>
            </a:r>
          </a:p>
          <a:p>
            <a:pPr>
              <a:lnSpc>
                <a:spcPct val="80000"/>
              </a:lnSpc>
            </a:pPr>
            <a:r>
              <a:rPr lang="hu-HU" sz="2400" dirty="0"/>
              <a:t>sávszélesség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</a:pPr>
            <a:r>
              <a:rPr lang="hu-HU" sz="2100" dirty="0" smtClean="0"/>
              <a:t>- olyan mérőszám, amely megmutatja, hogy adott idő alatt mennyi információ juttatható el az egyik helyről a másikra</a:t>
            </a:r>
          </a:p>
          <a:p>
            <a:pPr lvl="1"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</a:pPr>
            <a:r>
              <a:rPr lang="hu-HU" sz="2100" dirty="0" smtClean="0"/>
              <a:t>- bit per szekundum (bit/s) 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hu-HU" sz="2100" dirty="0" smtClean="0"/>
              <a:t>a </a:t>
            </a:r>
            <a:r>
              <a:rPr lang="hu-HU" sz="2100" dirty="0"/>
              <a:t>hálózati csatornára jellemző legnagyobb adatátviteli sebesség</a:t>
            </a: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hu-HU" sz="2100" dirty="0"/>
              <a:t>két sávszélesség: letöltési, feltöltési sávszélesség, </a:t>
            </a:r>
          </a:p>
          <a:p>
            <a:pPr lvl="1">
              <a:lnSpc>
                <a:spcPct val="80000"/>
              </a:lnSpc>
              <a:buNone/>
            </a:pPr>
            <a:r>
              <a:rPr lang="hu-HU" sz="2100" dirty="0"/>
              <a:t>    pl. 768/128 </a:t>
            </a:r>
            <a:r>
              <a:rPr lang="hu-HU" sz="2100" dirty="0" err="1"/>
              <a:t>kbps</a:t>
            </a:r>
            <a:endParaRPr lang="hu-HU" sz="2100" dirty="0"/>
          </a:p>
          <a:p>
            <a:pPr>
              <a:lnSpc>
                <a:spcPct val="80000"/>
              </a:lnSpc>
            </a:pPr>
            <a:r>
              <a:rPr lang="hu-HU" sz="2400" dirty="0"/>
              <a:t>jogosultságok</a:t>
            </a:r>
          </a:p>
          <a:p>
            <a:pPr lvl="1">
              <a:lnSpc>
                <a:spcPct val="80000"/>
              </a:lnSpc>
            </a:pPr>
            <a:r>
              <a:rPr lang="hu-HU" sz="2000" dirty="0"/>
              <a:t>írási, olvasási, végrehajtási jogok</a:t>
            </a:r>
          </a:p>
          <a:p>
            <a:pPr>
              <a:lnSpc>
                <a:spcPct val="80000"/>
              </a:lnSpc>
            </a:pPr>
            <a:r>
              <a:rPr lang="hu-HU" sz="2400" dirty="0"/>
              <a:t>titkosítás</a:t>
            </a:r>
          </a:p>
          <a:p>
            <a:pPr lvl="1">
              <a:lnSpc>
                <a:spcPct val="80000"/>
              </a:lnSpc>
            </a:pPr>
            <a:r>
              <a:rPr lang="hu-HU" sz="2000" dirty="0"/>
              <a:t>célja: illetéktelenek ne </a:t>
            </a:r>
            <a:r>
              <a:rPr lang="hu-HU" sz="2000" dirty="0" err="1"/>
              <a:t>férhassenek</a:t>
            </a:r>
            <a:r>
              <a:rPr lang="hu-HU" sz="2000" dirty="0"/>
              <a:t> adatokhoz</a:t>
            </a:r>
          </a:p>
          <a:p>
            <a:pPr lvl="1">
              <a:lnSpc>
                <a:spcPct val="80000"/>
              </a:lnSpc>
            </a:pPr>
            <a:r>
              <a:rPr lang="hu-HU" sz="2000" dirty="0"/>
              <a:t>gyakorlatilag minden adatátvitel </a:t>
            </a:r>
            <a:r>
              <a:rPr lang="hu-HU" sz="2000" dirty="0" err="1"/>
              <a:t>titkosítható</a:t>
            </a:r>
            <a:endParaRPr lang="hu-HU" sz="2000" dirty="0"/>
          </a:p>
          <a:p>
            <a:pPr lvl="1">
              <a:lnSpc>
                <a:spcPct val="80000"/>
              </a:lnSpc>
            </a:pPr>
            <a:r>
              <a:rPr lang="hu-HU" sz="2000" dirty="0"/>
              <a:t>legelterjedtebb: RSA kettős kulcsú </a:t>
            </a:r>
            <a:r>
              <a:rPr lang="hu-HU" sz="2000" dirty="0" err="1"/>
              <a:t>aszimetrikus</a:t>
            </a:r>
            <a:r>
              <a:rPr lang="hu-HU" sz="2000" dirty="0"/>
              <a:t> kódolás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947192"/>
          </a:xfrm>
        </p:spPr>
        <p:txBody>
          <a:bodyPr/>
          <a:lstStyle/>
          <a:p>
            <a:r>
              <a:rPr lang="hu-HU" b="1" dirty="0" smtClean="0"/>
              <a:t>Jellegzetes sávszélességek</a:t>
            </a:r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type="tbl" idx="1"/>
          </p:nvPr>
        </p:nvGraphicFramePr>
        <p:xfrm>
          <a:off x="687388" y="2162175"/>
          <a:ext cx="7769225" cy="375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Dokumentum" r:id="rId4" imgW="8518680" imgH="4114800" progId="Word.Document.8">
                  <p:embed/>
                </p:oleObj>
              </mc:Choice>
              <mc:Fallback>
                <p:oleObj name="Dokumentum" r:id="rId4" imgW="8518680" imgH="41148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162175"/>
                        <a:ext cx="7769225" cy="3752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1828800" y="1752600"/>
          <a:ext cx="5181600" cy="485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Munkalap" r:id="rId7" imgW="3009960" imgH="2815560" progId="Excel.Sheet.8">
                  <p:embed/>
                </p:oleObj>
              </mc:Choice>
              <mc:Fallback>
                <p:oleObj name="Munkalap" r:id="rId7" imgW="3009960" imgH="2815560" progId="Excel.Shee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752600"/>
                        <a:ext cx="5181600" cy="485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Áteresztőképesség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dirty="0" smtClean="0"/>
              <a:t>Az áteresztőképesség a sávszélesség egy bizonyos időpontban, adott hálózati útvonalat használó fájlletöltés folyamán mérhető értéke</a:t>
            </a:r>
          </a:p>
          <a:p>
            <a:r>
              <a:rPr lang="hu-HU" dirty="0" smtClean="0"/>
              <a:t>Ne higgyük, hogy a gyakorlatban is elérjük azt a sávszélességet, amit egy hálózatról szóló reklámban hallunk!</a:t>
            </a:r>
          </a:p>
          <a:p>
            <a:r>
              <a:rPr lang="hu-HU" dirty="0" smtClean="0"/>
              <a:t>áteresztőképesség &lt; sávszélesség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404664"/>
            <a:ext cx="7772400" cy="1287016"/>
          </a:xfrm>
        </p:spPr>
        <p:txBody>
          <a:bodyPr>
            <a:normAutofit fontScale="90000"/>
          </a:bodyPr>
          <a:lstStyle/>
          <a:p>
            <a:r>
              <a:rPr lang="hu-HU" b="1" dirty="0" smtClean="0"/>
              <a:t>Az áteresztőképességet befolyásoló tényezők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060848"/>
            <a:ext cx="8748464" cy="4114800"/>
          </a:xfrm>
        </p:spPr>
        <p:txBody>
          <a:bodyPr>
            <a:normAutofit lnSpcReduction="10000"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dirty="0" smtClean="0"/>
              <a:t>a hálózat-összekapcsoló eszközök tulajdonságai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dirty="0" smtClean="0"/>
              <a:t>az átvitt adatok típusa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dirty="0" smtClean="0"/>
              <a:t>a hálózati topológia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dirty="0" smtClean="0"/>
              <a:t>a felhasználók száma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dirty="0" smtClean="0"/>
              <a:t>a felhasználó számítógépének tulajdonságai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dirty="0" smtClean="0"/>
              <a:t>a kiszolgáló számítógép tulajdonságai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dirty="0" smtClean="0"/>
              <a:t>áramszünet vagy különleges időjárás okozta leállások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dirty="0" smtClean="0"/>
              <a:t>sok egyéb ok</a:t>
            </a:r>
          </a:p>
          <a:p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Adatátviteli idő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0" y="3276600"/>
            <a:ext cx="9144000" cy="1524000"/>
          </a:xfrm>
        </p:spPr>
        <p:txBody>
          <a:bodyPr/>
          <a:lstStyle/>
          <a:p>
            <a:r>
              <a:rPr lang="hu-HU" smtClean="0"/>
              <a:t>Legjobb letöltési idő = fáljméret/sávszélesség</a:t>
            </a:r>
          </a:p>
          <a:p>
            <a:r>
              <a:rPr lang="hu-HU" smtClean="0"/>
              <a:t>Tipikus letöltési idő = fájlméret/áteresztőképesség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Forrás, cél, adatcsomag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smtClean="0"/>
              <a:t>A hálózaton minden kommunikáció egy forrástól származik, és egy cél felé halad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smtClean="0"/>
              <a:t>A hálózaton haladó információt </a:t>
            </a:r>
            <a:r>
              <a:rPr lang="hu-HU" i="1" smtClean="0"/>
              <a:t>adatnak</a:t>
            </a:r>
            <a:r>
              <a:rPr lang="hu-HU" smtClean="0"/>
              <a:t>, </a:t>
            </a:r>
            <a:r>
              <a:rPr lang="hu-HU" i="1" smtClean="0"/>
              <a:t>csomagnak</a:t>
            </a:r>
            <a:r>
              <a:rPr lang="hu-HU" smtClean="0"/>
              <a:t> vagy </a:t>
            </a:r>
            <a:r>
              <a:rPr lang="hu-HU" i="1" smtClean="0"/>
              <a:t>adatcsomagnak</a:t>
            </a:r>
            <a:r>
              <a:rPr lang="hu-HU" smtClean="0"/>
              <a:t> nevezzük</a:t>
            </a:r>
          </a:p>
          <a:p>
            <a:endParaRPr 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Az átviteli közeg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hu-HU" sz="2800" smtClean="0"/>
              <a:t>telefonvezeték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hu-HU" sz="2800" smtClean="0"/>
              <a:t>10Base-T Ethernethez használt Category 5 UTP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hu-HU" sz="2800" smtClean="0"/>
              <a:t>kábeltelevíziós adáshoz használt koaxiális kábel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hu-HU" sz="2800" smtClean="0"/>
              <a:t>optikai szál (vékony, fényvezető üvegszál)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hu-HU" sz="2800" smtClean="0"/>
              <a:t>más típusú rézkábel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hu-HU" sz="2800" smtClean="0"/>
              <a:t>vezeték nélküli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Protokoll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420888"/>
            <a:ext cx="8229600" cy="2592288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dirty="0" smtClean="0"/>
              <a:t>olyan szabályok és egyezmények összessége, amelyek meghatározzák az adatok formátumát és továbbítási módját</a:t>
            </a:r>
          </a:p>
          <a:p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Hálózati architektúra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hu-HU" sz="2400"/>
              <a:t>A mai modern számítógép-hálózatok tervezését struktúrális módszerrel végzik, azaz a hálózat egyes részeit rétegekbe (layer) vagy más néven szintekbe (level) szervezik, amelyik mindegyike az előzőre épül.</a:t>
            </a:r>
            <a:br>
              <a:rPr lang="hu-HU" sz="2400"/>
            </a:br>
            <a:endParaRPr lang="hu-HU" sz="2400"/>
          </a:p>
          <a:p>
            <a:pPr>
              <a:lnSpc>
                <a:spcPct val="80000"/>
              </a:lnSpc>
            </a:pPr>
            <a:r>
              <a:rPr lang="hu-HU" sz="2400"/>
              <a:t>A kommunikációnál használt szabályok és megállapodások összességét protokollnak (protocol) nevezzük.</a:t>
            </a:r>
            <a:br>
              <a:rPr lang="hu-HU" sz="2400"/>
            </a:br>
            <a:endParaRPr lang="hu-HU" sz="2400"/>
          </a:p>
          <a:p>
            <a:pPr>
              <a:lnSpc>
                <a:spcPct val="80000"/>
              </a:lnSpc>
            </a:pPr>
            <a:r>
              <a:rPr lang="hu-HU" sz="2400"/>
              <a:t>A rétegek és protokollok halmazát nevezzük hálózati architektúrá-nak.</a:t>
            </a:r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61951-1516-407E-A88A-810A73FF8C5C}" type="slidenum">
              <a:rPr lang="hu-HU"/>
              <a:pPr/>
              <a:t>19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xfrm>
            <a:off x="395536" y="476672"/>
            <a:ext cx="8229600" cy="924712"/>
          </a:xfrm>
        </p:spPr>
        <p:txBody>
          <a:bodyPr/>
          <a:lstStyle/>
          <a:p>
            <a:r>
              <a:rPr lang="hu-HU" b="1" dirty="0"/>
              <a:t>Hálózat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idx="1"/>
          </p:nvPr>
        </p:nvSpPr>
        <p:spPr>
          <a:xfrm>
            <a:off x="323850" y="1600200"/>
            <a:ext cx="8362950" cy="4533900"/>
          </a:xfrm>
        </p:spPr>
        <p:txBody>
          <a:bodyPr>
            <a:normAutofit fontScale="92500" lnSpcReduction="20000"/>
          </a:bodyPr>
          <a:lstStyle/>
          <a:p>
            <a:r>
              <a:rPr lang="hu-HU" sz="2200" dirty="0"/>
              <a:t>Kettő vagy több számítógépet adatátvitel szempontjából összekapcsolunk</a:t>
            </a:r>
          </a:p>
          <a:p>
            <a:pPr>
              <a:buFont typeface="Wingdings" pitchFamily="2" charset="2"/>
              <a:buNone/>
            </a:pPr>
            <a:r>
              <a:rPr lang="hu-HU" sz="2200" u="sng" dirty="0"/>
              <a:t>Alkalmazásának céljai</a:t>
            </a:r>
            <a:r>
              <a:rPr lang="hu-HU" sz="2200" dirty="0"/>
              <a:t>:</a:t>
            </a:r>
          </a:p>
          <a:p>
            <a:r>
              <a:rPr lang="hu-HU" sz="2200" dirty="0"/>
              <a:t>hardvererőforrások megosztása</a:t>
            </a:r>
          </a:p>
          <a:p>
            <a:pPr lvl="1"/>
            <a:r>
              <a:rPr lang="hu-HU" sz="2200" dirty="0"/>
              <a:t>pl. merevlemez, processzor, </a:t>
            </a:r>
            <a:r>
              <a:rPr lang="hu-HU" sz="2200" dirty="0" err="1"/>
              <a:t>internethozzáférés</a:t>
            </a:r>
            <a:r>
              <a:rPr lang="hu-HU" sz="2200" dirty="0"/>
              <a:t> közös használata</a:t>
            </a:r>
          </a:p>
          <a:p>
            <a:r>
              <a:rPr lang="hu-HU" sz="2200" dirty="0"/>
              <a:t>szoftvererőforrások megosztása</a:t>
            </a:r>
          </a:p>
          <a:p>
            <a:pPr lvl="1"/>
            <a:r>
              <a:rPr lang="hu-HU" sz="2200" dirty="0"/>
              <a:t>pl. programok, adatok, fájlok közös használata</a:t>
            </a:r>
          </a:p>
          <a:p>
            <a:r>
              <a:rPr lang="hu-HU" sz="2200" dirty="0"/>
              <a:t>adatok továbbítása</a:t>
            </a:r>
          </a:p>
          <a:p>
            <a:pPr lvl="1"/>
            <a:r>
              <a:rPr lang="hu-HU" sz="2200" dirty="0"/>
              <a:t>pl. email, chat, telefon</a:t>
            </a:r>
          </a:p>
          <a:p>
            <a:r>
              <a:rPr lang="hu-HU" sz="2200" dirty="0"/>
              <a:t>központi felügyelet </a:t>
            </a:r>
          </a:p>
          <a:p>
            <a:pPr lvl="1"/>
            <a:r>
              <a:rPr lang="hu-HU" sz="2200" dirty="0"/>
              <a:t>pl. felhasználók, jelszavak, jogosultságok központi kezelése</a:t>
            </a:r>
          </a:p>
          <a:p>
            <a:r>
              <a:rPr lang="hu-HU" sz="2200" dirty="0"/>
              <a:t>közösen használható kiszolgálók</a:t>
            </a:r>
          </a:p>
          <a:p>
            <a:pPr lvl="1"/>
            <a:r>
              <a:rPr lang="hu-HU" sz="2200" dirty="0" err="1"/>
              <a:t>pl</a:t>
            </a:r>
            <a:r>
              <a:rPr lang="hu-HU" sz="2200" dirty="0"/>
              <a:t> nyomtató, adatbázis-kezelő</a:t>
            </a:r>
          </a:p>
          <a:p>
            <a:pPr>
              <a:buFont typeface="Wingdings" pitchFamily="2" charset="2"/>
              <a:buNone/>
            </a:pPr>
            <a:endParaRPr lang="hu-HU" sz="2000" dirty="0"/>
          </a:p>
          <a:p>
            <a:pPr lvl="1">
              <a:buFont typeface="Wingdings" pitchFamily="2" charset="2"/>
              <a:buNone/>
            </a:pPr>
            <a:r>
              <a:rPr lang="hu-HU" sz="2000" dirty="0"/>
              <a:t>    </a:t>
            </a:r>
          </a:p>
          <a:p>
            <a:pPr>
              <a:buFont typeface="Wingdings" pitchFamily="2" charset="2"/>
              <a:buNone/>
            </a:pPr>
            <a:endParaRPr lang="hu-HU" sz="2000" dirty="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Az ISO-OSI modell kialakulása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0" y="1981200"/>
            <a:ext cx="8458200" cy="4114800"/>
          </a:xfrm>
        </p:spPr>
        <p:txBody>
          <a:bodyPr>
            <a:norm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dirty="0" smtClean="0"/>
              <a:t>A </a:t>
            </a:r>
            <a:r>
              <a:rPr lang="hu-HU" i="1" dirty="0" smtClean="0"/>
              <a:t>Nemzetközi Szabványügyi Hivatal (International Organization </a:t>
            </a:r>
            <a:r>
              <a:rPr lang="hu-HU" i="1" dirty="0" err="1" smtClean="0"/>
              <a:t>for</a:t>
            </a:r>
            <a:r>
              <a:rPr lang="hu-HU" i="1" dirty="0" smtClean="0"/>
              <a:t> </a:t>
            </a:r>
            <a:r>
              <a:rPr lang="hu-HU" i="1" dirty="0" err="1" smtClean="0"/>
              <a:t>Standardization</a:t>
            </a:r>
            <a:r>
              <a:rPr lang="hu-HU" i="1" dirty="0" smtClean="0"/>
              <a:t>, ISO)</a:t>
            </a:r>
            <a:r>
              <a:rPr lang="hu-HU" dirty="0" smtClean="0"/>
              <a:t>) megvizsgálta a DECNET, SNA és TCP/IP hálózatokat, hogy megfelelő szabályokat találjon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dirty="0" smtClean="0"/>
              <a:t>az </a:t>
            </a:r>
            <a:r>
              <a:rPr lang="hu-HU" i="1" dirty="0" smtClean="0"/>
              <a:t>ISO</a:t>
            </a:r>
            <a:r>
              <a:rPr lang="hu-HU" dirty="0" smtClean="0"/>
              <a:t> egy olyan hálózati modellt alkotott, ami alapján a gyártó cégek más hálózatokkal kompatibilis és együttműködésre képes hálózatokat tudtak gyártani. </a:t>
            </a:r>
          </a:p>
          <a:p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AutoShap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/>
              <a:t>Egy architektúra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916113"/>
            <a:ext cx="5821363" cy="4170362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sz="2400"/>
              <a:t>Az OSI modell hét rétegből áll, és a kialakításuknál a következő elveket vették figyelembe:</a:t>
            </a:r>
          </a:p>
          <a:p>
            <a:pPr lvl="1"/>
            <a:r>
              <a:rPr lang="hu-HU" sz="2000"/>
              <a:t>minden réteg feladata jól definiált legyen, és ez a nemzetközileg elfogadott szabványok figyelembe vételével történjen,</a:t>
            </a:r>
          </a:p>
          <a:p>
            <a:pPr lvl="1"/>
            <a:r>
              <a:rPr lang="hu-HU" sz="2000"/>
              <a:t>a rétegek közötti információcsere minimalizálásával kell a rétegek határait megállapítani,</a:t>
            </a:r>
          </a:p>
          <a:p>
            <a:pPr lvl="1"/>
            <a:r>
              <a:rPr lang="hu-HU" sz="2000"/>
              <a:t>elegendő számú réteget kell definiálni, hogy a különböző feladatok ne kerüljenek feleslegesen egy rétegbe.</a:t>
            </a:r>
          </a:p>
        </p:txBody>
      </p:sp>
      <p:pic>
        <p:nvPicPr>
          <p:cNvPr id="61444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6069878" y="2953397"/>
            <a:ext cx="1152381" cy="2095793"/>
          </a:xfrm>
          <a:noFill/>
          <a:ln/>
        </p:spPr>
      </p:pic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3073E-B0D2-4C2F-A60D-1D881AA1B69F}" type="slidenum">
              <a:rPr lang="hu-HU"/>
              <a:pPr/>
              <a:t>21</a:t>
            </a:fld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Az ISO-OSI modell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/>
        </p:nvGraphicFramePr>
        <p:xfrm>
          <a:off x="1219200" y="2057400"/>
          <a:ext cx="6781800" cy="390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Klip" r:id="rId3" imgW="3857143" imgH="2219048" progId="">
                  <p:embed/>
                </p:oleObj>
              </mc:Choice>
              <mc:Fallback>
                <p:oleObj name="Klip" r:id="rId3" imgW="3857143" imgH="2219048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2057400"/>
                        <a:ext cx="6781800" cy="390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smtClean="0"/>
              <a:t>A rétegekre bontott hálózati modell előnyei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Csökkenti a bonyolultságot</a:t>
            </a:r>
          </a:p>
          <a:p>
            <a:r>
              <a:rPr lang="hu-HU" smtClean="0"/>
              <a:t>Szabványosítja az interfészeket</a:t>
            </a:r>
          </a:p>
          <a:p>
            <a:r>
              <a:rPr lang="hu-HU" smtClean="0"/>
              <a:t>Támogatja a moduláris tervezést</a:t>
            </a:r>
          </a:p>
          <a:p>
            <a:r>
              <a:rPr lang="hu-HU" smtClean="0"/>
              <a:t>Biztosítja a különféle technológiák együttműködését</a:t>
            </a:r>
          </a:p>
          <a:p>
            <a:r>
              <a:rPr lang="hu-HU" smtClean="0"/>
              <a:t>Felgyorsítja a fejlődést</a:t>
            </a:r>
          </a:p>
          <a:p>
            <a:r>
              <a:rPr lang="hu-HU" smtClean="0"/>
              <a:t>Egyszerűsíti a tanulást és az oktatást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 hét réteg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hu-HU" dirty="0" smtClean="0"/>
          </a:p>
        </p:txBody>
      </p: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971600" y="2276872"/>
            <a:ext cx="6238875" cy="3733800"/>
            <a:chOff x="720" y="1584"/>
            <a:chExt cx="3930" cy="2352"/>
          </a:xfrm>
        </p:grpSpPr>
        <p:sp>
          <p:nvSpPr>
            <p:cNvPr id="5" name="Text Box 17"/>
            <p:cNvSpPr txBox="1">
              <a:spLocks noChangeArrowheads="1"/>
            </p:cNvSpPr>
            <p:nvPr/>
          </p:nvSpPr>
          <p:spPr bwMode="auto">
            <a:xfrm>
              <a:off x="720" y="1584"/>
              <a:ext cx="19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1" hangingPunct="1">
                <a:spcBef>
                  <a:spcPct val="50000"/>
                </a:spcBef>
              </a:pPr>
              <a:r>
                <a:rPr lang="hu-HU" sz="2400" dirty="0"/>
                <a:t>Alkalmazási réteg</a:t>
              </a:r>
            </a:p>
          </p:txBody>
        </p:sp>
        <p:sp>
          <p:nvSpPr>
            <p:cNvPr id="6" name="Text Box 18"/>
            <p:cNvSpPr txBox="1">
              <a:spLocks noChangeArrowheads="1"/>
            </p:cNvSpPr>
            <p:nvPr/>
          </p:nvSpPr>
          <p:spPr bwMode="auto">
            <a:xfrm>
              <a:off x="720" y="1920"/>
              <a:ext cx="19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1" hangingPunct="1">
                <a:spcBef>
                  <a:spcPct val="50000"/>
                </a:spcBef>
              </a:pPr>
              <a:r>
                <a:rPr lang="hu-HU" sz="2400" dirty="0"/>
                <a:t>Megjelenítési réteg</a:t>
              </a:r>
            </a:p>
          </p:txBody>
        </p:sp>
        <p:sp>
          <p:nvSpPr>
            <p:cNvPr id="7" name="Text Box 19"/>
            <p:cNvSpPr txBox="1">
              <a:spLocks noChangeArrowheads="1"/>
            </p:cNvSpPr>
            <p:nvPr/>
          </p:nvSpPr>
          <p:spPr bwMode="auto">
            <a:xfrm>
              <a:off x="720" y="2256"/>
              <a:ext cx="19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1" hangingPunct="1">
                <a:spcBef>
                  <a:spcPct val="50000"/>
                </a:spcBef>
              </a:pPr>
              <a:r>
                <a:rPr lang="hu-HU" sz="2400" dirty="0"/>
                <a:t>Viszony réteg</a:t>
              </a:r>
            </a:p>
          </p:txBody>
        </p:sp>
        <p:sp>
          <p:nvSpPr>
            <p:cNvPr id="8" name="Text Box 20"/>
            <p:cNvSpPr txBox="1">
              <a:spLocks noChangeArrowheads="1"/>
            </p:cNvSpPr>
            <p:nvPr/>
          </p:nvSpPr>
          <p:spPr bwMode="auto">
            <a:xfrm>
              <a:off x="720" y="2592"/>
              <a:ext cx="19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1" hangingPunct="1">
                <a:spcBef>
                  <a:spcPct val="50000"/>
                </a:spcBef>
              </a:pPr>
              <a:r>
                <a:rPr lang="hu-HU" sz="2400" dirty="0"/>
                <a:t>Szállítási réteg</a:t>
              </a:r>
            </a:p>
          </p:txBody>
        </p:sp>
        <p:sp>
          <p:nvSpPr>
            <p:cNvPr id="9" name="Text Box 21"/>
            <p:cNvSpPr txBox="1">
              <a:spLocks noChangeArrowheads="1"/>
            </p:cNvSpPr>
            <p:nvPr/>
          </p:nvSpPr>
          <p:spPr bwMode="auto">
            <a:xfrm>
              <a:off x="720" y="2928"/>
              <a:ext cx="19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1" hangingPunct="1">
                <a:spcBef>
                  <a:spcPct val="50000"/>
                </a:spcBef>
              </a:pPr>
              <a:r>
                <a:rPr lang="hu-HU" sz="2400"/>
                <a:t>Hálózati réteg</a:t>
              </a:r>
            </a:p>
          </p:txBody>
        </p:sp>
        <p:sp>
          <p:nvSpPr>
            <p:cNvPr id="10" name="Text Box 22"/>
            <p:cNvSpPr txBox="1">
              <a:spLocks noChangeArrowheads="1"/>
            </p:cNvSpPr>
            <p:nvPr/>
          </p:nvSpPr>
          <p:spPr bwMode="auto">
            <a:xfrm>
              <a:off x="720" y="3264"/>
              <a:ext cx="19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1" hangingPunct="1">
                <a:spcBef>
                  <a:spcPct val="50000"/>
                </a:spcBef>
              </a:pPr>
              <a:r>
                <a:rPr lang="hu-HU" sz="2400"/>
                <a:t>Adatkapcsolati réteg</a:t>
              </a:r>
            </a:p>
          </p:txBody>
        </p:sp>
        <p:sp>
          <p:nvSpPr>
            <p:cNvPr id="11" name="Text Box 23"/>
            <p:cNvSpPr txBox="1">
              <a:spLocks noChangeArrowheads="1"/>
            </p:cNvSpPr>
            <p:nvPr/>
          </p:nvSpPr>
          <p:spPr bwMode="auto">
            <a:xfrm>
              <a:off x="720" y="3600"/>
              <a:ext cx="1968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 eaLnBrk="1" hangingPunct="1">
                <a:spcBef>
                  <a:spcPct val="50000"/>
                </a:spcBef>
              </a:pPr>
              <a:r>
                <a:rPr lang="hu-HU" sz="2400"/>
                <a:t>Fizikai réteg</a:t>
              </a:r>
            </a:p>
          </p:txBody>
        </p:sp>
        <p:sp>
          <p:nvSpPr>
            <p:cNvPr id="12" name="AutoShape 25"/>
            <p:cNvSpPr>
              <a:spLocks/>
            </p:cNvSpPr>
            <p:nvPr/>
          </p:nvSpPr>
          <p:spPr bwMode="auto">
            <a:xfrm>
              <a:off x="2784" y="2928"/>
              <a:ext cx="144" cy="1008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8000" tIns="10800" rIns="18000" bIns="10800" anchor="ctr">
              <a:spAutoFit/>
            </a:bodyPr>
            <a:lstStyle/>
            <a:p>
              <a:endParaRPr lang="hu-HU"/>
            </a:p>
          </p:txBody>
        </p:sp>
        <p:sp>
          <p:nvSpPr>
            <p:cNvPr id="13" name="AutoShape 26"/>
            <p:cNvSpPr>
              <a:spLocks/>
            </p:cNvSpPr>
            <p:nvPr/>
          </p:nvSpPr>
          <p:spPr bwMode="auto">
            <a:xfrm>
              <a:off x="2784" y="1584"/>
              <a:ext cx="144" cy="1008"/>
            </a:xfrm>
            <a:prstGeom prst="rightBrace">
              <a:avLst>
                <a:gd name="adj1" fmla="val 5833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8000" tIns="10800" rIns="18000" bIns="10800" anchor="ctr">
              <a:spAutoFit/>
            </a:bodyPr>
            <a:lstStyle/>
            <a:p>
              <a:endParaRPr lang="hu-HU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2736" y="2766"/>
              <a:ext cx="1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18000" tIns="10800" rIns="18000" bIns="10800">
              <a:spAutoFit/>
            </a:bodyPr>
            <a:lstStyle/>
            <a:p>
              <a:endParaRPr lang="hu-HU"/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3004" y="2633"/>
              <a:ext cx="1282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 eaLnBrk="1" hangingPunct="1"/>
              <a:r>
                <a:rPr lang="hu-HU" sz="2400"/>
                <a:t>Szállítási réteg</a:t>
              </a:r>
            </a:p>
          </p:txBody>
        </p:sp>
        <p:sp>
          <p:nvSpPr>
            <p:cNvPr id="16" name="Text Box 29"/>
            <p:cNvSpPr txBox="1">
              <a:spLocks noChangeArrowheads="1"/>
            </p:cNvSpPr>
            <p:nvPr/>
          </p:nvSpPr>
          <p:spPr bwMode="auto">
            <a:xfrm>
              <a:off x="3004" y="1967"/>
              <a:ext cx="1646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 eaLnBrk="1" hangingPunct="1"/>
              <a:r>
                <a:rPr lang="hu-HU" sz="2400"/>
                <a:t>Alkalmazói rétegek</a:t>
              </a:r>
            </a:p>
          </p:txBody>
        </p:sp>
        <p:sp>
          <p:nvSpPr>
            <p:cNvPr id="17" name="Text Box 30"/>
            <p:cNvSpPr txBox="1">
              <a:spLocks noChangeArrowheads="1"/>
            </p:cNvSpPr>
            <p:nvPr/>
          </p:nvSpPr>
          <p:spPr bwMode="auto">
            <a:xfrm>
              <a:off x="3004" y="3299"/>
              <a:ext cx="1411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18000" tIns="10800" rIns="18000" bIns="10800">
              <a:spAutoFit/>
            </a:bodyPr>
            <a:lstStyle/>
            <a:p>
              <a:pPr eaLnBrk="1" hangingPunct="1"/>
              <a:r>
                <a:rPr lang="hu-HU" sz="2400"/>
                <a:t>Hálózati rétegek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305800" cy="996720"/>
          </a:xfrm>
        </p:spPr>
        <p:txBody>
          <a:bodyPr>
            <a:normAutofit/>
          </a:bodyPr>
          <a:lstStyle/>
          <a:p>
            <a:pPr eaLnBrk="1" hangingPunct="1"/>
            <a:r>
              <a:rPr lang="hu-HU" b="1" dirty="0" smtClean="0"/>
              <a:t>Fizikai réteg</a:t>
            </a:r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467544" y="1412776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hu-HU" sz="2800" dirty="0"/>
              <a:t>Továbbítja a csomagot bit-folyamként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467544" y="1988840"/>
            <a:ext cx="8001000" cy="4509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 dirty="0" smtClean="0"/>
              <a:t>Előírja a végrendszerek közti fizikai összeköttetések kialakításának, fenntartásának és lebontásának elektromos, mechanikus és funkcionális követelményeit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 dirty="0" smtClean="0"/>
              <a:t>gépek </a:t>
            </a:r>
            <a:r>
              <a:rPr lang="hu-HU" sz="2000" dirty="0"/>
              <a:t>közötti fizikai kapcsolatot biztosítja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 dirty="0"/>
              <a:t>fizikai jellemzők meghatározása</a:t>
            </a:r>
          </a:p>
          <a:p>
            <a:pPr marL="742950" lvl="1" indent="-285750" eaLnBrk="1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hu-HU" dirty="0"/>
              <a:t>kábel típusa, csatlakozók</a:t>
            </a:r>
          </a:p>
          <a:p>
            <a:pPr marL="742950" lvl="1" indent="-285750" eaLnBrk="1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hu-HU" dirty="0"/>
              <a:t>adatátviteli sebesség</a:t>
            </a:r>
          </a:p>
          <a:p>
            <a:pPr marL="742950" lvl="1" indent="-285750" eaLnBrk="1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hu-HU" dirty="0"/>
              <a:t>adatbit elektromos tulajdonságai</a:t>
            </a:r>
          </a:p>
          <a:p>
            <a:pPr marL="742950" lvl="1" indent="-285750" eaLnBrk="1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hu-HU" dirty="0"/>
              <a:t>logikai értékek fizikai mennyiséggé alakítása</a:t>
            </a:r>
          </a:p>
          <a:p>
            <a:pPr marL="742950" lvl="1" indent="-285750" eaLnBrk="1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Tx/>
              <a:buChar char="–"/>
            </a:pPr>
            <a:r>
              <a:rPr lang="hu-HU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8" grpId="0" autoUpdateAnimBg="0"/>
      <p:bldP spid="55299" grpId="0" autoUpdateAnimBg="0"/>
      <p:bldP spid="55300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b="1" dirty="0" smtClean="0"/>
              <a:t>Adatkapcsolati réteg</a:t>
            </a: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914400" y="24384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hu-HU" sz="2400" dirty="0"/>
              <a:t>Előkészíti a csomagot a fizikai rétegen történő küldéshez és hibaellenőrző információkkal látja el a csomagot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914400" y="3352800"/>
            <a:ext cx="80010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elindítja a kapcsolatot a másik számítógéppel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csomagok előkészítése az átvitelhez – megfelelő méretű keretek (FRAME) készítése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keretek fogadása a fizikai rétegről, hibavédelem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adó és vevő nagy sebességkülönbsége esetén forgalom szabályozása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átvitel befejezésekor a kapcsolat bontása előtt ellenőrzi, hogy az összes adat átjött-e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4" grpId="0" autoUpdateAnimBg="0"/>
      <p:bldP spid="54275" grpId="0" autoUpdateAnimBg="0"/>
      <p:bldP spid="54276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b="1" dirty="0" smtClean="0"/>
              <a:t>Hálózati réteg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914400" y="24384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hu-HU" sz="2800"/>
              <a:t>Sorrend és címinformációk hozzáadása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914400" y="3200400"/>
            <a:ext cx="8001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csomagok irányítása, útvonalválasztás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különböző hálózatok közötti kapcsolat biztosítása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hiba esetén, ha szükséges, értesíti a szállítási réteget a csomagok átvitelének leállításáról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endParaRPr lang="hu-HU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0" grpId="0" autoUpdateAnimBg="0"/>
      <p:bldP spid="53251" grpId="0" autoUpdateAnimBg="0"/>
      <p:bldP spid="5325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b="1" dirty="0" smtClean="0"/>
              <a:t>Szállítási réteg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914400" y="24384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hu-HU" sz="2800"/>
              <a:t>Hibakezelő információk hozzáadása</a:t>
            </a:r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914400" y="3352800"/>
            <a:ext cx="8001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már nem tud a topológiáról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az adó oldalon szükség esetén az adatok csomagokra bontása, a vevő oldalon a csomagok újra egyesítése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a hálózati réteg által igényelt szolgáltatások minőségét biztosítja,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az adatátviteli hibákat észleli, szükség esetén a csomag újra kérése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nyugta küldése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csomagok sorrendhelyes elhelyezése</a:t>
            </a:r>
          </a:p>
          <a:p>
            <a:pPr marL="342900" indent="-342900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endParaRPr lang="hu-HU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6" grpId="0" autoUpdateAnimBg="0"/>
      <p:bldP spid="52227" grpId="0" autoUpdateAnimBg="0"/>
      <p:bldP spid="52228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b="1" dirty="0" smtClean="0"/>
              <a:t>Viszony réteg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914400" y="22860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hu-HU" sz="2800"/>
              <a:t>Kapcsolat kiépítése és bontása</a:t>
            </a:r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914400" y="3200400"/>
            <a:ext cx="80010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párbeszéd megszervezése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a kapcsolat kiépítése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a kapcsolat bontása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szinkronizációs ellenőrző pontok beiktatása</a:t>
            </a:r>
          </a:p>
          <a:p>
            <a:pPr marL="342900" indent="-342900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kapcsolati kérés visszautasítása, ha az hálózati torlódást eredményezhet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utoUpdateAnimBg="0"/>
      <p:bldP spid="51203" grpId="0" autoUpdateAnimBg="0"/>
      <p:bldP spid="5120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 hálózati kártya</a:t>
            </a:r>
          </a:p>
        </p:txBody>
      </p:sp>
      <p:pic>
        <p:nvPicPr>
          <p:cNvPr id="19459" name="Picture 3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09600" y="2743200"/>
            <a:ext cx="3810000" cy="2895600"/>
          </a:xfrm>
        </p:spPr>
      </p:pic>
      <p:sp>
        <p:nvSpPr>
          <p:cNvPr id="1946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981200"/>
            <a:ext cx="4495800" cy="4114800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sz="2800" smtClean="0"/>
              <a:t>egy olyan nyomtatott áramkör, amely lehetővé teszi a személyi számítógép számára, hogy a hálózaton keresztül adatokat küldjön és fogadjon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sz="2800" smtClean="0"/>
              <a:t>a hálózattal soros, míg a számítógéppel párhuzamos kapcsolaton keresztül kommunikál</a:t>
            </a:r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609600" y="5486400"/>
            <a:ext cx="11430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b="1" dirty="0" smtClean="0"/>
              <a:t>Megjelenítési réteg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914400" y="2438400"/>
            <a:ext cx="8001000" cy="115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hu-HU" sz="2800"/>
              <a:t>Megjelenítési, formátum és titkosítási információ-kat ad a csomaghoz</a:t>
            </a: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914400" y="3657600"/>
            <a:ext cx="800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az egyetlen réteg, amely megváltoztathatja az üzenet tartalmát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adatok megjelenítése adott formátumban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tömörítés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titkosítás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8" grpId="0" autoUpdateAnimBg="0"/>
      <p:bldP spid="50179" grpId="0" autoUpdateAnimBg="0"/>
      <p:bldP spid="5018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b="1" dirty="0" smtClean="0"/>
              <a:t>Alkalmazási réteg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914400" y="2438400"/>
            <a:ext cx="80010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</a:pPr>
            <a:r>
              <a:rPr lang="hu-HU" sz="2800"/>
              <a:t>Kéréseket kezdeményez és fogad</a:t>
            </a:r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914400" y="3352800"/>
            <a:ext cx="8001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hálózaton futó alkalmazási kérések kezelése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fájltranszfer, elektronikus adatcsere, terminál emuláció, …</a:t>
            </a:r>
          </a:p>
          <a:p>
            <a:pPr marL="342900" indent="-342900" eaLnBrk="1" hangingPunct="1">
              <a:lnSpc>
                <a:spcPct val="14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Char char="l"/>
            </a:pPr>
            <a:r>
              <a:rPr lang="hu-HU" sz="2000"/>
              <a:t>több, az alkalmazásokkal kapcsolatos protokoll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utoUpdateAnimBg="0"/>
      <p:bldP spid="49155" grpId="0" autoUpdateAnimBg="0"/>
      <p:bldP spid="4915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 TCP/IP modell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smtClean="0"/>
              <a:t>Habár az OSI modell általánosan elfogadottá vált, az Internet nyílt szabványa történeti és technikai okokból mégis a </a:t>
            </a:r>
            <a:r>
              <a:rPr lang="hu-HU" i="1" smtClean="0"/>
              <a:t>TCP/IP referenciamodell</a:t>
            </a:r>
            <a:r>
              <a:rPr lang="hu-HU" smtClean="0"/>
              <a:t> és a </a:t>
            </a:r>
            <a:r>
              <a:rPr lang="hu-HU" i="1" smtClean="0"/>
              <a:t>TCP/IP protokollkészlet</a:t>
            </a:r>
            <a:r>
              <a:rPr lang="hu-HU" smtClean="0"/>
              <a:t> lett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smtClean="0"/>
              <a:t>A </a:t>
            </a:r>
            <a:r>
              <a:rPr lang="hu-HU" i="1" smtClean="0"/>
              <a:t>TCP/IP</a:t>
            </a:r>
            <a:r>
              <a:rPr lang="hu-HU" smtClean="0"/>
              <a:t> a világ bármely két pontján (vagy azon kívül) levő számítógépek között biztosít adatkommunikációt</a:t>
            </a:r>
          </a:p>
          <a:p>
            <a:endParaRPr 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 TCP/IP modell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914400" y="2057400"/>
            <a:ext cx="2133600" cy="2438400"/>
            <a:chOff x="576" y="1296"/>
            <a:chExt cx="1344" cy="1536"/>
          </a:xfrm>
        </p:grpSpPr>
        <p:sp>
          <p:nvSpPr>
            <p:cNvPr id="56332" name="Rectangle 3"/>
            <p:cNvSpPr>
              <a:spLocks noChangeArrowheads="1"/>
            </p:cNvSpPr>
            <p:nvPr/>
          </p:nvSpPr>
          <p:spPr bwMode="auto">
            <a:xfrm>
              <a:off x="576" y="1296"/>
              <a:ext cx="1344" cy="3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hu-HU" b="1">
                  <a:solidFill>
                    <a:schemeClr val="bg2"/>
                  </a:solidFill>
                </a:rPr>
                <a:t>Alkalmazási</a:t>
              </a:r>
              <a:endParaRPr lang="hu-HU">
                <a:solidFill>
                  <a:schemeClr val="bg2"/>
                </a:solidFill>
              </a:endParaRPr>
            </a:p>
          </p:txBody>
        </p:sp>
        <p:sp>
          <p:nvSpPr>
            <p:cNvPr id="56333" name="Rectangle 6"/>
            <p:cNvSpPr>
              <a:spLocks noChangeArrowheads="1"/>
            </p:cNvSpPr>
            <p:nvPr/>
          </p:nvSpPr>
          <p:spPr bwMode="auto">
            <a:xfrm>
              <a:off x="576" y="1680"/>
              <a:ext cx="1344" cy="3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hu-HU" b="1">
                  <a:solidFill>
                    <a:schemeClr val="bg2"/>
                  </a:solidFill>
                </a:rPr>
                <a:t>Szállítási</a:t>
              </a:r>
              <a:endParaRPr lang="hu-HU">
                <a:solidFill>
                  <a:schemeClr val="bg2"/>
                </a:solidFill>
              </a:endParaRPr>
            </a:p>
          </p:txBody>
        </p:sp>
        <p:sp>
          <p:nvSpPr>
            <p:cNvPr id="56334" name="Rectangle 7"/>
            <p:cNvSpPr>
              <a:spLocks noChangeArrowheads="1"/>
            </p:cNvSpPr>
            <p:nvPr/>
          </p:nvSpPr>
          <p:spPr bwMode="auto">
            <a:xfrm>
              <a:off x="576" y="2064"/>
              <a:ext cx="1344" cy="3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hu-HU" b="1">
                  <a:solidFill>
                    <a:schemeClr val="bg2"/>
                  </a:solidFill>
                </a:rPr>
                <a:t>Internet</a:t>
              </a:r>
              <a:endParaRPr lang="hu-HU">
                <a:solidFill>
                  <a:schemeClr val="bg2"/>
                </a:solidFill>
              </a:endParaRPr>
            </a:p>
          </p:txBody>
        </p:sp>
        <p:sp>
          <p:nvSpPr>
            <p:cNvPr id="56335" name="Rectangle 8"/>
            <p:cNvSpPr>
              <a:spLocks noChangeArrowheads="1"/>
            </p:cNvSpPr>
            <p:nvPr/>
          </p:nvSpPr>
          <p:spPr bwMode="auto">
            <a:xfrm>
              <a:off x="576" y="2448"/>
              <a:ext cx="1344" cy="3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hu-HU" b="1">
                  <a:solidFill>
                    <a:schemeClr val="bg2"/>
                  </a:solidFill>
                </a:rPr>
                <a:t>Hálózati</a:t>
              </a:r>
              <a:endParaRPr lang="hu-HU">
                <a:solidFill>
                  <a:schemeClr val="bg2"/>
                </a:solidFill>
              </a:endParaRP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0" y="2057400"/>
            <a:ext cx="2133600" cy="2438400"/>
            <a:chOff x="576" y="1296"/>
            <a:chExt cx="1344" cy="1536"/>
          </a:xfrm>
        </p:grpSpPr>
        <p:sp>
          <p:nvSpPr>
            <p:cNvPr id="56328" name="Rectangle 11"/>
            <p:cNvSpPr>
              <a:spLocks noChangeArrowheads="1"/>
            </p:cNvSpPr>
            <p:nvPr/>
          </p:nvSpPr>
          <p:spPr bwMode="auto">
            <a:xfrm>
              <a:off x="576" y="1296"/>
              <a:ext cx="1344" cy="3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hu-HU" b="1">
                  <a:solidFill>
                    <a:schemeClr val="bg2"/>
                  </a:solidFill>
                </a:rPr>
                <a:t>Alkalmazási</a:t>
              </a:r>
              <a:endParaRPr lang="hu-HU">
                <a:solidFill>
                  <a:schemeClr val="bg2"/>
                </a:solidFill>
              </a:endParaRPr>
            </a:p>
          </p:txBody>
        </p:sp>
        <p:sp>
          <p:nvSpPr>
            <p:cNvPr id="56329" name="Rectangle 12"/>
            <p:cNvSpPr>
              <a:spLocks noChangeArrowheads="1"/>
            </p:cNvSpPr>
            <p:nvPr/>
          </p:nvSpPr>
          <p:spPr bwMode="auto">
            <a:xfrm>
              <a:off x="576" y="1680"/>
              <a:ext cx="1344" cy="3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hu-HU" b="1">
                  <a:solidFill>
                    <a:schemeClr val="bg2"/>
                  </a:solidFill>
                </a:rPr>
                <a:t>Szállítási</a:t>
              </a:r>
              <a:endParaRPr lang="hu-HU">
                <a:solidFill>
                  <a:schemeClr val="bg2"/>
                </a:solidFill>
              </a:endParaRPr>
            </a:p>
          </p:txBody>
        </p:sp>
        <p:sp>
          <p:nvSpPr>
            <p:cNvPr id="56330" name="Rectangle 13"/>
            <p:cNvSpPr>
              <a:spLocks noChangeArrowheads="1"/>
            </p:cNvSpPr>
            <p:nvPr/>
          </p:nvSpPr>
          <p:spPr bwMode="auto">
            <a:xfrm>
              <a:off x="576" y="2064"/>
              <a:ext cx="1344" cy="3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hu-HU" b="1">
                  <a:solidFill>
                    <a:schemeClr val="bg2"/>
                  </a:solidFill>
                </a:rPr>
                <a:t>Internet</a:t>
              </a:r>
              <a:endParaRPr lang="hu-HU">
                <a:solidFill>
                  <a:schemeClr val="bg2"/>
                </a:solidFill>
              </a:endParaRPr>
            </a:p>
          </p:txBody>
        </p:sp>
        <p:sp>
          <p:nvSpPr>
            <p:cNvPr id="56331" name="Rectangle 14"/>
            <p:cNvSpPr>
              <a:spLocks noChangeArrowheads="1"/>
            </p:cNvSpPr>
            <p:nvPr/>
          </p:nvSpPr>
          <p:spPr bwMode="auto">
            <a:xfrm>
              <a:off x="576" y="2448"/>
              <a:ext cx="1344" cy="3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hu-HU" b="1">
                  <a:solidFill>
                    <a:schemeClr val="bg2"/>
                  </a:solidFill>
                </a:rPr>
                <a:t>Hálózati</a:t>
              </a:r>
              <a:endParaRPr lang="hu-HU">
                <a:solidFill>
                  <a:schemeClr val="bg2"/>
                </a:solidFill>
              </a:endParaRPr>
            </a:p>
          </p:txBody>
        </p:sp>
      </p:grpSp>
      <p:sp>
        <p:nvSpPr>
          <p:cNvPr id="56325" name="Line 15"/>
          <p:cNvSpPr>
            <a:spLocks noChangeShapeType="1"/>
          </p:cNvSpPr>
          <p:nvPr/>
        </p:nvSpPr>
        <p:spPr bwMode="auto">
          <a:xfrm>
            <a:off x="1905000" y="4495800"/>
            <a:ext cx="0" cy="457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56326" name="Line 16"/>
          <p:cNvSpPr>
            <a:spLocks noChangeShapeType="1"/>
          </p:cNvSpPr>
          <p:nvPr/>
        </p:nvSpPr>
        <p:spPr bwMode="auto">
          <a:xfrm>
            <a:off x="6400800" y="4495800"/>
            <a:ext cx="0" cy="45720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56327" name="Line 17"/>
          <p:cNvSpPr>
            <a:spLocks noChangeShapeType="1"/>
          </p:cNvSpPr>
          <p:nvPr/>
        </p:nvSpPr>
        <p:spPr bwMode="auto">
          <a:xfrm>
            <a:off x="762000" y="4953000"/>
            <a:ext cx="69342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 TCP/IP modell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smtClean="0"/>
              <a:t>az Amerikai Védelmi Minisztérium definiálta, mert egy olyan hálózatot kívánt létrehozni, amely minden körülmények között – még egy atomháború esetén is – működőképes marad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smtClean="0"/>
              <a:t>négy réteget tartalmaz: az </a:t>
            </a:r>
            <a:r>
              <a:rPr lang="hu-HU" i="1" smtClean="0"/>
              <a:t>alkalmazási réteget</a:t>
            </a:r>
            <a:r>
              <a:rPr lang="hu-HU" smtClean="0"/>
              <a:t>, a </a:t>
            </a:r>
            <a:r>
              <a:rPr lang="hu-HU" i="1" smtClean="0"/>
              <a:t>szállítási réteget</a:t>
            </a:r>
            <a:r>
              <a:rPr lang="hu-HU" smtClean="0"/>
              <a:t>, az </a:t>
            </a:r>
            <a:r>
              <a:rPr lang="hu-HU" i="1" smtClean="0"/>
              <a:t>Internet réteget</a:t>
            </a:r>
            <a:r>
              <a:rPr lang="hu-HU" smtClean="0"/>
              <a:t> és a </a:t>
            </a:r>
            <a:r>
              <a:rPr lang="hu-HU" i="1" smtClean="0"/>
              <a:t>hálózati réteget</a:t>
            </a:r>
            <a:endParaRPr lang="hu-HU" smtClean="0"/>
          </a:p>
          <a:p>
            <a:endParaRPr 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Hálózati réteg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smtClean="0"/>
              <a:t>Ez a réteg foglalkozik az összes kérdéssel, ami ahhoz szükséges, hogy egy </a:t>
            </a:r>
            <a:r>
              <a:rPr lang="hu-HU" i="1" smtClean="0"/>
              <a:t>IP-csomag</a:t>
            </a:r>
            <a:r>
              <a:rPr lang="hu-HU" smtClean="0"/>
              <a:t> különböző fizikai összeköttetéseken haladjon keresztül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smtClean="0"/>
              <a:t>az OSI modell fizikai és adatkapcsolati rétegének felel meg lényegében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Internet réteg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smtClean="0"/>
              <a:t>feladata az, hogy az összekapcsolt hálózatok bármely részhálózatában levő forrásállomás </a:t>
            </a:r>
            <a:r>
              <a:rPr lang="hu-HU" i="1" smtClean="0"/>
              <a:t>csomagjait</a:t>
            </a:r>
            <a:r>
              <a:rPr lang="hu-HU" smtClean="0"/>
              <a:t> elküldje, és azokat a célállomáson fogadja, függetlenül a bejárt útvonaltól és hálózatoktól.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i="1" smtClean="0"/>
              <a:t>Internet Protocol (IP)</a:t>
            </a:r>
            <a:r>
              <a:rPr lang="hu-HU" smtClean="0"/>
              <a:t> </a:t>
            </a:r>
          </a:p>
          <a:p>
            <a:r>
              <a:rPr lang="hu-HU" smtClean="0"/>
              <a:t>Az OSI modell hálózati rétegének felel meg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Szállítási réteg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smtClean="0"/>
              <a:t>a szolgáltatás minőségi kérdéseivel foglalkozik, vagyis a megbízhatósággal, az adatfolyam-vezérléssel és a hibajavítással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i="1" smtClean="0"/>
              <a:t>Transmission Control Protocol (TCP)</a:t>
            </a:r>
            <a:r>
              <a:rPr lang="hu-HU" smtClean="0"/>
              <a:t> </a:t>
            </a:r>
          </a:p>
          <a:p>
            <a:r>
              <a:rPr lang="hu-HU" smtClean="0"/>
              <a:t>Az OSI modell szállítási rétegének felel meg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Alkalmazási réteg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276872"/>
            <a:ext cx="8229600" cy="3399656"/>
          </a:xfrm>
        </p:spPr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dirty="0" smtClean="0"/>
              <a:t>a magas szintű protokollok feladatait tartalmazza, vagyis a megjelenítést, a kódolást és a párbeszéd-szabályozást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dirty="0" smtClean="0"/>
              <a:t>az OSI modell felső három rétegének felel meg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b="1" dirty="0" smtClean="0"/>
              <a:t>Az OSI és a TCP/IP hasonlóságai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hu-HU" sz="2400" smtClean="0"/>
              <a:t>mindkettő rétegekből tevődik össze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hu-HU" sz="2400" smtClean="0"/>
              <a:t>mindkettőben található egy alkalmazási réteg, bár funkciójuk igencsak különböző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hu-HU" sz="2400" smtClean="0"/>
              <a:t>mindkettő hasonló funkciójú szállítási és hálózati réteggel rendelkezik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hu-HU" sz="2400" smtClean="0"/>
              <a:t>csomagkapcsolt (nem pedig áramkörkapcsolt) technológiát vesznek alapul </a:t>
            </a:r>
          </a:p>
          <a:p>
            <a:pPr lvl="3">
              <a:spcBef>
                <a:spcPts val="500"/>
              </a:spcBef>
              <a:spcAft>
                <a:spcPts val="500"/>
              </a:spcAft>
              <a:buFont typeface="Symbol" pitchFamily="18" charset="2"/>
              <a:buChar char="·"/>
            </a:pPr>
            <a:r>
              <a:rPr lang="hu-HU" sz="2400" smtClean="0"/>
              <a:t>a hálózati szakembereknek mindkettőt ismerniük kell</a:t>
            </a:r>
            <a:r>
              <a:rPr lang="hu-HU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 hálózati kártya kiválasztása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Három dologra kell figyelni: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hu-HU" smtClean="0"/>
              <a:t>a hálózat típusára (pl. Ethernet, Token Ring, FDDI vagy más)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hu-HU" smtClean="0"/>
              <a:t>az átviteli közeg típusára (pl. csavart érpár, koaxiális kábel, üvegszálas kábel)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hu-HU" smtClean="0"/>
              <a:t>a rendszerbusz típusára (pl. PCI vagy ISA) </a:t>
            </a:r>
          </a:p>
          <a:p>
            <a:pPr lvl="1"/>
            <a:endParaRPr 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Az OSI és a TCP/IP különbségei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sz="2400" smtClean="0"/>
              <a:t>A TCP/IP az alkalmazási rétegre hárítja a megjelenítési és a viszonyréteg funkcióit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sz="2400" smtClean="0"/>
              <a:t>A TCP/IP az OSI modell adatkapcsolati rétegét és a fizikai réteget egy réteggé vonja össze 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sz="2400" smtClean="0"/>
              <a:t>A TCP/IP kevesebb rétege miatt egyszerűbbnek tűnik 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hu-HU" sz="2400" smtClean="0"/>
              <a:t>A TCP/IP protokolljaira épült az Internet, tehát a TCP/IP modell csak a protokolljai miatt nyert létjogosultságot.</a:t>
            </a:r>
          </a:p>
          <a:p>
            <a:pPr algn="just">
              <a:spcBef>
                <a:spcPts val="500"/>
              </a:spcBef>
              <a:spcAft>
                <a:spcPts val="500"/>
              </a:spcAft>
            </a:pPr>
            <a:r>
              <a:rPr lang="hu-HU" sz="2400" smtClean="0"/>
              <a:t>Ezzel szemben az OSI modellre épülő protokollokat egyetlen hálózat sem használja, bár mindenki az OSI modell alapján gondolkodik. </a:t>
            </a:r>
          </a:p>
          <a:p>
            <a:endParaRPr lang="hu-HU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Az OSI kontra TCP/IP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TCP/IP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hu-HU" smtClean="0"/>
              <a:t>az Internet szabványos protokolljai</a:t>
            </a:r>
          </a:p>
          <a:p>
            <a:r>
              <a:rPr lang="hu-HU" smtClean="0"/>
              <a:t>OSI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hu-HU" smtClean="0"/>
              <a:t>Világszerte elismert, általános, protokollfüggetlen szabvány.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hu-HU" smtClean="0"/>
              <a:t>Részletesebb, ezért alkalmasabb oktatási célokra. 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hu-HU" smtClean="0"/>
              <a:t>Részletesebb, ezért jobban használható hibakeresésre</a:t>
            </a:r>
          </a:p>
          <a:p>
            <a:pPr lvl="1"/>
            <a:endParaRPr lang="hu-HU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smtClean="0"/>
              <a:t>Laptopok a hálózatban</a:t>
            </a:r>
          </a:p>
        </p:txBody>
      </p:sp>
      <p:pic>
        <p:nvPicPr>
          <p:cNvPr id="22531" name="Picture 3"/>
          <p:cNvPicPr>
            <a:picLocks noGrp="1" noChangeAspect="1" noChangeArrowheads="1"/>
          </p:cNvPicPr>
          <p:nvPr>
            <p:ph type="clipArt" sz="half" idx="1"/>
          </p:nvPr>
        </p:nvPicPr>
        <p:blipFill>
          <a:blip r:embed="rId2" cstate="print"/>
          <a:stretch>
            <a:fillRect/>
          </a:stretch>
        </p:blipFill>
        <p:spPr>
          <a:xfrm>
            <a:off x="685800" y="2514600"/>
            <a:ext cx="3810000" cy="3048000"/>
          </a:xfrm>
        </p:spPr>
      </p:pic>
      <p:sp>
        <p:nvSpPr>
          <p:cNvPr id="2253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sz="2800" smtClean="0"/>
              <a:t>bennük minden kisebb</a:t>
            </a: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hu-HU" sz="2800" smtClean="0"/>
              <a:t>a bővítőhelyek a laptopokon PCMCIA típusúak, amelyek a laptopok oldalán helyezkednek el</a:t>
            </a:r>
          </a:p>
          <a:p>
            <a:endParaRPr lang="hu-HU" sz="2800" smtClean="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85800" y="5943600"/>
            <a:ext cx="914400" cy="152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hu-HU" b="1" dirty="0"/>
              <a:t>Hálózati architektúrák I.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sz="3500" dirty="0"/>
              <a:t>Hálózati felépítés (szerepek felosztása)</a:t>
            </a:r>
          </a:p>
          <a:p>
            <a:pPr>
              <a:buFont typeface="Wingdings" pitchFamily="2" charset="2"/>
              <a:buNone/>
            </a:pPr>
            <a:r>
              <a:rPr lang="hu-HU" u="sng" dirty="0"/>
              <a:t>Kiszolgáló központú felépítés</a:t>
            </a:r>
          </a:p>
          <a:p>
            <a:r>
              <a:rPr lang="hu-HU" sz="2200" dirty="0"/>
              <a:t>Gazda-terminál (</a:t>
            </a:r>
            <a:r>
              <a:rPr lang="hu-HU" sz="2200" dirty="0" err="1"/>
              <a:t>host</a:t>
            </a:r>
            <a:r>
              <a:rPr lang="hu-HU" sz="2200" dirty="0"/>
              <a:t> – </a:t>
            </a:r>
            <a:r>
              <a:rPr lang="hu-HU" sz="2200" dirty="0" err="1"/>
              <a:t>terminal</a:t>
            </a:r>
            <a:r>
              <a:rPr lang="hu-HU" sz="2200" dirty="0"/>
              <a:t>) felépítés</a:t>
            </a:r>
          </a:p>
          <a:p>
            <a:pPr lvl="1"/>
            <a:r>
              <a:rPr lang="hu-HU" sz="2200" dirty="0"/>
              <a:t>intelligencia nélküli terminálok</a:t>
            </a:r>
          </a:p>
          <a:p>
            <a:r>
              <a:rPr lang="hu-HU" sz="2200" dirty="0"/>
              <a:t>Ügyfél-kiszolgáló (</a:t>
            </a:r>
            <a:r>
              <a:rPr lang="hu-HU" sz="2200" dirty="0" err="1"/>
              <a:t>client-server</a:t>
            </a:r>
            <a:r>
              <a:rPr lang="hu-HU" sz="2200" dirty="0"/>
              <a:t>) felépítés</a:t>
            </a:r>
          </a:p>
          <a:p>
            <a:pPr lvl="1"/>
            <a:r>
              <a:rPr lang="hu-HU" sz="2200" dirty="0"/>
              <a:t>egy vagy több kitüntetett gép: a kiszolgáló (server), </a:t>
            </a:r>
          </a:p>
          <a:p>
            <a:pPr lvl="1"/>
            <a:r>
              <a:rPr lang="hu-HU" sz="2200" dirty="0"/>
              <a:t>szerveren kitüntetett program, amelynek feladata az ügyfél gépekről érkező kérések figyelése és kiszolgálása</a:t>
            </a:r>
          </a:p>
          <a:p>
            <a:pPr lvl="1"/>
            <a:r>
              <a:rPr lang="hu-HU" sz="2200" dirty="0"/>
              <a:t>ügyfelek közt nincs közvetlen kapcsolat, a szerveren keresztül kommunikálnak egymással</a:t>
            </a:r>
          </a:p>
          <a:p>
            <a:pPr lvl="1"/>
            <a:r>
              <a:rPr lang="hu-HU" sz="2200" dirty="0"/>
              <a:t>pl. ilyen a webkiszolgáló-böngésző kapcsolat</a:t>
            </a:r>
          </a:p>
          <a:p>
            <a:pPr lvl="1"/>
            <a:r>
              <a:rPr lang="hu-HU" sz="2200" dirty="0"/>
              <a:t>előnyei: </a:t>
            </a:r>
            <a:r>
              <a:rPr lang="hu-HU" sz="2200" dirty="0" err="1"/>
              <a:t>központio</a:t>
            </a:r>
            <a:r>
              <a:rPr lang="hu-HU" sz="2200" dirty="0"/>
              <a:t> felügyelet, gyorsabb hálózati kiszolgálás, olcsóbb üzemelés</a:t>
            </a:r>
          </a:p>
          <a:p>
            <a:pPr lvl="1"/>
            <a:r>
              <a:rPr lang="hu-HU" sz="2200" dirty="0"/>
              <a:t>hátrányai:egyszeri magasabb beruházás (kiszolgáló vásárlása), kiszolgáló kiesésével megállhat a munka</a:t>
            </a:r>
          </a:p>
          <a:p>
            <a:pPr>
              <a:buFont typeface="Wingdings" pitchFamily="2" charset="2"/>
              <a:buNone/>
            </a:pPr>
            <a:endParaRPr lang="hu-HU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8229600" cy="719807"/>
          </a:xfrm>
        </p:spPr>
        <p:txBody>
          <a:bodyPr>
            <a:normAutofit fontScale="90000"/>
          </a:bodyPr>
          <a:lstStyle/>
          <a:p>
            <a:r>
              <a:rPr lang="hu-HU" b="1" dirty="0"/>
              <a:t>Hálózati architektúrák II.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268412"/>
            <a:ext cx="8229600" cy="4896891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None/>
            </a:pPr>
            <a:r>
              <a:rPr lang="hu-HU" sz="2400" u="sng" dirty="0"/>
              <a:t>Kiszolgáló központú felépítés (folyt.)</a:t>
            </a:r>
          </a:p>
          <a:p>
            <a:pPr>
              <a:buFont typeface="Wingdings" pitchFamily="2" charset="2"/>
              <a:buNone/>
            </a:pPr>
            <a:r>
              <a:rPr lang="hu-HU" sz="2200" dirty="0"/>
              <a:t>Különleges kiszolgálói szolgáltatások:</a:t>
            </a:r>
          </a:p>
          <a:p>
            <a:r>
              <a:rPr lang="hu-HU" sz="2200" dirty="0"/>
              <a:t>beléptető és hitelesítő kiszolgáló</a:t>
            </a:r>
          </a:p>
          <a:p>
            <a:r>
              <a:rPr lang="hu-HU" sz="2200" dirty="0"/>
              <a:t>fájlkiszolgáló</a:t>
            </a:r>
          </a:p>
          <a:p>
            <a:r>
              <a:rPr lang="hu-HU" sz="2200" dirty="0" err="1"/>
              <a:t>nyomtatókiszolgáló</a:t>
            </a:r>
            <a:endParaRPr lang="hu-HU" sz="2200" dirty="0"/>
          </a:p>
          <a:p>
            <a:r>
              <a:rPr lang="hu-HU" sz="2200" dirty="0" err="1"/>
              <a:t>alkalmazáskiszolgáló</a:t>
            </a:r>
            <a:endParaRPr lang="hu-HU" sz="2200" dirty="0"/>
          </a:p>
          <a:p>
            <a:pPr>
              <a:buFont typeface="Wingdings" pitchFamily="2" charset="2"/>
              <a:buNone/>
            </a:pPr>
            <a:r>
              <a:rPr lang="hu-HU" sz="2400" u="sng" dirty="0"/>
              <a:t>Egyenrangú (Peer </a:t>
            </a:r>
            <a:r>
              <a:rPr lang="hu-HU" sz="2400" u="sng" dirty="0" err="1"/>
              <a:t>to</a:t>
            </a:r>
            <a:r>
              <a:rPr lang="hu-HU" sz="2400" u="sng" dirty="0"/>
              <a:t> </a:t>
            </a:r>
            <a:r>
              <a:rPr lang="hu-HU" sz="2400" u="sng" dirty="0" err="1"/>
              <a:t>Peer</a:t>
            </a:r>
            <a:r>
              <a:rPr lang="hu-HU" sz="2400" u="sng" dirty="0"/>
              <a:t>) felépítés</a:t>
            </a:r>
          </a:p>
          <a:p>
            <a:r>
              <a:rPr lang="hu-HU" sz="2200" dirty="0"/>
              <a:t>a gépek egyenrangúak</a:t>
            </a:r>
          </a:p>
          <a:p>
            <a:r>
              <a:rPr lang="hu-HU" sz="2200" dirty="0"/>
              <a:t>ha egy gép kiesik, a hálózat még működni fog</a:t>
            </a:r>
          </a:p>
          <a:p>
            <a:r>
              <a:rPr lang="hu-HU" sz="2200" dirty="0"/>
              <a:t>gyorsabb az ügyfelek közötti kommunikáció</a:t>
            </a:r>
          </a:p>
          <a:p>
            <a:r>
              <a:rPr lang="hu-HU" sz="2200" dirty="0"/>
              <a:t>előnyei: egyszerű, olcsó a telepítése, operációs rendszerek beépítetten támogatják</a:t>
            </a:r>
          </a:p>
          <a:p>
            <a:r>
              <a:rPr lang="hu-HU" sz="2200" dirty="0"/>
              <a:t>hátrányai: nehéz karbantartani, mentés nehézkes, nem elég biztonságos, csak kisebb hálózatok (10 vagy kevesebb </a:t>
            </a:r>
            <a:r>
              <a:rPr lang="hu-HU" sz="2200" dirty="0" err="1"/>
              <a:t>sz.gép</a:t>
            </a:r>
            <a:r>
              <a:rPr lang="hu-HU" sz="2200" dirty="0"/>
              <a:t>) kiszolgálására alkalmas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007839"/>
          </a:xfrm>
        </p:spPr>
        <p:txBody>
          <a:bodyPr/>
          <a:lstStyle/>
          <a:p>
            <a:r>
              <a:rPr lang="hu-HU" sz="4000" b="1" dirty="0"/>
              <a:t>Hálózatok típusai kiterjedés szerint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484313"/>
            <a:ext cx="8229600" cy="45339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hu-HU" sz="2400" u="sng"/>
              <a:t>Helyi hálózat</a:t>
            </a:r>
            <a:r>
              <a:rPr lang="hu-HU" sz="2400"/>
              <a:t> (LAN – Local Area Network)</a:t>
            </a:r>
          </a:p>
          <a:p>
            <a:pPr lvl="1">
              <a:lnSpc>
                <a:spcPct val="80000"/>
              </a:lnSpc>
            </a:pPr>
            <a:r>
              <a:rPr lang="hu-HU" sz="2000"/>
              <a:t>egy vállalat, hivatal, lakás ellátására</a:t>
            </a:r>
          </a:p>
          <a:p>
            <a:pPr>
              <a:lnSpc>
                <a:spcPct val="80000"/>
              </a:lnSpc>
            </a:pPr>
            <a:r>
              <a:rPr lang="hu-HU" sz="2400" u="sng"/>
              <a:t>Városi hálózat</a:t>
            </a:r>
            <a:r>
              <a:rPr lang="hu-HU" sz="2400"/>
              <a:t> (MAN – Metropolitan Area Network)</a:t>
            </a:r>
          </a:p>
          <a:p>
            <a:pPr lvl="1">
              <a:lnSpc>
                <a:spcPct val="80000"/>
              </a:lnSpc>
            </a:pPr>
            <a:r>
              <a:rPr lang="hu-HU" sz="2000"/>
              <a:t>egész városokat, kistérségeket átfogó</a:t>
            </a:r>
          </a:p>
          <a:p>
            <a:pPr lvl="1">
              <a:lnSpc>
                <a:spcPct val="80000"/>
              </a:lnSpc>
            </a:pPr>
            <a:r>
              <a:rPr lang="hu-HU" sz="2000"/>
              <a:t>LAN-ok összeségeként előálló</a:t>
            </a:r>
          </a:p>
          <a:p>
            <a:pPr>
              <a:lnSpc>
                <a:spcPct val="80000"/>
              </a:lnSpc>
            </a:pPr>
            <a:r>
              <a:rPr lang="hu-HU" sz="2400" u="sng"/>
              <a:t>Nagy kiterjedésű (világméretű) hálózat</a:t>
            </a:r>
            <a:r>
              <a:rPr lang="hu-HU" sz="2400"/>
              <a:t>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hu-HU" sz="2400"/>
              <a:t>    (WAN – Wide Area Network)</a:t>
            </a:r>
          </a:p>
          <a:p>
            <a:pPr lvl="1">
              <a:lnSpc>
                <a:spcPct val="80000"/>
              </a:lnSpc>
            </a:pPr>
            <a:r>
              <a:rPr lang="hu-HU" sz="2000"/>
              <a:t>LAN-ok, esetleg egyedi gépek összekapcsolásával</a:t>
            </a:r>
          </a:p>
          <a:p>
            <a:pPr lvl="1">
              <a:lnSpc>
                <a:spcPct val="80000"/>
              </a:lnSpc>
            </a:pPr>
            <a:r>
              <a:rPr lang="hu-HU" sz="2000"/>
              <a:t>legnagyobb kiterjedésű, világméretű hálózat a nyilvános </a:t>
            </a:r>
            <a:r>
              <a:rPr lang="hu-HU" sz="2000" u="sng"/>
              <a:t>Internet</a:t>
            </a:r>
          </a:p>
          <a:p>
            <a:pPr lvl="1">
              <a:lnSpc>
                <a:spcPct val="80000"/>
              </a:lnSpc>
            </a:pPr>
            <a:r>
              <a:rPr lang="hu-HU" sz="2000"/>
              <a:t>léteznek akár földrészeket áthidaló magánhálózatok is (pl. vállalatcsoportoké)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hu-HU" sz="2400" u="sng"/>
              <a:t>Másféle csoportosítás</a:t>
            </a:r>
            <a:r>
              <a:rPr lang="hu-HU" sz="2400"/>
              <a:t>:</a:t>
            </a:r>
          </a:p>
          <a:p>
            <a:pPr>
              <a:lnSpc>
                <a:spcPct val="80000"/>
              </a:lnSpc>
            </a:pPr>
            <a:r>
              <a:rPr lang="hu-HU" sz="2000"/>
              <a:t>Internet – nyilvános világhálózat</a:t>
            </a:r>
          </a:p>
          <a:p>
            <a:pPr>
              <a:lnSpc>
                <a:spcPct val="80000"/>
              </a:lnSpc>
            </a:pPr>
            <a:r>
              <a:rPr lang="hu-HU" sz="2000"/>
              <a:t>Intranet (belső hálózat) – helyi, nem nyilvános hálózat</a:t>
            </a:r>
          </a:p>
          <a:p>
            <a:pPr>
              <a:lnSpc>
                <a:spcPct val="80000"/>
              </a:lnSpc>
            </a:pPr>
            <a:r>
              <a:rPr lang="hu-HU" sz="2000"/>
              <a:t>Extranet – intranetek összekapcsolásából felépülő nagyobb hálózat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hu-HU" sz="2000"/>
              <a:t>     (pl. vállalatok összekapcsolt hálózatai)</a:t>
            </a:r>
          </a:p>
          <a:p>
            <a:pPr>
              <a:lnSpc>
                <a:spcPct val="80000"/>
              </a:lnSpc>
            </a:pPr>
            <a:endParaRPr lang="hu-HU" sz="2400"/>
          </a:p>
          <a:p>
            <a:pPr lvl="1">
              <a:lnSpc>
                <a:spcPct val="80000"/>
              </a:lnSpc>
            </a:pPr>
            <a:endParaRPr lang="hu-HU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 smtClean="0"/>
              <a:t>LAN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Földrajzilag korlátozott területen működik</a:t>
            </a:r>
          </a:p>
          <a:p>
            <a:r>
              <a:rPr lang="hu-HU" smtClean="0"/>
              <a:t>Nagy sávszélességű átviteli közeget használ</a:t>
            </a:r>
          </a:p>
          <a:p>
            <a:r>
              <a:rPr lang="hu-HU" smtClean="0"/>
              <a:t>A helyi rendszergazda végzi a felügyeletét</a:t>
            </a:r>
          </a:p>
          <a:p>
            <a:r>
              <a:rPr lang="hu-HU" smtClean="0"/>
              <a:t>Nonstop hozzáférést biztosít a helyi erőforrásokhoz</a:t>
            </a:r>
          </a:p>
          <a:p>
            <a:r>
              <a:rPr lang="hu-HU" smtClean="0"/>
              <a:t>Fizikailag egymáshoz közel elhelyezkedő eszközöket köt össze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Áramlás">
  <a:themeElements>
    <a:clrScheme name="Áramlás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Áramlás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Áramlás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85</TotalTime>
  <Words>1620</Words>
  <Application>Microsoft Office PowerPoint</Application>
  <PresentationFormat>Diavetítés a képernyőre (4:3 oldalarány)</PresentationFormat>
  <Paragraphs>262</Paragraphs>
  <Slides>41</Slides>
  <Notes>10</Notes>
  <HiddenSlides>0</HiddenSlides>
  <MMClips>0</MMClips>
  <ScaleCrop>false</ScaleCrop>
  <HeadingPairs>
    <vt:vector size="6" baseType="variant">
      <vt:variant>
        <vt:lpstr>Téma</vt:lpstr>
      </vt:variant>
      <vt:variant>
        <vt:i4>1</vt:i4>
      </vt:variant>
      <vt:variant>
        <vt:lpstr>Beágyazott OLE kiszolgálók</vt:lpstr>
      </vt:variant>
      <vt:variant>
        <vt:i4>3</vt:i4>
      </vt:variant>
      <vt:variant>
        <vt:lpstr>Diacímek</vt:lpstr>
      </vt:variant>
      <vt:variant>
        <vt:i4>41</vt:i4>
      </vt:variant>
    </vt:vector>
  </HeadingPairs>
  <TitlesOfParts>
    <vt:vector size="45" baseType="lpstr">
      <vt:lpstr>Áramlás</vt:lpstr>
      <vt:lpstr>Dokumentum</vt:lpstr>
      <vt:lpstr>Munkalap</vt:lpstr>
      <vt:lpstr>Klip</vt:lpstr>
      <vt:lpstr>Hálózati ismeretek</vt:lpstr>
      <vt:lpstr>Hálózat</vt:lpstr>
      <vt:lpstr>A hálózati kártya</vt:lpstr>
      <vt:lpstr>A hálózati kártya kiválasztása</vt:lpstr>
      <vt:lpstr>Laptopok a hálózatban</vt:lpstr>
      <vt:lpstr>Hálózati architektúrák I.</vt:lpstr>
      <vt:lpstr>Hálózati architektúrák II.</vt:lpstr>
      <vt:lpstr>Hálózatok típusai kiterjedés szerint</vt:lpstr>
      <vt:lpstr>LAN</vt:lpstr>
      <vt:lpstr>WAN</vt:lpstr>
      <vt:lpstr>Hálózati fogalmak</vt:lpstr>
      <vt:lpstr>Jellegzetes sávszélességek</vt:lpstr>
      <vt:lpstr>Áteresztőképesség</vt:lpstr>
      <vt:lpstr>Az áteresztőképességet befolyásoló tényezők</vt:lpstr>
      <vt:lpstr>Adatátviteli idő</vt:lpstr>
      <vt:lpstr>Forrás, cél, adatcsomag</vt:lpstr>
      <vt:lpstr>Az átviteli közeg</vt:lpstr>
      <vt:lpstr>Protokoll</vt:lpstr>
      <vt:lpstr>Hálózati architektúra</vt:lpstr>
      <vt:lpstr>Az ISO-OSI modell kialakulása</vt:lpstr>
      <vt:lpstr>Egy architektúra</vt:lpstr>
      <vt:lpstr>Az ISO-OSI modell</vt:lpstr>
      <vt:lpstr>A rétegekre bontott hálózati modell előnyei</vt:lpstr>
      <vt:lpstr>A hét réteg</vt:lpstr>
      <vt:lpstr>Fizikai réteg</vt:lpstr>
      <vt:lpstr>Adatkapcsolati réteg</vt:lpstr>
      <vt:lpstr>Hálózati réteg</vt:lpstr>
      <vt:lpstr>Szállítási réteg</vt:lpstr>
      <vt:lpstr>Viszony réteg</vt:lpstr>
      <vt:lpstr>Megjelenítési réteg</vt:lpstr>
      <vt:lpstr>Alkalmazási réteg</vt:lpstr>
      <vt:lpstr>A TCP/IP modell</vt:lpstr>
      <vt:lpstr>A TCP/IP modell</vt:lpstr>
      <vt:lpstr>A TCP/IP modell</vt:lpstr>
      <vt:lpstr>Hálózati réteg</vt:lpstr>
      <vt:lpstr>Internet réteg</vt:lpstr>
      <vt:lpstr>Szállítási réteg</vt:lpstr>
      <vt:lpstr>Alkalmazási réteg</vt:lpstr>
      <vt:lpstr>Az OSI és a TCP/IP hasonlóságai</vt:lpstr>
      <vt:lpstr>Az OSI és a TCP/IP különbségei</vt:lpstr>
      <vt:lpstr>Az OSI kontra TCP/IP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dia</dc:title>
  <dc:creator>user</dc:creator>
  <cp:lastModifiedBy>Szűcs Eleonóra</cp:lastModifiedBy>
  <cp:revision>12</cp:revision>
  <dcterms:created xsi:type="dcterms:W3CDTF">2012-01-19T18:47:17Z</dcterms:created>
  <dcterms:modified xsi:type="dcterms:W3CDTF">2012-01-20T06:57:16Z</dcterms:modified>
</cp:coreProperties>
</file>