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04"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18" autoAdjust="0"/>
  </p:normalViewPr>
  <p:slideViewPr>
    <p:cSldViewPr>
      <p:cViewPr varScale="1">
        <p:scale>
          <a:sx n="111" d="100"/>
          <a:sy n="111" d="100"/>
        </p:scale>
        <p:origin x="-161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EEAB8A-4AD8-4C81-9164-99BCD0D35855}" type="datetimeFigureOut">
              <a:rPr lang="hu-HU" smtClean="0"/>
              <a:pPr/>
              <a:t>2014.01.14.</a:t>
            </a:fld>
            <a:endParaRPr lang="hu-HU"/>
          </a:p>
        </p:txBody>
      </p:sp>
      <p:sp>
        <p:nvSpPr>
          <p:cNvPr id="4" name="Diakép hely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F2C6C3-EF4B-47DF-B001-6C27D0FDBC25}" type="slidenum">
              <a:rPr lang="hu-HU" smtClean="0"/>
              <a:pPr/>
              <a:t>‹#›</a:t>
            </a:fld>
            <a:endParaRPr lang="hu-HU"/>
          </a:p>
        </p:txBody>
      </p:sp>
    </p:spTree>
    <p:extLst>
      <p:ext uri="{BB962C8B-B14F-4D97-AF65-F5344CB8AC3E}">
        <p14:creationId xmlns:p14="http://schemas.microsoft.com/office/powerpoint/2010/main" val="1168680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hu-HU"/>
          </a:p>
        </p:txBody>
      </p:sp>
      <p:sp>
        <p:nvSpPr>
          <p:cNvPr id="4" name="Dia számának helye 3"/>
          <p:cNvSpPr>
            <a:spLocks noGrp="1"/>
          </p:cNvSpPr>
          <p:nvPr>
            <p:ph type="sldNum" sz="quarter" idx="10"/>
          </p:nvPr>
        </p:nvSpPr>
        <p:spPr/>
        <p:txBody>
          <a:bodyPr/>
          <a:lstStyle/>
          <a:p>
            <a:fld id="{CDF2C6C3-EF4B-47DF-B001-6C27D0FDBC25}" type="slidenum">
              <a:rPr lang="hu-HU" smtClean="0"/>
              <a:pPr/>
              <a:t>1</a:t>
            </a:fld>
            <a:endParaRPr lang="hu-H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hu-HU"/>
          </a:p>
        </p:txBody>
      </p:sp>
      <p:sp>
        <p:nvSpPr>
          <p:cNvPr id="4" name="Dia számának helye 3"/>
          <p:cNvSpPr>
            <a:spLocks noGrp="1"/>
          </p:cNvSpPr>
          <p:nvPr>
            <p:ph type="sldNum" sz="quarter" idx="10"/>
          </p:nvPr>
        </p:nvSpPr>
        <p:spPr/>
        <p:txBody>
          <a:bodyPr/>
          <a:lstStyle/>
          <a:p>
            <a:fld id="{CDF2C6C3-EF4B-47DF-B001-6C27D0FDBC25}" type="slidenum">
              <a:rPr lang="hu-HU" smtClean="0"/>
              <a:pPr/>
              <a:t>10</a:t>
            </a:fld>
            <a:endParaRPr lang="hu-H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hu-HU"/>
          </a:p>
        </p:txBody>
      </p:sp>
      <p:sp>
        <p:nvSpPr>
          <p:cNvPr id="4" name="Dia számának helye 3"/>
          <p:cNvSpPr>
            <a:spLocks noGrp="1"/>
          </p:cNvSpPr>
          <p:nvPr>
            <p:ph type="sldNum" sz="quarter" idx="10"/>
          </p:nvPr>
        </p:nvSpPr>
        <p:spPr/>
        <p:txBody>
          <a:bodyPr/>
          <a:lstStyle/>
          <a:p>
            <a:fld id="{CDF2C6C3-EF4B-47DF-B001-6C27D0FDBC25}" type="slidenum">
              <a:rPr lang="hu-HU" smtClean="0"/>
              <a:pPr/>
              <a:t>11</a:t>
            </a:fld>
            <a:endParaRPr lang="hu-H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hu-HU"/>
          </a:p>
        </p:txBody>
      </p:sp>
      <p:sp>
        <p:nvSpPr>
          <p:cNvPr id="4" name="Dia számának helye 3"/>
          <p:cNvSpPr>
            <a:spLocks noGrp="1"/>
          </p:cNvSpPr>
          <p:nvPr>
            <p:ph type="sldNum" sz="quarter" idx="10"/>
          </p:nvPr>
        </p:nvSpPr>
        <p:spPr/>
        <p:txBody>
          <a:bodyPr/>
          <a:lstStyle/>
          <a:p>
            <a:fld id="{CDF2C6C3-EF4B-47DF-B001-6C27D0FDBC25}" type="slidenum">
              <a:rPr lang="hu-HU" smtClean="0"/>
              <a:pPr/>
              <a:t>12</a:t>
            </a:fld>
            <a:endParaRPr lang="hu-H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hu-HU"/>
          </a:p>
        </p:txBody>
      </p:sp>
      <p:sp>
        <p:nvSpPr>
          <p:cNvPr id="4" name="Dia számának helye 3"/>
          <p:cNvSpPr>
            <a:spLocks noGrp="1"/>
          </p:cNvSpPr>
          <p:nvPr>
            <p:ph type="sldNum" sz="quarter" idx="10"/>
          </p:nvPr>
        </p:nvSpPr>
        <p:spPr/>
        <p:txBody>
          <a:bodyPr/>
          <a:lstStyle/>
          <a:p>
            <a:fld id="{CDF2C6C3-EF4B-47DF-B001-6C27D0FDBC25}" type="slidenum">
              <a:rPr lang="hu-HU" smtClean="0"/>
              <a:pPr/>
              <a:t>13</a:t>
            </a:fld>
            <a:endParaRPr lang="hu-H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hu-HU"/>
          </a:p>
        </p:txBody>
      </p:sp>
      <p:sp>
        <p:nvSpPr>
          <p:cNvPr id="4" name="Dia számának helye 3"/>
          <p:cNvSpPr>
            <a:spLocks noGrp="1"/>
          </p:cNvSpPr>
          <p:nvPr>
            <p:ph type="sldNum" sz="quarter" idx="10"/>
          </p:nvPr>
        </p:nvSpPr>
        <p:spPr/>
        <p:txBody>
          <a:bodyPr/>
          <a:lstStyle/>
          <a:p>
            <a:fld id="{CDF2C6C3-EF4B-47DF-B001-6C27D0FDBC25}" type="slidenum">
              <a:rPr lang="hu-HU" smtClean="0"/>
              <a:pPr/>
              <a:t>14</a:t>
            </a:fld>
            <a:endParaRPr lang="hu-H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hu-HU"/>
          </a:p>
        </p:txBody>
      </p:sp>
      <p:sp>
        <p:nvSpPr>
          <p:cNvPr id="4" name="Dia számának helye 3"/>
          <p:cNvSpPr>
            <a:spLocks noGrp="1"/>
          </p:cNvSpPr>
          <p:nvPr>
            <p:ph type="sldNum" sz="quarter" idx="10"/>
          </p:nvPr>
        </p:nvSpPr>
        <p:spPr/>
        <p:txBody>
          <a:bodyPr/>
          <a:lstStyle/>
          <a:p>
            <a:fld id="{CDF2C6C3-EF4B-47DF-B001-6C27D0FDBC25}" type="slidenum">
              <a:rPr lang="hu-HU" smtClean="0"/>
              <a:pPr/>
              <a:t>2</a:t>
            </a:fld>
            <a:endParaRPr lang="hu-H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hu-HU"/>
          </a:p>
        </p:txBody>
      </p:sp>
      <p:sp>
        <p:nvSpPr>
          <p:cNvPr id="4" name="Dia számának helye 3"/>
          <p:cNvSpPr>
            <a:spLocks noGrp="1"/>
          </p:cNvSpPr>
          <p:nvPr>
            <p:ph type="sldNum" sz="quarter" idx="10"/>
          </p:nvPr>
        </p:nvSpPr>
        <p:spPr/>
        <p:txBody>
          <a:bodyPr/>
          <a:lstStyle/>
          <a:p>
            <a:fld id="{CDF2C6C3-EF4B-47DF-B001-6C27D0FDBC25}" type="slidenum">
              <a:rPr lang="hu-HU" smtClean="0"/>
              <a:pPr/>
              <a:t>3</a:t>
            </a:fld>
            <a:endParaRPr lang="hu-H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hu-HU"/>
          </a:p>
        </p:txBody>
      </p:sp>
      <p:sp>
        <p:nvSpPr>
          <p:cNvPr id="4" name="Dia számának helye 3"/>
          <p:cNvSpPr>
            <a:spLocks noGrp="1"/>
          </p:cNvSpPr>
          <p:nvPr>
            <p:ph type="sldNum" sz="quarter" idx="10"/>
          </p:nvPr>
        </p:nvSpPr>
        <p:spPr/>
        <p:txBody>
          <a:bodyPr/>
          <a:lstStyle/>
          <a:p>
            <a:fld id="{CDF2C6C3-EF4B-47DF-B001-6C27D0FDBC25}" type="slidenum">
              <a:rPr lang="hu-HU" smtClean="0"/>
              <a:pPr/>
              <a:t>4</a:t>
            </a:fld>
            <a:endParaRPr lang="hu-H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hu-HU"/>
          </a:p>
        </p:txBody>
      </p:sp>
      <p:sp>
        <p:nvSpPr>
          <p:cNvPr id="4" name="Dia számának helye 3"/>
          <p:cNvSpPr>
            <a:spLocks noGrp="1"/>
          </p:cNvSpPr>
          <p:nvPr>
            <p:ph type="sldNum" sz="quarter" idx="10"/>
          </p:nvPr>
        </p:nvSpPr>
        <p:spPr/>
        <p:txBody>
          <a:bodyPr/>
          <a:lstStyle/>
          <a:p>
            <a:fld id="{CDF2C6C3-EF4B-47DF-B001-6C27D0FDBC25}" type="slidenum">
              <a:rPr lang="hu-HU" smtClean="0"/>
              <a:pPr/>
              <a:t>5</a:t>
            </a:fld>
            <a:endParaRPr lang="hu-H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hu-HU"/>
          </a:p>
        </p:txBody>
      </p:sp>
      <p:sp>
        <p:nvSpPr>
          <p:cNvPr id="4" name="Dia számának helye 3"/>
          <p:cNvSpPr>
            <a:spLocks noGrp="1"/>
          </p:cNvSpPr>
          <p:nvPr>
            <p:ph type="sldNum" sz="quarter" idx="10"/>
          </p:nvPr>
        </p:nvSpPr>
        <p:spPr/>
        <p:txBody>
          <a:bodyPr/>
          <a:lstStyle/>
          <a:p>
            <a:fld id="{CDF2C6C3-EF4B-47DF-B001-6C27D0FDBC25}" type="slidenum">
              <a:rPr lang="hu-HU" smtClean="0"/>
              <a:pPr/>
              <a:t>6</a:t>
            </a:fld>
            <a:endParaRPr lang="hu-H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hu-HU"/>
          </a:p>
        </p:txBody>
      </p:sp>
      <p:sp>
        <p:nvSpPr>
          <p:cNvPr id="4" name="Dia számának helye 3"/>
          <p:cNvSpPr>
            <a:spLocks noGrp="1"/>
          </p:cNvSpPr>
          <p:nvPr>
            <p:ph type="sldNum" sz="quarter" idx="10"/>
          </p:nvPr>
        </p:nvSpPr>
        <p:spPr/>
        <p:txBody>
          <a:bodyPr/>
          <a:lstStyle/>
          <a:p>
            <a:fld id="{CDF2C6C3-EF4B-47DF-B001-6C27D0FDBC25}" type="slidenum">
              <a:rPr lang="hu-HU" smtClean="0"/>
              <a:pPr/>
              <a:t>7</a:t>
            </a:fld>
            <a:endParaRPr lang="hu-H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hu-HU"/>
          </a:p>
        </p:txBody>
      </p:sp>
      <p:sp>
        <p:nvSpPr>
          <p:cNvPr id="4" name="Dia számának helye 3"/>
          <p:cNvSpPr>
            <a:spLocks noGrp="1"/>
          </p:cNvSpPr>
          <p:nvPr>
            <p:ph type="sldNum" sz="quarter" idx="10"/>
          </p:nvPr>
        </p:nvSpPr>
        <p:spPr/>
        <p:txBody>
          <a:bodyPr/>
          <a:lstStyle/>
          <a:p>
            <a:fld id="{CDF2C6C3-EF4B-47DF-B001-6C27D0FDBC25}" type="slidenum">
              <a:rPr lang="hu-HU" smtClean="0"/>
              <a:pPr/>
              <a:t>8</a:t>
            </a:fld>
            <a:endParaRPr lang="hu-H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normAutofit/>
          </a:bodyPr>
          <a:lstStyle/>
          <a:p>
            <a:endParaRPr lang="hu-HU"/>
          </a:p>
        </p:txBody>
      </p:sp>
      <p:sp>
        <p:nvSpPr>
          <p:cNvPr id="4" name="Dia számának helye 3"/>
          <p:cNvSpPr>
            <a:spLocks noGrp="1"/>
          </p:cNvSpPr>
          <p:nvPr>
            <p:ph type="sldNum" sz="quarter" idx="10"/>
          </p:nvPr>
        </p:nvSpPr>
        <p:spPr/>
        <p:txBody>
          <a:bodyPr/>
          <a:lstStyle/>
          <a:p>
            <a:fld id="{CDF2C6C3-EF4B-47DF-B001-6C27D0FDBC25}" type="slidenum">
              <a:rPr lang="hu-HU" smtClean="0"/>
              <a:pPr/>
              <a:t>9</a:t>
            </a:fld>
            <a:endParaRPr lang="hu-H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hu-HU"/>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hu-HU"/>
          </a:p>
        </p:txBody>
      </p:sp>
      <p:sp>
        <p:nvSpPr>
          <p:cNvPr id="4" name="Dátum helye 3"/>
          <p:cNvSpPr>
            <a:spLocks noGrp="1"/>
          </p:cNvSpPr>
          <p:nvPr>
            <p:ph type="dt" sz="half" idx="10"/>
          </p:nvPr>
        </p:nvSpPr>
        <p:spPr/>
        <p:txBody>
          <a:bodyPr/>
          <a:lstStyle/>
          <a:p>
            <a:fld id="{225A54CA-6127-40D8-8434-0B92CA63980A}" type="datetimeFigureOut">
              <a:rPr lang="hu-HU" smtClean="0"/>
              <a:pPr/>
              <a:t>2014.01.14.</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0204CE3B-B94E-4D48-89DA-A16F0FAE4FB4}" type="slidenum">
              <a:rPr lang="hu-HU" smtClean="0"/>
              <a:pPr/>
              <a:t>‹#›</a:t>
            </a:fld>
            <a:endParaRPr lang="hu-H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225A54CA-6127-40D8-8434-0B92CA63980A}" type="datetimeFigureOut">
              <a:rPr lang="hu-HU" smtClean="0"/>
              <a:pPr/>
              <a:t>2014.01.14.</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0204CE3B-B94E-4D48-89DA-A16F0FAE4FB4}" type="slidenum">
              <a:rPr lang="hu-HU" smtClean="0"/>
              <a:pPr/>
              <a:t>‹#›</a:t>
            </a:fld>
            <a:endParaRPr lang="hu-H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225A54CA-6127-40D8-8434-0B92CA63980A}" type="datetimeFigureOut">
              <a:rPr lang="hu-HU" smtClean="0"/>
              <a:pPr/>
              <a:t>2014.01.14.</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0204CE3B-B94E-4D48-89DA-A16F0FAE4FB4}" type="slidenum">
              <a:rPr lang="hu-HU" smtClean="0"/>
              <a:pPr/>
              <a:t>‹#›</a:t>
            </a:fld>
            <a:endParaRPr lang="hu-H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225A54CA-6127-40D8-8434-0B92CA63980A}" type="datetimeFigureOut">
              <a:rPr lang="hu-HU" smtClean="0"/>
              <a:pPr/>
              <a:t>2014.01.14.</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0204CE3B-B94E-4D48-89DA-A16F0FAE4FB4}" type="slidenum">
              <a:rPr lang="hu-HU" smtClean="0"/>
              <a:pPr/>
              <a:t>‹#›</a:t>
            </a:fld>
            <a:endParaRPr lang="hu-H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hu-HU"/>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225A54CA-6127-40D8-8434-0B92CA63980A}" type="datetimeFigureOut">
              <a:rPr lang="hu-HU" smtClean="0"/>
              <a:pPr/>
              <a:t>2014.01.14.</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0204CE3B-B94E-4D48-89DA-A16F0FAE4FB4}" type="slidenum">
              <a:rPr lang="hu-HU" smtClean="0"/>
              <a:pPr/>
              <a:t>‹#›</a:t>
            </a:fld>
            <a:endParaRPr lang="hu-H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p:txBody>
          <a:bodyPr/>
          <a:lstStyle/>
          <a:p>
            <a:fld id="{225A54CA-6127-40D8-8434-0B92CA63980A}" type="datetimeFigureOut">
              <a:rPr lang="hu-HU" smtClean="0"/>
              <a:pPr/>
              <a:t>2014.01.14.</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0204CE3B-B94E-4D48-89DA-A16F0FAE4FB4}" type="slidenum">
              <a:rPr lang="hu-HU" smtClean="0"/>
              <a:pPr/>
              <a:t>‹#›</a:t>
            </a:fld>
            <a:endParaRPr lang="hu-H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p:txBody>
          <a:bodyPr/>
          <a:lstStyle/>
          <a:p>
            <a:fld id="{225A54CA-6127-40D8-8434-0B92CA63980A}" type="datetimeFigureOut">
              <a:rPr lang="hu-HU" smtClean="0"/>
              <a:pPr/>
              <a:t>2014.01.14.</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0204CE3B-B94E-4D48-89DA-A16F0FAE4FB4}" type="slidenum">
              <a:rPr lang="hu-HU" smtClean="0"/>
              <a:pPr/>
              <a:t>‹#›</a:t>
            </a:fld>
            <a:endParaRPr lang="hu-H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2"/>
          <p:cNvSpPr>
            <a:spLocks noGrp="1"/>
          </p:cNvSpPr>
          <p:nvPr>
            <p:ph type="dt" sz="half" idx="10"/>
          </p:nvPr>
        </p:nvSpPr>
        <p:spPr/>
        <p:txBody>
          <a:bodyPr/>
          <a:lstStyle/>
          <a:p>
            <a:fld id="{225A54CA-6127-40D8-8434-0B92CA63980A}" type="datetimeFigureOut">
              <a:rPr lang="hu-HU" smtClean="0"/>
              <a:pPr/>
              <a:t>2014.01.14.</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0204CE3B-B94E-4D48-89DA-A16F0FAE4FB4}" type="slidenum">
              <a:rPr lang="hu-HU" smtClean="0"/>
              <a:pPr/>
              <a:t>‹#›</a:t>
            </a:fld>
            <a:endParaRPr lang="hu-H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225A54CA-6127-40D8-8434-0B92CA63980A}" type="datetimeFigureOut">
              <a:rPr lang="hu-HU" smtClean="0"/>
              <a:pPr/>
              <a:t>2014.01.14.</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0204CE3B-B94E-4D48-89DA-A16F0FAE4FB4}" type="slidenum">
              <a:rPr lang="hu-HU" smtClean="0"/>
              <a:pPr/>
              <a:t>‹#›</a:t>
            </a:fld>
            <a:endParaRPr lang="hu-H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hu-HU"/>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225A54CA-6127-40D8-8434-0B92CA63980A}" type="datetimeFigureOut">
              <a:rPr lang="hu-HU" smtClean="0"/>
              <a:pPr/>
              <a:t>2014.01.14.</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0204CE3B-B94E-4D48-89DA-A16F0FAE4FB4}" type="slidenum">
              <a:rPr lang="hu-HU" smtClean="0"/>
              <a:pPr/>
              <a:t>‹#›</a:t>
            </a:fld>
            <a:endParaRPr lang="hu-H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hu-HU"/>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225A54CA-6127-40D8-8434-0B92CA63980A}" type="datetimeFigureOut">
              <a:rPr lang="hu-HU" smtClean="0"/>
              <a:pPr/>
              <a:t>2014.01.14.</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0204CE3B-B94E-4D48-89DA-A16F0FAE4FB4}" type="slidenum">
              <a:rPr lang="hu-HU" smtClean="0"/>
              <a:pPr/>
              <a:t>‹#›</a:t>
            </a:fld>
            <a:endParaRPr lang="hu-H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hu-HU" smtClean="0"/>
              <a:t>Mintacím szerkesztése</a:t>
            </a:r>
            <a:endParaRPr lang="hu-HU"/>
          </a:p>
        </p:txBody>
      </p:sp>
      <p:sp>
        <p:nvSpPr>
          <p:cNvPr id="3" name="Szöveg hely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5A54CA-6127-40D8-8434-0B92CA63980A}" type="datetimeFigureOut">
              <a:rPr lang="hu-HU" smtClean="0"/>
              <a:pPr/>
              <a:t>2014.01.14.</a:t>
            </a:fld>
            <a:endParaRPr lang="hu-HU"/>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4CE3B-B94E-4D48-89DA-A16F0FAE4FB4}" type="slidenum">
              <a:rPr lang="hu-HU" smtClean="0"/>
              <a:pPr/>
              <a:t>‹#›</a:t>
            </a:fld>
            <a:endParaRPr lang="hu-HU"/>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Kép 4" descr="http://www.cedt.hu/spaw2/uploads/images/handsup.jpg"/>
          <p:cNvPicPr/>
          <p:nvPr/>
        </p:nvPicPr>
        <p:blipFill>
          <a:blip r:embed="rId3" cstate="print"/>
          <a:srcRect/>
          <a:stretch>
            <a:fillRect/>
          </a:stretch>
        </p:blipFill>
        <p:spPr bwMode="auto">
          <a:xfrm>
            <a:off x="395536" y="1988840"/>
            <a:ext cx="8496944" cy="4869160"/>
          </a:xfrm>
          <a:prstGeom prst="rect">
            <a:avLst/>
          </a:prstGeom>
          <a:noFill/>
          <a:ln w="9525">
            <a:noFill/>
            <a:miter lim="800000"/>
            <a:headEnd/>
            <a:tailEnd/>
          </a:ln>
          <a:effectLst/>
        </p:spPr>
      </p:pic>
      <p:sp>
        <p:nvSpPr>
          <p:cNvPr id="2" name="Cím 1"/>
          <p:cNvSpPr>
            <a:spLocks noGrp="1"/>
          </p:cNvSpPr>
          <p:nvPr>
            <p:ph type="ctrTitle"/>
          </p:nvPr>
        </p:nvSpPr>
        <p:spPr>
          <a:xfrm>
            <a:off x="1691680" y="1412776"/>
            <a:ext cx="5616624" cy="1470025"/>
          </a:xfrm>
        </p:spPr>
        <p:txBody>
          <a:bodyPr>
            <a:normAutofit/>
          </a:bodyPr>
          <a:lstStyle/>
          <a:p>
            <a:r>
              <a:rPr lang="hu-HU" b="1" dirty="0">
                <a:solidFill>
                  <a:schemeClr val="accent4">
                    <a:lumMod val="75000"/>
                  </a:schemeClr>
                </a:solidFill>
              </a:rPr>
              <a:t>Közösségi szolgálat a Neumannban</a:t>
            </a:r>
            <a:endParaRPr lang="hu-HU" dirty="0">
              <a:solidFill>
                <a:schemeClr val="accent4">
                  <a:lumMod val="75000"/>
                </a:schemeClr>
              </a:solidFill>
            </a:endParaRPr>
          </a:p>
        </p:txBody>
      </p:sp>
      <p:pic>
        <p:nvPicPr>
          <p:cNvPr id="4" name="Kép 3"/>
          <p:cNvPicPr/>
          <p:nvPr/>
        </p:nvPicPr>
        <p:blipFill rotWithShape="1">
          <a:blip r:embed="rId4" cstate="print">
            <a:extLst>
              <a:ext uri="{28A0092B-C50C-407E-A947-70E740481C1C}">
                <a14:useLocalDpi xmlns:a14="http://schemas.microsoft.com/office/drawing/2010/main" val="0"/>
              </a:ext>
            </a:extLst>
          </a:blip>
          <a:srcRect l="-1126" r="-1126"/>
          <a:stretch/>
        </p:blipFill>
        <p:spPr>
          <a:xfrm>
            <a:off x="3781400" y="260648"/>
            <a:ext cx="2590800" cy="809625"/>
          </a:xfrm>
          <a:prstGeom prst="rect">
            <a:avLst/>
          </a:prstGeom>
        </p:spPr>
      </p:pic>
      <p:pic>
        <p:nvPicPr>
          <p:cNvPr id="6" name="Kép 5"/>
          <p:cNvPicPr/>
          <p:nvPr/>
        </p:nvPicPr>
        <p:blipFill>
          <a:blip r:embed="rId5" cstate="print">
            <a:extLst>
              <a:ext uri="{28A0092B-C50C-407E-A947-70E740481C1C}">
                <a14:useLocalDpi xmlns:a14="http://schemas.microsoft.com/office/drawing/2010/main" val="0"/>
              </a:ext>
            </a:extLst>
          </a:blip>
          <a:stretch>
            <a:fillRect/>
          </a:stretch>
        </p:blipFill>
        <p:spPr bwMode="auto">
          <a:xfrm>
            <a:off x="467544" y="188640"/>
            <a:ext cx="3098800" cy="971550"/>
          </a:xfrm>
          <a:prstGeom prst="rect">
            <a:avLst/>
          </a:prstGeom>
          <a:noFill/>
          <a:ln>
            <a:noFill/>
          </a:ln>
        </p:spPr>
      </p:pic>
      <p:sp>
        <p:nvSpPr>
          <p:cNvPr id="10" name="Szövegdoboz 9"/>
          <p:cNvSpPr txBox="1"/>
          <p:nvPr/>
        </p:nvSpPr>
        <p:spPr>
          <a:xfrm>
            <a:off x="6654303" y="260648"/>
            <a:ext cx="2238177" cy="830997"/>
          </a:xfrm>
          <a:prstGeom prst="rect">
            <a:avLst/>
          </a:prstGeom>
          <a:noFill/>
        </p:spPr>
        <p:txBody>
          <a:bodyPr wrap="none" rtlCol="0">
            <a:spAutoFit/>
          </a:bodyPr>
          <a:lstStyle/>
          <a:p>
            <a:r>
              <a:rPr lang="hu-HU" sz="1200" dirty="0"/>
              <a:t>Neumann Iskola Alapítvány</a:t>
            </a:r>
          </a:p>
          <a:p>
            <a:r>
              <a:rPr lang="hu-HU" sz="1200" dirty="0"/>
              <a:t>3300 Eger, Rákóczi út 48.</a:t>
            </a:r>
          </a:p>
          <a:p>
            <a:r>
              <a:rPr lang="hu-HU" sz="1200" dirty="0"/>
              <a:t>Tel.: </a:t>
            </a:r>
            <a:r>
              <a:rPr lang="hu-HU" sz="1200" dirty="0" smtClean="0"/>
              <a:t>36/536-070</a:t>
            </a:r>
            <a:endParaRPr lang="hu-HU" sz="1200" dirty="0"/>
          </a:p>
          <a:p>
            <a:r>
              <a:rPr lang="hu-HU" sz="1200" dirty="0"/>
              <a:t>TÁMOP-3.2.1.A-11/2-2012-0006 </a:t>
            </a:r>
          </a:p>
        </p:txBody>
      </p:sp>
      <p:sp>
        <p:nvSpPr>
          <p:cNvPr id="7" name="Téglalap 6"/>
          <p:cNvSpPr/>
          <p:nvPr/>
        </p:nvSpPr>
        <p:spPr>
          <a:xfrm>
            <a:off x="0" y="0"/>
            <a:ext cx="395536" cy="6858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57200" y="116632"/>
            <a:ext cx="8229600" cy="706090"/>
          </a:xfrm>
        </p:spPr>
        <p:txBody>
          <a:bodyPr>
            <a:normAutofit/>
          </a:bodyPr>
          <a:lstStyle/>
          <a:p>
            <a:r>
              <a:rPr lang="en-GB" sz="3200" b="1" dirty="0">
                <a:solidFill>
                  <a:schemeClr val="accent4">
                    <a:lumMod val="75000"/>
                  </a:schemeClr>
                </a:solidFill>
              </a:rPr>
              <a:t>A </a:t>
            </a:r>
            <a:r>
              <a:rPr lang="en-GB" sz="3200" b="1" dirty="0" err="1">
                <a:solidFill>
                  <a:schemeClr val="accent4">
                    <a:lumMod val="75000"/>
                  </a:schemeClr>
                </a:solidFill>
              </a:rPr>
              <a:t>környezeti</a:t>
            </a:r>
            <a:r>
              <a:rPr lang="en-GB" sz="3200" b="1" dirty="0">
                <a:solidFill>
                  <a:schemeClr val="accent4">
                    <a:lumMod val="75000"/>
                  </a:schemeClr>
                </a:solidFill>
              </a:rPr>
              <a:t> </a:t>
            </a:r>
            <a:r>
              <a:rPr lang="en-GB" sz="3200" b="1" dirty="0" err="1" smtClean="0">
                <a:solidFill>
                  <a:schemeClr val="accent4">
                    <a:lumMod val="75000"/>
                  </a:schemeClr>
                </a:solidFill>
              </a:rPr>
              <a:t>fenntarthatóság</a:t>
            </a:r>
            <a:endParaRPr lang="hu-HU" sz="3200" dirty="0">
              <a:solidFill>
                <a:schemeClr val="accent4">
                  <a:lumMod val="75000"/>
                </a:schemeClr>
              </a:solidFill>
            </a:endParaRPr>
          </a:p>
        </p:txBody>
      </p:sp>
      <p:sp>
        <p:nvSpPr>
          <p:cNvPr id="6" name="Tartalom helye 2"/>
          <p:cNvSpPr>
            <a:spLocks noGrp="1"/>
          </p:cNvSpPr>
          <p:nvPr>
            <p:ph idx="1"/>
          </p:nvPr>
        </p:nvSpPr>
        <p:spPr>
          <a:xfrm>
            <a:off x="467544" y="5445224"/>
            <a:ext cx="8229600" cy="1180728"/>
          </a:xfrm>
        </p:spPr>
        <p:txBody>
          <a:bodyPr>
            <a:normAutofit lnSpcReduction="10000"/>
          </a:bodyPr>
          <a:lstStyle/>
          <a:p>
            <a:pPr marL="0" indent="20638">
              <a:buNone/>
            </a:pPr>
            <a:r>
              <a:rPr lang="en-GB" sz="1400" dirty="0"/>
              <a:t>A </a:t>
            </a:r>
            <a:r>
              <a:rPr lang="en-GB" sz="1400" dirty="0" err="1"/>
              <a:t>környezeti</a:t>
            </a:r>
            <a:r>
              <a:rPr lang="en-GB" sz="1400" dirty="0"/>
              <a:t> </a:t>
            </a:r>
            <a:r>
              <a:rPr lang="en-GB" sz="1400" dirty="0" err="1"/>
              <a:t>fenntarthatóság</a:t>
            </a:r>
            <a:r>
              <a:rPr lang="en-GB" sz="1400" dirty="0"/>
              <a:t> </a:t>
            </a:r>
            <a:r>
              <a:rPr lang="en-GB" sz="1400" dirty="0" err="1"/>
              <a:t>azt</a:t>
            </a:r>
            <a:r>
              <a:rPr lang="en-GB" sz="1400" dirty="0"/>
              <a:t> </a:t>
            </a:r>
            <a:r>
              <a:rPr lang="en-GB" sz="1400" dirty="0" err="1"/>
              <a:t>jelenti</a:t>
            </a:r>
            <a:r>
              <a:rPr lang="en-GB" sz="1400" dirty="0"/>
              <a:t>, </a:t>
            </a:r>
            <a:r>
              <a:rPr lang="en-GB" sz="1400" dirty="0" err="1"/>
              <a:t>hogy</a:t>
            </a:r>
            <a:r>
              <a:rPr lang="en-GB" sz="1400" dirty="0"/>
              <a:t> </a:t>
            </a:r>
            <a:r>
              <a:rPr lang="en-GB" sz="1400" dirty="0" err="1"/>
              <a:t>addig</a:t>
            </a:r>
            <a:r>
              <a:rPr lang="en-GB" sz="1400" dirty="0"/>
              <a:t> a </a:t>
            </a:r>
            <a:r>
              <a:rPr lang="en-GB" sz="1400" dirty="0" err="1"/>
              <a:t>mértékig</a:t>
            </a:r>
            <a:r>
              <a:rPr lang="en-GB" sz="1400" dirty="0"/>
              <a:t> </a:t>
            </a:r>
            <a:r>
              <a:rPr lang="en-GB" sz="1400" dirty="0" err="1"/>
              <a:t>használhatjuk</a:t>
            </a:r>
            <a:r>
              <a:rPr lang="en-GB" sz="1400" dirty="0"/>
              <a:t> </a:t>
            </a:r>
            <a:r>
              <a:rPr lang="en-GB" sz="1400" dirty="0" err="1"/>
              <a:t>természetes</a:t>
            </a:r>
            <a:r>
              <a:rPr lang="en-GB" sz="1400" dirty="0"/>
              <a:t> </a:t>
            </a:r>
            <a:r>
              <a:rPr lang="en-GB" sz="1400" dirty="0" err="1"/>
              <a:t>környezetünk</a:t>
            </a:r>
            <a:r>
              <a:rPr lang="en-GB" sz="1400" dirty="0"/>
              <a:t> </a:t>
            </a:r>
            <a:r>
              <a:rPr lang="en-GB" sz="1400" dirty="0" err="1"/>
              <a:t>erőforrásait</a:t>
            </a:r>
            <a:r>
              <a:rPr lang="en-GB" sz="1400" dirty="0"/>
              <a:t>, </a:t>
            </a:r>
            <a:r>
              <a:rPr lang="en-GB" sz="1400" dirty="0" err="1"/>
              <a:t>amíg</a:t>
            </a:r>
            <a:r>
              <a:rPr lang="en-GB" sz="1400" dirty="0"/>
              <a:t> meg </a:t>
            </a:r>
            <a:r>
              <a:rPr lang="en-GB" sz="1400" dirty="0" err="1"/>
              <a:t>nem</a:t>
            </a:r>
            <a:r>
              <a:rPr lang="en-GB" sz="1400" dirty="0"/>
              <a:t> </a:t>
            </a:r>
            <a:r>
              <a:rPr lang="en-GB" sz="1400" dirty="0" err="1"/>
              <a:t>sértjük</a:t>
            </a:r>
            <a:r>
              <a:rPr lang="en-GB" sz="1400" dirty="0"/>
              <a:t> </a:t>
            </a:r>
            <a:r>
              <a:rPr lang="en-GB" sz="1400" dirty="0" err="1"/>
              <a:t>annak</a:t>
            </a:r>
            <a:r>
              <a:rPr lang="en-GB" sz="1400" dirty="0"/>
              <a:t> </a:t>
            </a:r>
            <a:r>
              <a:rPr lang="en-GB" sz="1400" dirty="0" err="1"/>
              <a:t>eltartó-képességét</a:t>
            </a:r>
            <a:r>
              <a:rPr lang="en-GB" sz="1400" dirty="0"/>
              <a:t>.</a:t>
            </a:r>
            <a:endParaRPr lang="hu-HU" sz="1400" dirty="0"/>
          </a:p>
          <a:p>
            <a:pPr marL="0" indent="20638">
              <a:buNone/>
            </a:pPr>
            <a:r>
              <a:rPr lang="en-GB" sz="1400" dirty="0"/>
              <a:t>A </a:t>
            </a:r>
            <a:r>
              <a:rPr lang="en-GB" sz="1400" dirty="0" err="1"/>
              <a:t>környezeti</a:t>
            </a:r>
            <a:r>
              <a:rPr lang="en-GB" sz="1400" dirty="0"/>
              <a:t> </a:t>
            </a:r>
            <a:r>
              <a:rPr lang="en-GB" sz="1400" dirty="0" err="1"/>
              <a:t>fenntarthatóság</a:t>
            </a:r>
            <a:r>
              <a:rPr lang="en-GB" sz="1400" dirty="0"/>
              <a:t> a </a:t>
            </a:r>
            <a:r>
              <a:rPr lang="en-GB" sz="1400" b="1" dirty="0" err="1"/>
              <a:t>fenntartható</a:t>
            </a:r>
            <a:r>
              <a:rPr lang="en-GB" sz="1400" b="1" dirty="0"/>
              <a:t> </a:t>
            </a:r>
            <a:r>
              <a:rPr lang="en-GB" sz="1400" b="1" dirty="0" err="1"/>
              <a:t>fejlődés</a:t>
            </a:r>
            <a:r>
              <a:rPr lang="en-GB" sz="1400" dirty="0"/>
              <a:t> </a:t>
            </a:r>
            <a:r>
              <a:rPr lang="en-GB" sz="1400" dirty="0" err="1"/>
              <a:t>követelményét</a:t>
            </a:r>
            <a:r>
              <a:rPr lang="en-GB" sz="1400" dirty="0"/>
              <a:t> </a:t>
            </a:r>
            <a:r>
              <a:rPr lang="en-GB" sz="1400" dirty="0" err="1"/>
              <a:t>elégíti</a:t>
            </a:r>
            <a:r>
              <a:rPr lang="en-GB" sz="1400" dirty="0"/>
              <a:t> </a:t>
            </a:r>
            <a:r>
              <a:rPr lang="en-GB" sz="1400" dirty="0" err="1"/>
              <a:t>ki</a:t>
            </a:r>
            <a:r>
              <a:rPr lang="en-GB" sz="1400" dirty="0"/>
              <a:t>. A </a:t>
            </a:r>
            <a:r>
              <a:rPr lang="en-GB" sz="1400" dirty="0" err="1"/>
              <a:t>fenntartható</a:t>
            </a:r>
            <a:r>
              <a:rPr lang="en-GB" sz="1400" dirty="0"/>
              <a:t> </a:t>
            </a:r>
            <a:r>
              <a:rPr lang="en-GB" sz="1400" dirty="0" err="1"/>
              <a:t>fejlődés</a:t>
            </a:r>
            <a:r>
              <a:rPr lang="en-GB" sz="1400" dirty="0"/>
              <a:t> </a:t>
            </a:r>
            <a:r>
              <a:rPr lang="en-GB" sz="1400" dirty="0" err="1"/>
              <a:t>olyan</a:t>
            </a:r>
            <a:r>
              <a:rPr lang="en-GB" sz="1400" dirty="0"/>
              <a:t> </a:t>
            </a:r>
            <a:r>
              <a:rPr lang="en-GB" sz="1400" dirty="0" err="1"/>
              <a:t>fejlődés</a:t>
            </a:r>
            <a:r>
              <a:rPr lang="en-GB" sz="1400" dirty="0"/>
              <a:t>, </a:t>
            </a:r>
            <a:r>
              <a:rPr lang="en-GB" sz="1400" dirty="0" err="1"/>
              <a:t>amely</a:t>
            </a:r>
            <a:r>
              <a:rPr lang="en-GB" sz="1400" dirty="0"/>
              <a:t> </a:t>
            </a:r>
            <a:r>
              <a:rPr lang="en-GB" sz="1400" dirty="0" err="1"/>
              <a:t>kielégíti</a:t>
            </a:r>
            <a:r>
              <a:rPr lang="en-GB" sz="1400" dirty="0"/>
              <a:t> a </a:t>
            </a:r>
            <a:r>
              <a:rPr lang="en-GB" sz="1400" dirty="0" err="1"/>
              <a:t>jelen</a:t>
            </a:r>
            <a:r>
              <a:rPr lang="en-GB" sz="1400" dirty="0"/>
              <a:t> </a:t>
            </a:r>
            <a:r>
              <a:rPr lang="en-GB" sz="1400" dirty="0" err="1"/>
              <a:t>szükségleteit</a:t>
            </a:r>
            <a:r>
              <a:rPr lang="en-GB" sz="1400" dirty="0"/>
              <a:t>, </a:t>
            </a:r>
            <a:r>
              <a:rPr lang="en-GB" sz="1400" dirty="0" err="1"/>
              <a:t>anélkül</a:t>
            </a:r>
            <a:r>
              <a:rPr lang="en-GB" sz="1400" dirty="0"/>
              <a:t>, </a:t>
            </a:r>
            <a:r>
              <a:rPr lang="en-GB" sz="1400" dirty="0" err="1"/>
              <a:t>hogy</a:t>
            </a:r>
            <a:r>
              <a:rPr lang="en-GB" sz="1400" dirty="0"/>
              <a:t> </a:t>
            </a:r>
            <a:r>
              <a:rPr lang="en-GB" sz="1400" dirty="0" err="1"/>
              <a:t>veszélyeztetné</a:t>
            </a:r>
            <a:r>
              <a:rPr lang="en-GB" sz="1400" dirty="0"/>
              <a:t> a </a:t>
            </a:r>
            <a:r>
              <a:rPr lang="en-GB" sz="1400" dirty="0" err="1"/>
              <a:t>jövő</a:t>
            </a:r>
            <a:r>
              <a:rPr lang="en-GB" sz="1400" dirty="0"/>
              <a:t> </a:t>
            </a:r>
            <a:r>
              <a:rPr lang="en-GB" sz="1400" dirty="0" err="1"/>
              <a:t>nemzedékek</a:t>
            </a:r>
            <a:r>
              <a:rPr lang="en-GB" sz="1400" dirty="0"/>
              <a:t> </a:t>
            </a:r>
            <a:r>
              <a:rPr lang="en-GB" sz="1400" dirty="0" err="1"/>
              <a:t>esélyét</a:t>
            </a:r>
            <a:r>
              <a:rPr lang="en-GB" sz="1400" dirty="0"/>
              <a:t> </a:t>
            </a:r>
            <a:r>
              <a:rPr lang="en-GB" sz="1400" dirty="0" err="1"/>
              <a:t>arra</a:t>
            </a:r>
            <a:r>
              <a:rPr lang="en-GB" sz="1400" dirty="0"/>
              <a:t>, </a:t>
            </a:r>
            <a:r>
              <a:rPr lang="en-GB" sz="1400" dirty="0" err="1"/>
              <a:t>hogy</a:t>
            </a:r>
            <a:r>
              <a:rPr lang="en-GB" sz="1400" dirty="0"/>
              <a:t> </a:t>
            </a:r>
            <a:r>
              <a:rPr lang="en-GB" sz="1400" dirty="0" err="1"/>
              <a:t>ők</a:t>
            </a:r>
            <a:r>
              <a:rPr lang="en-GB" sz="1400" dirty="0"/>
              <a:t> is </a:t>
            </a:r>
            <a:r>
              <a:rPr lang="en-GB" sz="1400" dirty="0" err="1"/>
              <a:t>kielégíthessék</a:t>
            </a:r>
            <a:r>
              <a:rPr lang="en-GB" sz="1400" dirty="0"/>
              <a:t> </a:t>
            </a:r>
            <a:r>
              <a:rPr lang="en-GB" sz="1400" dirty="0" err="1"/>
              <a:t>szükségleteiket</a:t>
            </a:r>
            <a:r>
              <a:rPr lang="en-GB" sz="1400" dirty="0" smtClean="0"/>
              <a:t>.</a:t>
            </a:r>
            <a:endParaRPr lang="hu-HU" sz="1400" dirty="0"/>
          </a:p>
        </p:txBody>
      </p:sp>
      <p:pic>
        <p:nvPicPr>
          <p:cNvPr id="4" name="Kép 3" descr="http://www.samsung.com/hu/aboutsamsung/citizenship/images/report_img01.gif"/>
          <p:cNvPicPr/>
          <p:nvPr/>
        </p:nvPicPr>
        <p:blipFill>
          <a:blip r:embed="rId3" cstate="print"/>
          <a:srcRect/>
          <a:stretch>
            <a:fillRect/>
          </a:stretch>
        </p:blipFill>
        <p:spPr bwMode="auto">
          <a:xfrm>
            <a:off x="1259632" y="836712"/>
            <a:ext cx="7137727" cy="4320480"/>
          </a:xfrm>
          <a:prstGeom prst="rect">
            <a:avLst/>
          </a:prstGeom>
          <a:noFill/>
          <a:ln w="9525">
            <a:noFill/>
            <a:miter lim="800000"/>
            <a:headEnd/>
            <a:tailEnd/>
          </a:ln>
        </p:spPr>
      </p:pic>
      <p:sp>
        <p:nvSpPr>
          <p:cNvPr id="5" name="Szövegdoboz 4"/>
          <p:cNvSpPr txBox="1"/>
          <p:nvPr/>
        </p:nvSpPr>
        <p:spPr>
          <a:xfrm>
            <a:off x="611560" y="5517232"/>
            <a:ext cx="184731" cy="369332"/>
          </a:xfrm>
          <a:prstGeom prst="rect">
            <a:avLst/>
          </a:prstGeom>
          <a:noFill/>
        </p:spPr>
        <p:txBody>
          <a:bodyPr wrap="none" rtlCol="0">
            <a:spAutoFit/>
          </a:bodyPr>
          <a:lstStyle/>
          <a:p>
            <a:endParaRPr lang="hu-HU" dirty="0"/>
          </a:p>
        </p:txBody>
      </p:sp>
      <p:sp>
        <p:nvSpPr>
          <p:cNvPr id="7" name="Téglalap 6"/>
          <p:cNvSpPr/>
          <p:nvPr/>
        </p:nvSpPr>
        <p:spPr>
          <a:xfrm>
            <a:off x="0" y="0"/>
            <a:ext cx="395536" cy="6858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artalom helye 2"/>
          <p:cNvSpPr>
            <a:spLocks noGrp="1"/>
          </p:cNvSpPr>
          <p:nvPr>
            <p:ph idx="1"/>
          </p:nvPr>
        </p:nvSpPr>
        <p:spPr>
          <a:xfrm>
            <a:off x="467544" y="332656"/>
            <a:ext cx="8229600" cy="3268960"/>
          </a:xfrm>
        </p:spPr>
        <p:txBody>
          <a:bodyPr>
            <a:normAutofit/>
          </a:bodyPr>
          <a:lstStyle/>
          <a:p>
            <a:pPr marL="0" indent="20638">
              <a:buNone/>
            </a:pPr>
            <a:r>
              <a:rPr lang="hu-HU" sz="1400" dirty="0" smtClean="0"/>
              <a:t>A környezettudatosság az egyes személyek vagy a társadalom az ember környezetével kapcsolatos tájékozottságát, érzékenységét és tudatos felelősségvállalását kifejező fogalom. Noha a környezet iránti aggodalom, értékeinek megőrzése iránti vágy valószínűleg nem új keletű, a környezettudatosság fogalma viszonylag új. Elviekben a legtöbb ember elkötelezi magát a környezetvédelem ügye mellett, az ismeret és a tettek alapján kevés ember tekinthető környezettudatosnak.</a:t>
            </a:r>
          </a:p>
          <a:p>
            <a:pPr marL="0" indent="20638">
              <a:buNone/>
            </a:pPr>
            <a:r>
              <a:rPr lang="hu-HU" sz="1400" dirty="0" smtClean="0"/>
              <a:t>A környezetvédő mozgalmak sokat tesznek az emberiség előtt álló környezeti problémák tudatosítása érdekében, amire építve akár politikai nyomás is gyakorolható a döntéshozókra az ilyen típusú, mérlegelést igénylő döntések során. Érdeklődést kelthetnek és számos információt juttathatnak el az emberekhez, ám ez nem pótolhatja a környezeti nevelést és nem feltétlenül késztet környezettudatos cselekvésre is.</a:t>
            </a:r>
          </a:p>
          <a:p>
            <a:pPr marL="0" indent="20638">
              <a:buNone/>
            </a:pPr>
            <a:r>
              <a:rPr lang="hu-HU" sz="1400" dirty="0" smtClean="0"/>
              <a:t>A környezettudatos szemlélet számos esetben tettekben is megmutatkozik, ezen esetekben az adott szereplő igyekszik egyéni döntései, tettei során a környezeti hatásokat is figyelembe venni. Ennek számos példája lehet az energiatakarékos izzók használatától kezdve, a kerékpáros közlekedésen át, a szelektív hulladékgyűjtésig vagy éppen a vegetáriánus, illetve helyi élelmiszereket előnyben részesítő diétáig. A közös ezekben az, hogy az ezen cselekvéseket végző döntésének hátterében a környezeti szempontok is szerepet játszanak.</a:t>
            </a:r>
          </a:p>
          <a:p>
            <a:pPr>
              <a:buNone/>
            </a:pPr>
            <a:endParaRPr lang="hu-HU" sz="1400" dirty="0" smtClean="0"/>
          </a:p>
          <a:p>
            <a:pPr>
              <a:buNone/>
            </a:pPr>
            <a:endParaRPr lang="hu-HU" sz="1400" dirty="0"/>
          </a:p>
        </p:txBody>
      </p:sp>
      <p:pic>
        <p:nvPicPr>
          <p:cNvPr id="4" name="Kép 3" descr="http://t2.gstatic.com/images?q=tbn:ANd9GcQs6CHXMTCwxzR2iAU-hRrWly6Xd-hf-UWUJ2Pz7_26bomCEQI"/>
          <p:cNvPicPr/>
          <p:nvPr/>
        </p:nvPicPr>
        <p:blipFill>
          <a:blip r:embed="rId3" cstate="print"/>
          <a:srcRect/>
          <a:stretch>
            <a:fillRect/>
          </a:stretch>
        </p:blipFill>
        <p:spPr bwMode="auto">
          <a:xfrm>
            <a:off x="4918192" y="3501009"/>
            <a:ext cx="3686256" cy="3168352"/>
          </a:xfrm>
          <a:prstGeom prst="rect">
            <a:avLst/>
          </a:prstGeom>
          <a:noFill/>
          <a:ln w="9525">
            <a:noFill/>
            <a:miter lim="800000"/>
            <a:headEnd/>
            <a:tailEnd/>
          </a:ln>
        </p:spPr>
      </p:pic>
      <p:sp>
        <p:nvSpPr>
          <p:cNvPr id="5" name="Téglalap 4"/>
          <p:cNvSpPr/>
          <p:nvPr/>
        </p:nvSpPr>
        <p:spPr>
          <a:xfrm>
            <a:off x="0" y="0"/>
            <a:ext cx="395536" cy="6858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57200" y="274638"/>
            <a:ext cx="8229600" cy="634082"/>
          </a:xfrm>
        </p:spPr>
        <p:txBody>
          <a:bodyPr>
            <a:normAutofit/>
          </a:bodyPr>
          <a:lstStyle/>
          <a:p>
            <a:r>
              <a:rPr lang="en-GB" sz="3200" b="1" dirty="0" err="1" smtClean="0">
                <a:solidFill>
                  <a:schemeClr val="accent4">
                    <a:lumMod val="75000"/>
                  </a:schemeClr>
                </a:solidFill>
              </a:rPr>
              <a:t>Munkavédelem</a:t>
            </a:r>
            <a:endParaRPr lang="hu-HU" sz="3200" dirty="0">
              <a:solidFill>
                <a:schemeClr val="accent4">
                  <a:lumMod val="75000"/>
                </a:schemeClr>
              </a:solidFill>
            </a:endParaRPr>
          </a:p>
        </p:txBody>
      </p:sp>
      <p:sp>
        <p:nvSpPr>
          <p:cNvPr id="3" name="Tartalom helye 2"/>
          <p:cNvSpPr>
            <a:spLocks noGrp="1"/>
          </p:cNvSpPr>
          <p:nvPr>
            <p:ph idx="1"/>
          </p:nvPr>
        </p:nvSpPr>
        <p:spPr>
          <a:xfrm>
            <a:off x="457200" y="3284984"/>
            <a:ext cx="8229600" cy="3268960"/>
          </a:xfrm>
        </p:spPr>
        <p:txBody>
          <a:bodyPr>
            <a:normAutofit/>
          </a:bodyPr>
          <a:lstStyle/>
          <a:p>
            <a:pPr marL="0" indent="20638">
              <a:buNone/>
            </a:pPr>
            <a:r>
              <a:rPr lang="en-GB" sz="1400" dirty="0"/>
              <a:t>A </a:t>
            </a:r>
            <a:r>
              <a:rPr lang="en-GB" sz="1400" dirty="0" err="1"/>
              <a:t>munkavédelem</a:t>
            </a:r>
            <a:r>
              <a:rPr lang="en-GB" sz="1400" dirty="0"/>
              <a:t> a </a:t>
            </a:r>
            <a:r>
              <a:rPr lang="en-GB" sz="1400" dirty="0" err="1"/>
              <a:t>szervezett</a:t>
            </a:r>
            <a:r>
              <a:rPr lang="en-GB" sz="1400" dirty="0"/>
              <a:t> </a:t>
            </a:r>
            <a:r>
              <a:rPr lang="en-GB" sz="1400" dirty="0" err="1"/>
              <a:t>munkavégzésre</a:t>
            </a:r>
            <a:r>
              <a:rPr lang="en-GB" sz="1400" dirty="0"/>
              <a:t> </a:t>
            </a:r>
            <a:r>
              <a:rPr lang="en-GB" sz="1400" dirty="0" err="1"/>
              <a:t>vonatkozó</a:t>
            </a:r>
            <a:r>
              <a:rPr lang="en-GB" sz="1400" dirty="0"/>
              <a:t> </a:t>
            </a:r>
            <a:r>
              <a:rPr lang="en-GB" sz="1400" dirty="0" err="1"/>
              <a:t>munkabiztonsági</a:t>
            </a:r>
            <a:r>
              <a:rPr lang="en-GB" sz="1400" dirty="0"/>
              <a:t> </a:t>
            </a:r>
            <a:r>
              <a:rPr lang="en-GB" sz="1400" dirty="0" err="1"/>
              <a:t>és</a:t>
            </a:r>
            <a:r>
              <a:rPr lang="en-GB" sz="1400" dirty="0"/>
              <a:t> </a:t>
            </a:r>
            <a:r>
              <a:rPr lang="en-GB" sz="1400" dirty="0" err="1"/>
              <a:t>munka-egészségügyi</a:t>
            </a:r>
            <a:r>
              <a:rPr lang="en-GB" sz="1400" dirty="0"/>
              <a:t> </a:t>
            </a:r>
            <a:r>
              <a:rPr lang="en-GB" sz="1400" dirty="0" err="1"/>
              <a:t>követelményeket</a:t>
            </a:r>
            <a:r>
              <a:rPr lang="en-GB" sz="1400" dirty="0"/>
              <a:t> </a:t>
            </a:r>
            <a:r>
              <a:rPr lang="en-GB" sz="1400" dirty="0" err="1"/>
              <a:t>foglalja</a:t>
            </a:r>
            <a:r>
              <a:rPr lang="en-GB" sz="1400" dirty="0"/>
              <a:t> </a:t>
            </a:r>
            <a:r>
              <a:rPr lang="en-GB" sz="1400" dirty="0" err="1"/>
              <a:t>magában</a:t>
            </a:r>
            <a:r>
              <a:rPr lang="en-GB" sz="1400" dirty="0"/>
              <a:t>.</a:t>
            </a:r>
            <a:endParaRPr lang="hu-HU" sz="1400" dirty="0"/>
          </a:p>
          <a:p>
            <a:pPr marL="0" indent="20638">
              <a:buNone/>
            </a:pPr>
            <a:r>
              <a:rPr lang="en-GB" sz="1400" dirty="0" err="1"/>
              <a:t>Általános</a:t>
            </a:r>
            <a:r>
              <a:rPr lang="en-GB" sz="1400" dirty="0"/>
              <a:t> </a:t>
            </a:r>
            <a:r>
              <a:rPr lang="en-GB" sz="1400" dirty="0" err="1"/>
              <a:t>szabályait</a:t>
            </a:r>
            <a:r>
              <a:rPr lang="en-GB" sz="1400" dirty="0"/>
              <a:t> </a:t>
            </a:r>
            <a:r>
              <a:rPr lang="en-GB" sz="1400" dirty="0" err="1"/>
              <a:t>az</a:t>
            </a:r>
            <a:r>
              <a:rPr lang="en-GB" sz="1400" dirty="0"/>
              <a:t> 1993. </a:t>
            </a:r>
            <a:r>
              <a:rPr lang="en-GB" sz="1400" dirty="0" err="1"/>
              <a:t>évi</a:t>
            </a:r>
            <a:r>
              <a:rPr lang="en-GB" sz="1400" dirty="0"/>
              <a:t> XCIII. </a:t>
            </a:r>
            <a:r>
              <a:rPr lang="en-GB" sz="1400" dirty="0" err="1"/>
              <a:t>törvény</a:t>
            </a:r>
            <a:r>
              <a:rPr lang="en-GB" sz="1400" dirty="0"/>
              <a:t> </a:t>
            </a:r>
            <a:r>
              <a:rPr lang="en-GB" sz="1400" dirty="0" err="1"/>
              <a:t>szabályozza</a:t>
            </a:r>
            <a:r>
              <a:rPr lang="en-GB" sz="1400" dirty="0"/>
              <a:t>, </a:t>
            </a:r>
            <a:r>
              <a:rPr lang="en-GB" sz="1400" dirty="0" err="1"/>
              <a:t>hatálya</a:t>
            </a:r>
            <a:r>
              <a:rPr lang="en-GB" sz="1400" dirty="0"/>
              <a:t> </a:t>
            </a:r>
            <a:r>
              <a:rPr lang="en-GB" sz="1400" dirty="0" err="1"/>
              <a:t>csak</a:t>
            </a:r>
            <a:r>
              <a:rPr lang="en-GB" sz="1400" dirty="0"/>
              <a:t> a </a:t>
            </a:r>
            <a:r>
              <a:rPr lang="en-GB" sz="1400" dirty="0" err="1"/>
              <a:t>szervezett</a:t>
            </a:r>
            <a:r>
              <a:rPr lang="en-GB" sz="1400" dirty="0"/>
              <a:t> </a:t>
            </a:r>
            <a:r>
              <a:rPr lang="en-GB" sz="1400" dirty="0" err="1"/>
              <a:t>munkavégzést</a:t>
            </a:r>
            <a:r>
              <a:rPr lang="en-GB" sz="1400" dirty="0"/>
              <a:t> </a:t>
            </a:r>
            <a:r>
              <a:rPr lang="en-GB" sz="1400" dirty="0" err="1"/>
              <a:t>végzőkre</a:t>
            </a:r>
            <a:r>
              <a:rPr lang="en-GB" sz="1400" dirty="0"/>
              <a:t> </a:t>
            </a:r>
            <a:r>
              <a:rPr lang="en-GB" sz="1400" dirty="0" err="1"/>
              <a:t>vonatkozik</a:t>
            </a:r>
            <a:r>
              <a:rPr lang="en-GB" sz="1400" dirty="0"/>
              <a:t>.</a:t>
            </a:r>
            <a:endParaRPr lang="hu-HU" sz="1400" dirty="0"/>
          </a:p>
          <a:p>
            <a:pPr marL="0" indent="20638">
              <a:buNone/>
            </a:pPr>
            <a:r>
              <a:rPr lang="en-GB" sz="1400" dirty="0" err="1"/>
              <a:t>Főszabály</a:t>
            </a:r>
            <a:r>
              <a:rPr lang="en-GB" sz="1400" dirty="0"/>
              <a:t>, </a:t>
            </a:r>
            <a:r>
              <a:rPr lang="en-GB" sz="1400" dirty="0" err="1"/>
              <a:t>hogy</a:t>
            </a:r>
            <a:r>
              <a:rPr lang="en-GB" sz="1400" dirty="0"/>
              <a:t> </a:t>
            </a:r>
            <a:r>
              <a:rPr lang="en-GB" sz="1400" dirty="0" err="1"/>
              <a:t>az</a:t>
            </a:r>
            <a:r>
              <a:rPr lang="en-GB" sz="1400" dirty="0"/>
              <a:t> </a:t>
            </a:r>
            <a:r>
              <a:rPr lang="en-GB" sz="1400" dirty="0" err="1"/>
              <a:t>egészséget</a:t>
            </a:r>
            <a:r>
              <a:rPr lang="en-GB" sz="1400" dirty="0"/>
              <a:t> </a:t>
            </a:r>
            <a:r>
              <a:rPr lang="en-GB" sz="1400" dirty="0" err="1"/>
              <a:t>nem</a:t>
            </a:r>
            <a:r>
              <a:rPr lang="en-GB" sz="1400" dirty="0"/>
              <a:t> </a:t>
            </a:r>
            <a:r>
              <a:rPr lang="en-GB" sz="1400" dirty="0" err="1"/>
              <a:t>veszélyeztető</a:t>
            </a:r>
            <a:r>
              <a:rPr lang="en-GB" sz="1400" dirty="0"/>
              <a:t> </a:t>
            </a:r>
            <a:r>
              <a:rPr lang="en-GB" sz="1400" dirty="0" err="1"/>
              <a:t>és</a:t>
            </a:r>
            <a:r>
              <a:rPr lang="en-GB" sz="1400" dirty="0"/>
              <a:t> </a:t>
            </a:r>
            <a:r>
              <a:rPr lang="en-GB" sz="1400" dirty="0" err="1"/>
              <a:t>biztonságos</a:t>
            </a:r>
            <a:r>
              <a:rPr lang="en-GB" sz="1400" dirty="0"/>
              <a:t> </a:t>
            </a:r>
            <a:r>
              <a:rPr lang="en-GB" sz="1400" dirty="0" err="1"/>
              <a:t>munkavégzés</a:t>
            </a:r>
            <a:r>
              <a:rPr lang="en-GB" sz="1400" dirty="0"/>
              <a:t> </a:t>
            </a:r>
            <a:r>
              <a:rPr lang="en-GB" sz="1400" dirty="0" err="1"/>
              <a:t>követelményeinek</a:t>
            </a:r>
            <a:r>
              <a:rPr lang="en-GB" sz="1400" dirty="0"/>
              <a:t> </a:t>
            </a:r>
            <a:r>
              <a:rPr lang="en-GB" sz="1400" dirty="0" err="1"/>
              <a:t>megvalósítása</a:t>
            </a:r>
            <a:r>
              <a:rPr lang="en-GB" sz="1400" dirty="0"/>
              <a:t> a </a:t>
            </a:r>
            <a:r>
              <a:rPr lang="en-GB" sz="1400" dirty="0" err="1"/>
              <a:t>munkáltató</a:t>
            </a:r>
            <a:r>
              <a:rPr lang="en-GB" sz="1400" dirty="0"/>
              <a:t> </a:t>
            </a:r>
            <a:r>
              <a:rPr lang="en-GB" sz="1400" dirty="0" err="1"/>
              <a:t>kötelessége</a:t>
            </a:r>
            <a:r>
              <a:rPr lang="en-GB" sz="1400" dirty="0"/>
              <a:t>, </a:t>
            </a:r>
            <a:r>
              <a:rPr lang="en-GB" sz="1400" dirty="0" err="1"/>
              <a:t>és</a:t>
            </a:r>
            <a:r>
              <a:rPr lang="en-GB" sz="1400" dirty="0"/>
              <a:t> </a:t>
            </a:r>
            <a:r>
              <a:rPr lang="en-GB" sz="1400" dirty="0" err="1"/>
              <a:t>ennek</a:t>
            </a:r>
            <a:r>
              <a:rPr lang="en-GB" sz="1400" dirty="0"/>
              <a:t> </a:t>
            </a:r>
            <a:r>
              <a:rPr lang="en-GB" sz="1400" dirty="0" err="1"/>
              <a:t>módját</a:t>
            </a:r>
            <a:r>
              <a:rPr lang="en-GB" sz="1400" dirty="0"/>
              <a:t> a </a:t>
            </a:r>
            <a:r>
              <a:rPr lang="en-GB" sz="1400" dirty="0" err="1"/>
              <a:t>munkáltatónak</a:t>
            </a:r>
            <a:r>
              <a:rPr lang="en-GB" sz="1400" dirty="0"/>
              <a:t> </a:t>
            </a:r>
            <a:r>
              <a:rPr lang="en-GB" sz="1400" dirty="0" err="1"/>
              <a:t>kell</a:t>
            </a:r>
            <a:r>
              <a:rPr lang="en-GB" sz="1400" dirty="0"/>
              <a:t> </a:t>
            </a:r>
            <a:r>
              <a:rPr lang="en-GB" sz="1400" dirty="0" err="1"/>
              <a:t>meghatároznia</a:t>
            </a:r>
            <a:r>
              <a:rPr lang="en-GB" sz="1400" dirty="0"/>
              <a:t>. A </a:t>
            </a:r>
            <a:r>
              <a:rPr lang="en-GB" sz="1400" dirty="0" err="1"/>
              <a:t>munkáltató</a:t>
            </a:r>
            <a:r>
              <a:rPr lang="en-GB" sz="1400" dirty="0"/>
              <a:t> a </a:t>
            </a:r>
            <a:r>
              <a:rPr lang="en-GB" sz="1400" dirty="0" err="1"/>
              <a:t>felelős</a:t>
            </a:r>
            <a:r>
              <a:rPr lang="en-GB" sz="1400" dirty="0"/>
              <a:t> </a:t>
            </a:r>
            <a:r>
              <a:rPr lang="en-GB" sz="1400" dirty="0" err="1"/>
              <a:t>azért</a:t>
            </a:r>
            <a:r>
              <a:rPr lang="en-GB" sz="1400" dirty="0"/>
              <a:t>, </a:t>
            </a:r>
            <a:r>
              <a:rPr lang="en-GB" sz="1400" dirty="0" err="1"/>
              <a:t>hogy</a:t>
            </a:r>
            <a:r>
              <a:rPr lang="en-GB" sz="1400" dirty="0"/>
              <a:t> </a:t>
            </a:r>
            <a:r>
              <a:rPr lang="en-GB" sz="1400" dirty="0" err="1"/>
              <a:t>minden</a:t>
            </a:r>
            <a:r>
              <a:rPr lang="en-GB" sz="1400" dirty="0"/>
              <a:t> </a:t>
            </a:r>
            <a:r>
              <a:rPr lang="en-GB" sz="1400" dirty="0" err="1"/>
              <a:t>munkavállaló</a:t>
            </a:r>
            <a:r>
              <a:rPr lang="en-GB" sz="1400" dirty="0"/>
              <a:t> </a:t>
            </a:r>
            <a:r>
              <a:rPr lang="en-GB" sz="1400" dirty="0" err="1"/>
              <a:t>az</a:t>
            </a:r>
            <a:r>
              <a:rPr lang="en-GB" sz="1400" dirty="0"/>
              <a:t> </a:t>
            </a:r>
            <a:r>
              <a:rPr lang="en-GB" sz="1400" dirty="0" err="1"/>
              <a:t>általa</a:t>
            </a:r>
            <a:r>
              <a:rPr lang="en-GB" sz="1400" dirty="0"/>
              <a:t> </a:t>
            </a:r>
            <a:r>
              <a:rPr lang="en-GB" sz="1400" dirty="0" err="1"/>
              <a:t>értett</a:t>
            </a:r>
            <a:r>
              <a:rPr lang="en-GB" sz="1400" dirty="0"/>
              <a:t> </a:t>
            </a:r>
            <a:r>
              <a:rPr lang="en-GB" sz="1400" dirty="0" err="1"/>
              <a:t>nyelven</a:t>
            </a:r>
            <a:r>
              <a:rPr lang="en-GB" sz="1400" dirty="0"/>
              <a:t> </a:t>
            </a:r>
            <a:r>
              <a:rPr lang="en-GB" sz="1400" dirty="0" err="1"/>
              <a:t>ismerhesse</a:t>
            </a:r>
            <a:r>
              <a:rPr lang="en-GB" sz="1400" dirty="0"/>
              <a:t> meg a </a:t>
            </a:r>
            <a:r>
              <a:rPr lang="en-GB" sz="1400" dirty="0" err="1"/>
              <a:t>munkavégzés</a:t>
            </a:r>
            <a:r>
              <a:rPr lang="en-GB" sz="1400" dirty="0"/>
              <a:t> </a:t>
            </a:r>
            <a:r>
              <a:rPr lang="en-GB" sz="1400" dirty="0" err="1"/>
              <a:t>rá</a:t>
            </a:r>
            <a:r>
              <a:rPr lang="en-GB" sz="1400" dirty="0"/>
              <a:t> </a:t>
            </a:r>
            <a:r>
              <a:rPr lang="en-GB" sz="1400" dirty="0" err="1"/>
              <a:t>vonatkozó</a:t>
            </a:r>
            <a:r>
              <a:rPr lang="en-GB" sz="1400" dirty="0"/>
              <a:t> </a:t>
            </a:r>
            <a:r>
              <a:rPr lang="en-GB" sz="1400" dirty="0" err="1"/>
              <a:t>szabályait</a:t>
            </a:r>
            <a:r>
              <a:rPr lang="en-GB" sz="1400" dirty="0"/>
              <a:t>.</a:t>
            </a:r>
            <a:endParaRPr lang="hu-HU" sz="1400" dirty="0"/>
          </a:p>
          <a:p>
            <a:pPr marL="0" indent="20638">
              <a:buNone/>
            </a:pPr>
            <a:r>
              <a:rPr lang="en-GB" sz="1400" dirty="0"/>
              <a:t>A </a:t>
            </a:r>
            <a:r>
              <a:rPr lang="en-GB" sz="1400" dirty="0" err="1"/>
              <a:t>munkajogi</a:t>
            </a:r>
            <a:r>
              <a:rPr lang="en-GB" sz="1400" dirty="0"/>
              <a:t> </a:t>
            </a:r>
            <a:r>
              <a:rPr lang="en-GB" sz="1400" dirty="0" err="1"/>
              <a:t>felelősség</a:t>
            </a:r>
            <a:r>
              <a:rPr lang="en-GB" sz="1400" dirty="0"/>
              <a:t> </a:t>
            </a:r>
            <a:r>
              <a:rPr lang="en-GB" sz="1400" dirty="0" err="1"/>
              <a:t>keretében</a:t>
            </a:r>
            <a:r>
              <a:rPr lang="en-GB" sz="1400" dirty="0"/>
              <a:t> a </a:t>
            </a:r>
            <a:r>
              <a:rPr lang="en-GB" sz="1400" dirty="0" err="1"/>
              <a:t>munkáltató</a:t>
            </a:r>
            <a:r>
              <a:rPr lang="en-GB" sz="1400" dirty="0"/>
              <a:t> </a:t>
            </a:r>
            <a:r>
              <a:rPr lang="en-GB" sz="1400" dirty="0" err="1"/>
              <a:t>felelősséggel</a:t>
            </a:r>
            <a:r>
              <a:rPr lang="en-GB" sz="1400" dirty="0"/>
              <a:t> </a:t>
            </a:r>
            <a:r>
              <a:rPr lang="en-GB" sz="1400" dirty="0" err="1"/>
              <a:t>tartozik</a:t>
            </a:r>
            <a:r>
              <a:rPr lang="en-GB" sz="1400" dirty="0"/>
              <a:t> a </a:t>
            </a:r>
            <a:r>
              <a:rPr lang="en-GB" sz="1400" dirty="0" err="1"/>
              <a:t>munkavállalóval</a:t>
            </a:r>
            <a:r>
              <a:rPr lang="en-GB" sz="1400" dirty="0"/>
              <a:t> </a:t>
            </a:r>
            <a:r>
              <a:rPr lang="en-GB" sz="1400" dirty="0" err="1"/>
              <a:t>szemben</a:t>
            </a:r>
            <a:r>
              <a:rPr lang="en-GB" sz="1400" dirty="0"/>
              <a:t> a </a:t>
            </a:r>
            <a:r>
              <a:rPr lang="en-GB" sz="1400" dirty="0" err="1"/>
              <a:t>megfelelő</a:t>
            </a:r>
            <a:r>
              <a:rPr lang="en-GB" sz="1400" dirty="0"/>
              <a:t> </a:t>
            </a:r>
            <a:r>
              <a:rPr lang="en-GB" sz="1400" dirty="0" err="1"/>
              <a:t>munkakörnyezet</a:t>
            </a:r>
            <a:r>
              <a:rPr lang="en-GB" sz="1400" dirty="0"/>
              <a:t> </a:t>
            </a:r>
            <a:r>
              <a:rPr lang="en-GB" sz="1400" dirty="0" err="1"/>
              <a:t>kialakításáért</a:t>
            </a:r>
            <a:r>
              <a:rPr lang="en-GB" sz="1400" dirty="0"/>
              <a:t>, a </a:t>
            </a:r>
            <a:r>
              <a:rPr lang="en-GB" sz="1400" dirty="0" err="1"/>
              <a:t>kollektív</a:t>
            </a:r>
            <a:r>
              <a:rPr lang="en-GB" sz="1400" dirty="0"/>
              <a:t> </a:t>
            </a:r>
            <a:r>
              <a:rPr lang="en-GB" sz="1400" dirty="0" err="1"/>
              <a:t>és</a:t>
            </a:r>
            <a:r>
              <a:rPr lang="en-GB" sz="1400" dirty="0"/>
              <a:t> </a:t>
            </a:r>
            <a:r>
              <a:rPr lang="en-GB" sz="1400" dirty="0" err="1"/>
              <a:t>egyéni</a:t>
            </a:r>
            <a:r>
              <a:rPr lang="en-GB" sz="1400" dirty="0"/>
              <a:t> </a:t>
            </a:r>
            <a:r>
              <a:rPr lang="en-GB" sz="1400" dirty="0" err="1"/>
              <a:t>védelem</a:t>
            </a:r>
            <a:r>
              <a:rPr lang="en-GB" sz="1400" dirty="0"/>
              <a:t> </a:t>
            </a:r>
            <a:r>
              <a:rPr lang="en-GB" sz="1400" dirty="0" err="1"/>
              <a:t>biztosításáért</a:t>
            </a:r>
            <a:r>
              <a:rPr lang="en-GB" sz="1400" dirty="0"/>
              <a:t>, a </a:t>
            </a:r>
            <a:r>
              <a:rPr lang="en-GB" sz="1400" dirty="0" err="1"/>
              <a:t>szükséges</a:t>
            </a:r>
            <a:r>
              <a:rPr lang="en-GB" sz="1400" dirty="0"/>
              <a:t> </a:t>
            </a:r>
            <a:r>
              <a:rPr lang="en-GB" sz="1400" dirty="0" err="1"/>
              <a:t>információk</a:t>
            </a:r>
            <a:r>
              <a:rPr lang="en-GB" sz="1400" dirty="0"/>
              <a:t> </a:t>
            </a:r>
            <a:r>
              <a:rPr lang="en-GB" sz="1400" dirty="0" err="1"/>
              <a:t>átadásáért</a:t>
            </a:r>
            <a:r>
              <a:rPr lang="en-GB" sz="1400" dirty="0"/>
              <a:t>, </a:t>
            </a:r>
            <a:r>
              <a:rPr lang="en-GB" sz="1400" dirty="0" err="1"/>
              <a:t>valamint</a:t>
            </a:r>
            <a:r>
              <a:rPr lang="en-GB" sz="1400" dirty="0"/>
              <a:t> a </a:t>
            </a:r>
            <a:r>
              <a:rPr lang="en-GB" sz="1400" dirty="0" err="1"/>
              <a:t>dolgozók</a:t>
            </a:r>
            <a:r>
              <a:rPr lang="en-GB" sz="1400" dirty="0"/>
              <a:t> </a:t>
            </a:r>
            <a:r>
              <a:rPr lang="en-GB" sz="1400" dirty="0" err="1"/>
              <a:t>adatainak</a:t>
            </a:r>
            <a:r>
              <a:rPr lang="en-GB" sz="1400" dirty="0"/>
              <a:t> </a:t>
            </a:r>
            <a:r>
              <a:rPr lang="en-GB" sz="1400" dirty="0" err="1"/>
              <a:t>védelméért</a:t>
            </a:r>
            <a:r>
              <a:rPr lang="en-GB" sz="1400" dirty="0"/>
              <a:t> is.</a:t>
            </a:r>
            <a:endParaRPr lang="hu-HU" sz="1400" dirty="0"/>
          </a:p>
          <a:p>
            <a:pPr marL="0" indent="20638">
              <a:buNone/>
            </a:pPr>
            <a:r>
              <a:rPr lang="hu-HU" sz="1400" dirty="0"/>
              <a:t>A munkáltatónak munkavédelmi oktatásban kell részesítenie a munkavállalót a munkába állásakor, munkahelye vagy munkaköre megváltoztatásakor, új munkaeszköz üzembe helyezésénél vagy a munkaeszköz átalakításakor, valamint új technológia bevezetésekor is. </a:t>
            </a:r>
          </a:p>
          <a:p>
            <a:pPr>
              <a:buNone/>
            </a:pPr>
            <a:endParaRPr lang="hu-HU" sz="1400" dirty="0"/>
          </a:p>
        </p:txBody>
      </p:sp>
      <p:pic>
        <p:nvPicPr>
          <p:cNvPr id="4" name="Kép 3" descr="http://t0.gstatic.com/images?q=tbn:ANd9GcT-xfYrkzKTh_iosxeQKJ3a-km7_q3MMErovUps85Cqxp2NRkHk8W53LGQU"/>
          <p:cNvPicPr/>
          <p:nvPr/>
        </p:nvPicPr>
        <p:blipFill>
          <a:blip r:embed="rId3" cstate="print"/>
          <a:srcRect/>
          <a:stretch>
            <a:fillRect/>
          </a:stretch>
        </p:blipFill>
        <p:spPr bwMode="auto">
          <a:xfrm>
            <a:off x="3113137" y="836712"/>
            <a:ext cx="2971031" cy="2225405"/>
          </a:xfrm>
          <a:prstGeom prst="rect">
            <a:avLst/>
          </a:prstGeom>
          <a:noFill/>
          <a:ln w="9525">
            <a:noFill/>
            <a:miter lim="800000"/>
            <a:headEnd/>
            <a:tailEnd/>
          </a:ln>
        </p:spPr>
      </p:pic>
      <p:sp>
        <p:nvSpPr>
          <p:cNvPr id="5" name="Téglalap 4"/>
          <p:cNvSpPr/>
          <p:nvPr/>
        </p:nvSpPr>
        <p:spPr>
          <a:xfrm>
            <a:off x="0" y="0"/>
            <a:ext cx="395536" cy="6858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sz="3200" b="1" dirty="0">
                <a:solidFill>
                  <a:schemeClr val="accent4">
                    <a:lumMod val="75000"/>
                  </a:schemeClr>
                </a:solidFill>
              </a:rPr>
              <a:t>Munkavállalók kötelezettségei a munkavédelem </a:t>
            </a:r>
            <a:r>
              <a:rPr lang="hu-HU" sz="3200" b="1" dirty="0" smtClean="0">
                <a:solidFill>
                  <a:schemeClr val="accent4">
                    <a:lumMod val="75000"/>
                  </a:schemeClr>
                </a:solidFill>
              </a:rPr>
              <a:t>keretében</a:t>
            </a:r>
            <a:endParaRPr lang="hu-HU" sz="3200" dirty="0">
              <a:solidFill>
                <a:schemeClr val="accent4">
                  <a:lumMod val="75000"/>
                </a:schemeClr>
              </a:solidFill>
            </a:endParaRPr>
          </a:p>
        </p:txBody>
      </p:sp>
      <p:sp>
        <p:nvSpPr>
          <p:cNvPr id="3" name="Tartalom helye 2"/>
          <p:cNvSpPr>
            <a:spLocks noGrp="1"/>
          </p:cNvSpPr>
          <p:nvPr>
            <p:ph idx="1"/>
          </p:nvPr>
        </p:nvSpPr>
        <p:spPr>
          <a:xfrm>
            <a:off x="457200" y="1600201"/>
            <a:ext cx="8229600" cy="2764904"/>
          </a:xfrm>
        </p:spPr>
        <p:txBody>
          <a:bodyPr>
            <a:normAutofit/>
          </a:bodyPr>
          <a:lstStyle/>
          <a:p>
            <a:r>
              <a:rPr lang="hu-HU" sz="1400" dirty="0"/>
              <a:t>A munkavállaló kötelezettségei körébe tartozik, hogy a munkavállalónak kötelessége az előírt helyen és időben munkára képes állapotban megjelenni és a munkaidejét munkában tölteni, munkáját az elvárható szakértelemmel és gondossággal, a munkájára vonatkozó előírások szerint végezni, továbbá a munkatársaival együttműködni, és munkáját úgy végezni, hogy az más egészségét és testi épségét ne veszélyeztesse, illetve a munkaviszonyra vonatkozó előkészítő vagy befejező munkákat elvégezni.</a:t>
            </a:r>
          </a:p>
          <a:p>
            <a:r>
              <a:rPr lang="hu-HU" sz="1400" dirty="0"/>
              <a:t>A munkavállalónak a biztonságos munkavégzésre alkalmas állapotban kell munkát végeznie. </a:t>
            </a:r>
            <a:r>
              <a:rPr lang="en-GB" sz="1400" dirty="0" err="1"/>
              <a:t>Ennek</a:t>
            </a:r>
            <a:r>
              <a:rPr lang="en-GB" sz="1400" dirty="0"/>
              <a:t> </a:t>
            </a:r>
            <a:r>
              <a:rPr lang="en-GB" sz="1400" dirty="0" err="1"/>
              <a:t>keretében</a:t>
            </a:r>
            <a:r>
              <a:rPr lang="en-GB" sz="1400" dirty="0"/>
              <a:t> a </a:t>
            </a:r>
            <a:r>
              <a:rPr lang="en-GB" sz="1400" dirty="0" err="1"/>
              <a:t>tőle</a:t>
            </a:r>
            <a:r>
              <a:rPr lang="en-GB" sz="1400" dirty="0"/>
              <a:t> </a:t>
            </a:r>
            <a:r>
              <a:rPr lang="en-GB" sz="1400" dirty="0" err="1"/>
              <a:t>elvárható</a:t>
            </a:r>
            <a:r>
              <a:rPr lang="en-GB" sz="1400" dirty="0"/>
              <a:t> </a:t>
            </a:r>
            <a:r>
              <a:rPr lang="en-GB" sz="1400" dirty="0" err="1"/>
              <a:t>módon</a:t>
            </a:r>
            <a:r>
              <a:rPr lang="en-GB" sz="1400" dirty="0"/>
              <a:t> meg </a:t>
            </a:r>
            <a:r>
              <a:rPr lang="en-GB" sz="1400" dirty="0" err="1"/>
              <a:t>kell</a:t>
            </a:r>
            <a:r>
              <a:rPr lang="en-GB" sz="1400" dirty="0"/>
              <a:t> </a:t>
            </a:r>
            <a:r>
              <a:rPr lang="en-GB" sz="1400" dirty="0" err="1"/>
              <a:t>győződnie</a:t>
            </a:r>
            <a:r>
              <a:rPr lang="en-GB" sz="1400" dirty="0"/>
              <a:t> a </a:t>
            </a:r>
            <a:r>
              <a:rPr lang="en-GB" sz="1400" dirty="0" err="1"/>
              <a:t>munkaeszköz</a:t>
            </a:r>
            <a:r>
              <a:rPr lang="en-GB" sz="1400" dirty="0"/>
              <a:t> </a:t>
            </a:r>
            <a:r>
              <a:rPr lang="en-GB" sz="1400" dirty="0" err="1"/>
              <a:t>biztonságos</a:t>
            </a:r>
            <a:r>
              <a:rPr lang="en-GB" sz="1400" dirty="0"/>
              <a:t> </a:t>
            </a:r>
            <a:r>
              <a:rPr lang="en-GB" sz="1400" dirty="0" err="1"/>
              <a:t>állapotáról</a:t>
            </a:r>
            <a:r>
              <a:rPr lang="en-GB" sz="1400" dirty="0"/>
              <a:t>, </a:t>
            </a:r>
            <a:r>
              <a:rPr lang="en-GB" sz="1400" dirty="0" err="1"/>
              <a:t>azt</a:t>
            </a:r>
            <a:r>
              <a:rPr lang="en-GB" sz="1400" dirty="0"/>
              <a:t> a </a:t>
            </a:r>
            <a:r>
              <a:rPr lang="en-GB" sz="1400" dirty="0" err="1"/>
              <a:t>rendeltetésének</a:t>
            </a:r>
            <a:r>
              <a:rPr lang="en-GB" sz="1400" dirty="0"/>
              <a:t> </a:t>
            </a:r>
            <a:r>
              <a:rPr lang="en-GB" sz="1400" dirty="0" err="1"/>
              <a:t>megfelelően</a:t>
            </a:r>
            <a:r>
              <a:rPr lang="en-GB" sz="1400" dirty="0"/>
              <a:t>, a </a:t>
            </a:r>
            <a:r>
              <a:rPr lang="en-GB" sz="1400" dirty="0" err="1"/>
              <a:t>munkáltató</a:t>
            </a:r>
            <a:r>
              <a:rPr lang="en-GB" sz="1400" dirty="0"/>
              <a:t> </a:t>
            </a:r>
            <a:r>
              <a:rPr lang="en-GB" sz="1400" dirty="0" err="1"/>
              <a:t>utasításai</a:t>
            </a:r>
            <a:r>
              <a:rPr lang="en-GB" sz="1400" dirty="0"/>
              <a:t> </a:t>
            </a:r>
            <a:r>
              <a:rPr lang="en-GB" sz="1400" dirty="0" err="1"/>
              <a:t>szerint</a:t>
            </a:r>
            <a:r>
              <a:rPr lang="en-GB" sz="1400" dirty="0"/>
              <a:t> </a:t>
            </a:r>
            <a:r>
              <a:rPr lang="en-GB" sz="1400" dirty="0" err="1"/>
              <a:t>kell</a:t>
            </a:r>
            <a:r>
              <a:rPr lang="en-GB" sz="1400" dirty="0"/>
              <a:t> </a:t>
            </a:r>
            <a:r>
              <a:rPr lang="en-GB" sz="1400" dirty="0" err="1"/>
              <a:t>használnia</a:t>
            </a:r>
            <a:r>
              <a:rPr lang="en-GB" sz="1400" dirty="0"/>
              <a:t>, </a:t>
            </a:r>
            <a:r>
              <a:rPr lang="en-GB" sz="1400" dirty="0" err="1"/>
              <a:t>és</a:t>
            </a:r>
            <a:r>
              <a:rPr lang="en-GB" sz="1400" dirty="0"/>
              <a:t> el </a:t>
            </a:r>
            <a:r>
              <a:rPr lang="en-GB" sz="1400" dirty="0" err="1"/>
              <a:t>kell</a:t>
            </a:r>
            <a:r>
              <a:rPr lang="en-GB" sz="1400" dirty="0"/>
              <a:t> </a:t>
            </a:r>
            <a:r>
              <a:rPr lang="en-GB" sz="1400" dirty="0" err="1"/>
              <a:t>végeznie</a:t>
            </a:r>
            <a:r>
              <a:rPr lang="en-GB" sz="1400" dirty="0"/>
              <a:t> a </a:t>
            </a:r>
            <a:r>
              <a:rPr lang="en-GB" sz="1400" dirty="0" err="1"/>
              <a:t>számára</a:t>
            </a:r>
            <a:r>
              <a:rPr lang="en-GB" sz="1400" dirty="0"/>
              <a:t> </a:t>
            </a:r>
            <a:r>
              <a:rPr lang="en-GB" sz="1400" dirty="0" err="1"/>
              <a:t>előírt</a:t>
            </a:r>
            <a:r>
              <a:rPr lang="en-GB" sz="1400" dirty="0"/>
              <a:t> </a:t>
            </a:r>
            <a:r>
              <a:rPr lang="en-GB" sz="1400" dirty="0" err="1"/>
              <a:t>karbantartási</a:t>
            </a:r>
            <a:r>
              <a:rPr lang="en-GB" sz="1400" dirty="0"/>
              <a:t> </a:t>
            </a:r>
            <a:r>
              <a:rPr lang="en-GB" sz="1400" dirty="0" err="1"/>
              <a:t>feladatokat</a:t>
            </a:r>
            <a:r>
              <a:rPr lang="en-GB" sz="1400" dirty="0"/>
              <a:t>.</a:t>
            </a:r>
            <a:endParaRPr lang="hu-HU" sz="1400" dirty="0"/>
          </a:p>
          <a:p>
            <a:r>
              <a:rPr lang="hu-HU" sz="1400" dirty="0"/>
              <a:t>Ezen túl az egyéni védőeszközt rendeltetésének megfelelően kell használnia, és tőle elvárhatóan tisztán kell tartania, </a:t>
            </a:r>
            <a:r>
              <a:rPr lang="hu-HU" sz="1400" b="1" dirty="0"/>
              <a:t>a munkaterületen meg kell tartania a fegyelmet, a rendet és a tisztaságot,</a:t>
            </a:r>
            <a:r>
              <a:rPr lang="hu-HU" sz="1400" dirty="0"/>
              <a:t> továbbá el kell sajátítania a munkája biztonságos elvégzéséhez nélkülözhetetlen ismereteket</a:t>
            </a:r>
            <a:r>
              <a:rPr lang="hu-HU" sz="1400" dirty="0" smtClean="0"/>
              <a:t>.</a:t>
            </a:r>
            <a:endParaRPr lang="hu-HU" sz="1400" dirty="0"/>
          </a:p>
        </p:txBody>
      </p:sp>
      <p:pic>
        <p:nvPicPr>
          <p:cNvPr id="4" name="Kép 3" descr="http://t0.gstatic.com/images?q=tbn:ANd9GcTST0C5qKj2cHwLoGisEUHmyMRtZzHdHmOvngxn3iz5A_KQ2_Go"/>
          <p:cNvPicPr/>
          <p:nvPr/>
        </p:nvPicPr>
        <p:blipFill>
          <a:blip r:embed="rId3" cstate="print"/>
          <a:srcRect/>
          <a:stretch>
            <a:fillRect/>
          </a:stretch>
        </p:blipFill>
        <p:spPr bwMode="auto">
          <a:xfrm>
            <a:off x="2987824" y="4422099"/>
            <a:ext cx="3096344" cy="2319269"/>
          </a:xfrm>
          <a:prstGeom prst="rect">
            <a:avLst/>
          </a:prstGeom>
          <a:noFill/>
          <a:ln w="9525">
            <a:noFill/>
            <a:miter lim="800000"/>
            <a:headEnd/>
            <a:tailEnd/>
          </a:ln>
        </p:spPr>
      </p:pic>
      <p:sp>
        <p:nvSpPr>
          <p:cNvPr id="5" name="Téglalap 4"/>
          <p:cNvSpPr/>
          <p:nvPr/>
        </p:nvSpPr>
        <p:spPr>
          <a:xfrm>
            <a:off x="0" y="0"/>
            <a:ext cx="395536" cy="6858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p:cNvPicPr/>
          <p:nvPr/>
        </p:nvPicPr>
        <p:blipFill rotWithShape="1">
          <a:blip r:embed="rId3" cstate="print">
            <a:extLst>
              <a:ext uri="{28A0092B-C50C-407E-A947-70E740481C1C}">
                <a14:useLocalDpi xmlns:a14="http://schemas.microsoft.com/office/drawing/2010/main" val="0"/>
              </a:ext>
            </a:extLst>
          </a:blip>
          <a:srcRect l="-1126" r="-1126"/>
          <a:stretch/>
        </p:blipFill>
        <p:spPr>
          <a:xfrm>
            <a:off x="3709392" y="260648"/>
            <a:ext cx="2590800" cy="809625"/>
          </a:xfrm>
          <a:prstGeom prst="rect">
            <a:avLst/>
          </a:prstGeom>
        </p:spPr>
      </p:pic>
      <p:pic>
        <p:nvPicPr>
          <p:cNvPr id="5" name="Kép 4"/>
          <p:cNvPicPr/>
          <p:nvPr/>
        </p:nvPicPr>
        <p:blipFill>
          <a:blip r:embed="rId4" cstate="print">
            <a:extLst>
              <a:ext uri="{28A0092B-C50C-407E-A947-70E740481C1C}">
                <a14:useLocalDpi xmlns:a14="http://schemas.microsoft.com/office/drawing/2010/main" val="0"/>
              </a:ext>
            </a:extLst>
          </a:blip>
          <a:stretch>
            <a:fillRect/>
          </a:stretch>
        </p:blipFill>
        <p:spPr bwMode="auto">
          <a:xfrm>
            <a:off x="395536" y="188640"/>
            <a:ext cx="3098800" cy="971550"/>
          </a:xfrm>
          <a:prstGeom prst="rect">
            <a:avLst/>
          </a:prstGeom>
          <a:noFill/>
          <a:ln>
            <a:noFill/>
          </a:ln>
        </p:spPr>
      </p:pic>
      <p:sp>
        <p:nvSpPr>
          <p:cNvPr id="6" name="Szövegdoboz 5"/>
          <p:cNvSpPr txBox="1"/>
          <p:nvPr/>
        </p:nvSpPr>
        <p:spPr>
          <a:xfrm>
            <a:off x="6582295" y="260648"/>
            <a:ext cx="2238177" cy="830997"/>
          </a:xfrm>
          <a:prstGeom prst="rect">
            <a:avLst/>
          </a:prstGeom>
          <a:noFill/>
        </p:spPr>
        <p:txBody>
          <a:bodyPr wrap="none" rtlCol="0">
            <a:spAutoFit/>
          </a:bodyPr>
          <a:lstStyle/>
          <a:p>
            <a:r>
              <a:rPr lang="hu-HU" sz="1200" dirty="0"/>
              <a:t>Neumann Iskola Alapítvány</a:t>
            </a:r>
          </a:p>
          <a:p>
            <a:r>
              <a:rPr lang="hu-HU" sz="1200" dirty="0"/>
              <a:t>3300 Eger, Rákóczi út 48.</a:t>
            </a:r>
          </a:p>
          <a:p>
            <a:r>
              <a:rPr lang="hu-HU" sz="1200" dirty="0"/>
              <a:t>Tel.: </a:t>
            </a:r>
            <a:r>
              <a:rPr lang="hu-HU" sz="1200" dirty="0" smtClean="0"/>
              <a:t>36/536-070</a:t>
            </a:r>
            <a:endParaRPr lang="hu-HU" sz="1200" dirty="0"/>
          </a:p>
          <a:p>
            <a:r>
              <a:rPr lang="hu-HU" sz="1200" dirty="0"/>
              <a:t>TÁMOP-3.2.1.A-11/2-2012-0006 </a:t>
            </a:r>
          </a:p>
        </p:txBody>
      </p:sp>
      <p:sp>
        <p:nvSpPr>
          <p:cNvPr id="7" name="Cím 1"/>
          <p:cNvSpPr txBox="1">
            <a:spLocks/>
          </p:cNvSpPr>
          <p:nvPr/>
        </p:nvSpPr>
        <p:spPr>
          <a:xfrm>
            <a:off x="179512" y="1484785"/>
            <a:ext cx="8784976" cy="86409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hu-HU" sz="3600" b="1" i="0" u="none" strike="noStrike" kern="1200" cap="none" spc="0" normalizeH="0" baseline="0" noProof="0" dirty="0" smtClean="0">
                <a:ln>
                  <a:noFill/>
                </a:ln>
                <a:solidFill>
                  <a:schemeClr val="accent4">
                    <a:lumMod val="75000"/>
                  </a:schemeClr>
                </a:solidFill>
                <a:effectLst/>
                <a:uLnTx/>
                <a:uFillTx/>
                <a:latin typeface="+mj-lt"/>
                <a:ea typeface="+mj-ea"/>
                <a:cs typeface="+mj-cs"/>
              </a:rPr>
              <a:t>Közösségi szolgálat a Neumannban</a:t>
            </a:r>
            <a:endParaRPr kumimoji="0" lang="hu-HU" sz="3600" b="0" i="0" u="none" strike="noStrike" kern="1200" cap="none" spc="0" normalizeH="0" baseline="0" noProof="0" dirty="0" smtClean="0">
              <a:ln>
                <a:noFill/>
              </a:ln>
              <a:solidFill>
                <a:schemeClr val="accent4">
                  <a:lumMod val="75000"/>
                </a:schemeClr>
              </a:solidFill>
              <a:effectLst/>
              <a:uLnTx/>
              <a:uFillTx/>
              <a:latin typeface="+mj-lt"/>
              <a:ea typeface="+mj-ea"/>
              <a:cs typeface="+mj-cs"/>
            </a:endParaRPr>
          </a:p>
        </p:txBody>
      </p:sp>
      <p:sp>
        <p:nvSpPr>
          <p:cNvPr id="8193" name="Rectangle 1"/>
          <p:cNvSpPr>
            <a:spLocks noChangeArrowheads="1"/>
          </p:cNvSpPr>
          <p:nvPr/>
        </p:nvSpPr>
        <p:spPr bwMode="auto">
          <a:xfrm>
            <a:off x="0" y="2887196"/>
            <a:ext cx="9144000" cy="1261884"/>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u-HU" sz="3600" b="1" i="0" u="none" strike="noStrike" cap="none" normalizeH="0" baseline="0" dirty="0" smtClean="0">
                <a:ln>
                  <a:noFill/>
                </a:ln>
                <a:effectLst/>
                <a:latin typeface="Arial" pitchFamily="34" charset="0"/>
                <a:ea typeface="Times New Roman" pitchFamily="18" charset="0"/>
                <a:cs typeface="Arial" pitchFamily="34" charset="0"/>
              </a:rPr>
              <a:t>E3</a:t>
            </a:r>
            <a:endParaRPr kumimoji="0" lang="hu-HU" sz="1200" b="0" i="0" u="none" strike="noStrike" cap="none" normalizeH="0" baseline="0" dirty="0" smtClean="0">
              <a:ln>
                <a:noFill/>
              </a:ln>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hu-HU" sz="2000" b="1" i="0" u="none" strike="noStrike" cap="none" normalizeH="0" baseline="0" dirty="0" smtClean="0">
                <a:ln>
                  <a:noFill/>
                </a:ln>
                <a:effectLst/>
                <a:latin typeface="Arial" pitchFamily="34" charset="0"/>
                <a:ea typeface="Times New Roman" pitchFamily="18" charset="0"/>
                <a:cs typeface="Arial" pitchFamily="34" charset="0"/>
              </a:rPr>
              <a:t>OKTATÁSI INTÉZMÉNY ÁLLAGMEGÓVÁSÁT</a:t>
            </a:r>
          </a:p>
          <a:p>
            <a:pPr marL="0" marR="0" lvl="0" indent="0" algn="ctr" defTabSz="914400" rtl="0" eaLnBrk="0" fontAlgn="base" latinLnBrk="0" hangingPunct="0">
              <a:lnSpc>
                <a:spcPct val="100000"/>
              </a:lnSpc>
              <a:spcBef>
                <a:spcPct val="0"/>
              </a:spcBef>
              <a:spcAft>
                <a:spcPct val="0"/>
              </a:spcAft>
              <a:buClrTx/>
              <a:buSzTx/>
              <a:buFontTx/>
              <a:buNone/>
              <a:tabLst/>
            </a:pPr>
            <a:r>
              <a:rPr kumimoji="0" lang="hu-HU" sz="2000" b="1" i="0" u="none" strike="noStrike" cap="none" normalizeH="0" baseline="0" dirty="0" smtClean="0">
                <a:ln>
                  <a:noFill/>
                </a:ln>
                <a:effectLst/>
                <a:latin typeface="Arial" pitchFamily="34" charset="0"/>
                <a:ea typeface="Times New Roman" pitchFamily="18" charset="0"/>
                <a:cs typeface="Arial" pitchFamily="34" charset="0"/>
              </a:rPr>
              <a:t>SZOLGÁLÓ TEVÉKENYSÉG</a:t>
            </a:r>
            <a:endParaRPr kumimoji="0" lang="hu-HU" sz="1800" b="0" i="0" u="none" strike="noStrike" cap="none" normalizeH="0" baseline="0" dirty="0" smtClean="0">
              <a:ln>
                <a:noFill/>
              </a:ln>
              <a:effectLst/>
              <a:latin typeface="Arial" pitchFamily="34" charset="0"/>
              <a:cs typeface="Arial" pitchFamily="34" charset="0"/>
            </a:endParaRPr>
          </a:p>
        </p:txBody>
      </p:sp>
      <p:sp>
        <p:nvSpPr>
          <p:cNvPr id="8194" name="Rectangle 2"/>
          <p:cNvSpPr>
            <a:spLocks noChangeArrowheads="1"/>
          </p:cNvSpPr>
          <p:nvPr/>
        </p:nvSpPr>
        <p:spPr bwMode="auto">
          <a:xfrm>
            <a:off x="827584" y="5117412"/>
            <a:ext cx="7560840" cy="1015663"/>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hu-HU" sz="2000" b="1" i="0" u="none" strike="noStrike" cap="none" normalizeH="0" baseline="0" dirty="0" smtClean="0">
                <a:ln>
                  <a:noFill/>
                </a:ln>
                <a:effectLst/>
                <a:latin typeface="Arial" pitchFamily="34" charset="0"/>
                <a:ea typeface="Times New Roman" pitchFamily="18" charset="0"/>
                <a:cs typeface="Arial" pitchFamily="34" charset="0"/>
              </a:rPr>
              <a:t>Eszterházy Károly Gyakorlóiskola </a:t>
            </a:r>
            <a:endParaRPr kumimoji="0" lang="hu-HU" sz="1200" b="0" i="0" u="none" strike="noStrike" cap="none" normalizeH="0" baseline="0" dirty="0" smtClean="0">
              <a:ln>
                <a:noFill/>
              </a:ln>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hu-HU" sz="2000" b="1" i="0" u="none" strike="noStrike" cap="none" normalizeH="0" baseline="0" dirty="0" smtClean="0">
                <a:ln>
                  <a:noFill/>
                </a:ln>
                <a:effectLst/>
                <a:latin typeface="Arial" pitchFamily="34" charset="0"/>
                <a:ea typeface="Times New Roman" pitchFamily="18" charset="0"/>
                <a:cs typeface="Arial" pitchFamily="34" charset="0"/>
              </a:rPr>
              <a:t>Eger</a:t>
            </a:r>
            <a:endParaRPr kumimoji="0" lang="hu-HU" sz="1200" b="0" i="0" u="none" strike="noStrike" cap="none" normalizeH="0" baseline="0" dirty="0" smtClean="0">
              <a:ln>
                <a:noFill/>
              </a:ln>
              <a:effectLst/>
              <a:latin typeface="Arial"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hu-HU" sz="2000" b="1" i="0" u="none" strike="noStrike" cap="none" normalizeH="0" baseline="0" dirty="0" smtClean="0">
                <a:ln>
                  <a:noFill/>
                </a:ln>
                <a:effectLst/>
                <a:latin typeface="Arial" pitchFamily="34" charset="0"/>
                <a:ea typeface="Times New Roman" pitchFamily="18" charset="0"/>
                <a:cs typeface="Arial" pitchFamily="34" charset="0"/>
              </a:rPr>
              <a:t>2013</a:t>
            </a:r>
            <a:endParaRPr kumimoji="0" lang="hu-HU" sz="1800" b="0" i="0" u="none" strike="noStrike" cap="none" normalizeH="0" baseline="0" dirty="0" smtClean="0">
              <a:ln>
                <a:noFill/>
              </a:ln>
              <a:effectLst/>
              <a:latin typeface="Arial" pitchFamily="34" charset="0"/>
              <a:cs typeface="Arial" pitchFamily="34" charset="0"/>
            </a:endParaRPr>
          </a:p>
        </p:txBody>
      </p:sp>
      <p:sp>
        <p:nvSpPr>
          <p:cNvPr id="8" name="Téglalap 7"/>
          <p:cNvSpPr/>
          <p:nvPr/>
        </p:nvSpPr>
        <p:spPr>
          <a:xfrm>
            <a:off x="0" y="0"/>
            <a:ext cx="395536" cy="6858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pPr algn="l"/>
            <a:r>
              <a:rPr lang="hu-HU" sz="3200" b="1" dirty="0">
                <a:solidFill>
                  <a:schemeClr val="accent4">
                    <a:lumMod val="75000"/>
                  </a:schemeClr>
                </a:solidFill>
              </a:rPr>
              <a:t>Az önkéntesség</a:t>
            </a:r>
            <a:r>
              <a:rPr lang="hu-HU" sz="3200" b="1" dirty="0" smtClean="0">
                <a:solidFill>
                  <a:schemeClr val="accent4">
                    <a:lumMod val="75000"/>
                  </a:schemeClr>
                </a:solidFill>
              </a:rPr>
              <a:t>…</a:t>
            </a:r>
            <a:endParaRPr lang="hu-HU" sz="3200" dirty="0">
              <a:solidFill>
                <a:schemeClr val="accent4">
                  <a:lumMod val="75000"/>
                </a:schemeClr>
              </a:solidFill>
            </a:endParaRPr>
          </a:p>
        </p:txBody>
      </p:sp>
      <p:sp>
        <p:nvSpPr>
          <p:cNvPr id="3" name="Tartalom helye 2"/>
          <p:cNvSpPr>
            <a:spLocks noGrp="1"/>
          </p:cNvSpPr>
          <p:nvPr>
            <p:ph idx="1"/>
          </p:nvPr>
        </p:nvSpPr>
        <p:spPr>
          <a:xfrm>
            <a:off x="467544" y="1484784"/>
            <a:ext cx="3672408" cy="4680520"/>
          </a:xfrm>
        </p:spPr>
        <p:txBody>
          <a:bodyPr>
            <a:normAutofit/>
          </a:bodyPr>
          <a:lstStyle/>
          <a:p>
            <a:pPr marL="0" indent="20638">
              <a:buNone/>
            </a:pPr>
            <a:r>
              <a:rPr lang="hu-HU" sz="1400" dirty="0"/>
              <a:t>…olyan tevékenység, melyet egyénileg vagy csoportosan, rendszeresen vagy alkalmanként, belföldön vagy külföldön a közös jó érdekében személyes akaratból végeznek anyagi ellenszolgáltatás nélkül. </a:t>
            </a:r>
            <a:endParaRPr lang="hu-HU" sz="1400" dirty="0" smtClean="0"/>
          </a:p>
          <a:p>
            <a:pPr marL="0" indent="20638">
              <a:buNone/>
            </a:pPr>
            <a:r>
              <a:rPr lang="hu-HU" sz="1400" dirty="0" smtClean="0"/>
              <a:t>Az </a:t>
            </a:r>
            <a:r>
              <a:rPr lang="hu-HU" sz="1400" dirty="0"/>
              <a:t>önkéntes tevékenység közvetlen anyagi haszonnal nem jár annak végzője számára, továbbá az önkéntes nem helyettesíti a fizetett munkaerőt. </a:t>
            </a:r>
            <a:endParaRPr lang="hu-HU" sz="1400" dirty="0" smtClean="0"/>
          </a:p>
          <a:p>
            <a:pPr marL="0" indent="20638">
              <a:buNone/>
            </a:pPr>
            <a:r>
              <a:rPr lang="hu-HU" sz="1400" dirty="0" smtClean="0"/>
              <a:t>Az </a:t>
            </a:r>
            <a:r>
              <a:rPr lang="hu-HU" sz="1400" dirty="0"/>
              <a:t>önkéntes nem elsősorban saját családjának segít, munkálkodása hozzáadott értékként jelenik meg a fogadó szervezet életében. Előnye, hogy elősegíti a társadalmi beilleszkedést, hozzájárul a szegénység, a kirekesztődés csökkentéséhez és a teljes foglalkoztatottsághoz. </a:t>
            </a:r>
            <a:endParaRPr lang="hu-HU" sz="1400" dirty="0" smtClean="0"/>
          </a:p>
          <a:p>
            <a:pPr marL="0" indent="20638">
              <a:buNone/>
            </a:pPr>
            <a:r>
              <a:rPr lang="hu-HU" sz="1400" dirty="0" smtClean="0"/>
              <a:t>Az </a:t>
            </a:r>
            <a:r>
              <a:rPr lang="hu-HU" sz="1400" dirty="0"/>
              <a:t>önkéntesség segít környezetünk és közösségünk jobbá tételében</a:t>
            </a:r>
            <a:r>
              <a:rPr lang="hu-HU" sz="1400" dirty="0" smtClean="0"/>
              <a:t>.</a:t>
            </a:r>
            <a:endParaRPr lang="hu-HU" sz="1400" dirty="0"/>
          </a:p>
        </p:txBody>
      </p:sp>
      <p:pic>
        <p:nvPicPr>
          <p:cNvPr id="4" name="Kép 3" descr="http://2.bp.blogspot.com/-MIGk3vvi9_U/UUXyp_9fTQI/AAAAAAAAAKI/B6tArKCC3NA/s1600/%C3%B6nk%C3%A9ntes+log%C3%B31.jpeg"/>
          <p:cNvPicPr/>
          <p:nvPr/>
        </p:nvPicPr>
        <p:blipFill>
          <a:blip r:embed="rId3" cstate="print"/>
          <a:srcRect/>
          <a:stretch>
            <a:fillRect/>
          </a:stretch>
        </p:blipFill>
        <p:spPr bwMode="auto">
          <a:xfrm>
            <a:off x="4499992" y="1844824"/>
            <a:ext cx="4242168" cy="3293918"/>
          </a:xfrm>
          <a:prstGeom prst="rect">
            <a:avLst/>
          </a:prstGeom>
          <a:noFill/>
          <a:ln w="9525">
            <a:noFill/>
            <a:miter lim="800000"/>
            <a:headEnd/>
            <a:tailEnd/>
          </a:ln>
          <a:effectLst/>
        </p:spPr>
      </p:pic>
      <p:sp>
        <p:nvSpPr>
          <p:cNvPr id="5" name="Téglalap 4"/>
          <p:cNvSpPr/>
          <p:nvPr/>
        </p:nvSpPr>
        <p:spPr>
          <a:xfrm>
            <a:off x="0" y="0"/>
            <a:ext cx="395536" cy="6858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2483768" y="116632"/>
            <a:ext cx="4042792" cy="706090"/>
          </a:xfrm>
        </p:spPr>
        <p:txBody>
          <a:bodyPr>
            <a:normAutofit/>
          </a:bodyPr>
          <a:lstStyle/>
          <a:p>
            <a:r>
              <a:rPr lang="hu-HU" sz="3200" b="1" dirty="0">
                <a:solidFill>
                  <a:schemeClr val="accent4">
                    <a:lumMod val="75000"/>
                  </a:schemeClr>
                </a:solidFill>
              </a:rPr>
              <a:t>Ki az önkéntes</a:t>
            </a:r>
            <a:r>
              <a:rPr lang="hu-HU" sz="3200" b="1" dirty="0" smtClean="0">
                <a:solidFill>
                  <a:schemeClr val="accent4">
                    <a:lumMod val="75000"/>
                  </a:schemeClr>
                </a:solidFill>
              </a:rPr>
              <a:t>?</a:t>
            </a:r>
            <a:endParaRPr lang="hu-HU" sz="3200" dirty="0">
              <a:solidFill>
                <a:schemeClr val="accent4">
                  <a:lumMod val="75000"/>
                </a:schemeClr>
              </a:solidFill>
            </a:endParaRPr>
          </a:p>
        </p:txBody>
      </p:sp>
      <p:sp>
        <p:nvSpPr>
          <p:cNvPr id="3" name="Tartalom helye 2"/>
          <p:cNvSpPr>
            <a:spLocks noGrp="1"/>
          </p:cNvSpPr>
          <p:nvPr>
            <p:ph idx="1"/>
          </p:nvPr>
        </p:nvSpPr>
        <p:spPr>
          <a:xfrm>
            <a:off x="467544" y="692696"/>
            <a:ext cx="8229600" cy="1872208"/>
          </a:xfrm>
        </p:spPr>
        <p:txBody>
          <a:bodyPr>
            <a:normAutofit/>
          </a:bodyPr>
          <a:lstStyle/>
          <a:p>
            <a:r>
              <a:rPr lang="hu-HU" sz="1400" dirty="0"/>
              <a:t>Aki észreveszi, hogy másoknak segíthet, azzal, hogy csökkenti problémáját, enyhíti fájdalmát, örömet okozhat, egyszóval: másokért, nemcsak magáért és családjáért, hanem egy kisebb-nagyobb közösségért cselekedni képes.  Mindenki, aki hisz az önként mások javára ellenszolgáltatás nélkül végzett munka fontosságában.</a:t>
            </a:r>
          </a:p>
          <a:p>
            <a:r>
              <a:rPr lang="hu-HU" sz="1400" dirty="0"/>
              <a:t>Sokan gondolják, hogy az elvégzett munkát meg kell fizetni. Igaz, a piacgazdaságban a munkát értékeként kell díjazni, mégis számtalan olyan eset van, amikor azt érezzük, meg kell tennünk, pénz nélkül is időt, energiát, munkát kell végeznünk mások javára</a:t>
            </a:r>
            <a:r>
              <a:rPr lang="hu-HU" sz="1400" dirty="0" smtClean="0"/>
              <a:t>.</a:t>
            </a:r>
            <a:endParaRPr lang="hu-HU" sz="1400" dirty="0"/>
          </a:p>
        </p:txBody>
      </p:sp>
      <p:pic>
        <p:nvPicPr>
          <p:cNvPr id="5" name="Kép 4" descr="http://www.indit.hu/files/o%CC%88nke%CC%81ntesek.jpg"/>
          <p:cNvPicPr/>
          <p:nvPr/>
        </p:nvPicPr>
        <p:blipFill>
          <a:blip r:embed="rId3" cstate="print"/>
          <a:srcRect/>
          <a:stretch>
            <a:fillRect/>
          </a:stretch>
        </p:blipFill>
        <p:spPr bwMode="auto">
          <a:xfrm>
            <a:off x="1331640" y="2348880"/>
            <a:ext cx="6552728" cy="4368486"/>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6" name="Téglalap 5"/>
          <p:cNvSpPr/>
          <p:nvPr/>
        </p:nvSpPr>
        <p:spPr>
          <a:xfrm>
            <a:off x="0" y="0"/>
            <a:ext cx="395536" cy="6858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57200" y="274638"/>
            <a:ext cx="8229600" cy="706090"/>
          </a:xfrm>
        </p:spPr>
        <p:txBody>
          <a:bodyPr>
            <a:normAutofit/>
          </a:bodyPr>
          <a:lstStyle/>
          <a:p>
            <a:r>
              <a:rPr lang="hu-HU" sz="3200" b="1" dirty="0">
                <a:solidFill>
                  <a:schemeClr val="accent4">
                    <a:lumMod val="75000"/>
                  </a:schemeClr>
                </a:solidFill>
              </a:rPr>
              <a:t>Mi motivál bennünket erre?</a:t>
            </a:r>
            <a:r>
              <a:rPr lang="hu-HU" sz="3600" b="1" dirty="0"/>
              <a:t> </a:t>
            </a:r>
            <a:endParaRPr lang="hu-HU" sz="3600" dirty="0"/>
          </a:p>
        </p:txBody>
      </p:sp>
      <p:sp>
        <p:nvSpPr>
          <p:cNvPr id="3" name="Tartalom helye 2"/>
          <p:cNvSpPr>
            <a:spLocks noGrp="1"/>
          </p:cNvSpPr>
          <p:nvPr>
            <p:ph idx="1"/>
          </p:nvPr>
        </p:nvSpPr>
        <p:spPr>
          <a:xfrm>
            <a:off x="457200" y="908721"/>
            <a:ext cx="8229600" cy="2952328"/>
          </a:xfrm>
        </p:spPr>
        <p:txBody>
          <a:bodyPr>
            <a:normAutofit/>
          </a:bodyPr>
          <a:lstStyle/>
          <a:p>
            <a:r>
              <a:rPr lang="hu-HU" sz="1400" dirty="0"/>
              <a:t>Sokunkat a hitünk, meggyőződésünk. </a:t>
            </a:r>
          </a:p>
          <a:p>
            <a:r>
              <a:rPr lang="hu-HU" sz="1400" dirty="0"/>
              <a:t>Sokan azért vállalnak önkéntes munkát, mert jó, nagyon jó egy közösséghez tartozni, amely hasznos, értelmes célokat követ, s amellyel a leendő önkéntes egyetért. </a:t>
            </a:r>
          </a:p>
          <a:p>
            <a:r>
              <a:rPr lang="hu-HU" sz="1400" dirty="0"/>
              <a:t>Lehet, hogy az önkéntes munka visz közelebb az életpályámon megtalálni a szakmámat. </a:t>
            </a:r>
          </a:p>
          <a:p>
            <a:r>
              <a:rPr lang="hu-HU" sz="1400" dirty="0"/>
              <a:t>Mások azért dolgoznak önkéntesként, mert szeretnének egy közös célt, például környezetük megszépülését elérni. </a:t>
            </a:r>
          </a:p>
          <a:p>
            <a:r>
              <a:rPr lang="hu-HU" sz="1400" dirty="0"/>
              <a:t>Megint mások szociálisan érzékenyek, és a bajba jutottaknak, elesetteknek akarnak segíteni. </a:t>
            </a:r>
          </a:p>
          <a:p>
            <a:r>
              <a:rPr lang="en-GB" sz="1400" dirty="0" err="1"/>
              <a:t>Ezerféle</a:t>
            </a:r>
            <a:r>
              <a:rPr lang="en-GB" sz="1400" dirty="0"/>
              <a:t> </a:t>
            </a:r>
            <a:r>
              <a:rPr lang="en-GB" sz="1400" dirty="0" err="1"/>
              <a:t>motívum</a:t>
            </a:r>
            <a:r>
              <a:rPr lang="en-GB" sz="1400" dirty="0"/>
              <a:t> </a:t>
            </a:r>
            <a:r>
              <a:rPr lang="en-GB" sz="1400" dirty="0" err="1"/>
              <a:t>alapján</a:t>
            </a:r>
            <a:r>
              <a:rPr lang="en-GB" sz="1400" dirty="0"/>
              <a:t> </a:t>
            </a:r>
            <a:r>
              <a:rPr lang="en-GB" sz="1400" dirty="0" err="1"/>
              <a:t>vállalhatunk</a:t>
            </a:r>
            <a:r>
              <a:rPr lang="en-GB" sz="1400" dirty="0"/>
              <a:t> </a:t>
            </a:r>
            <a:r>
              <a:rPr lang="en-GB" sz="1400" dirty="0" err="1"/>
              <a:t>önkéntes</a:t>
            </a:r>
            <a:r>
              <a:rPr lang="en-GB" sz="1400" dirty="0"/>
              <a:t> </a:t>
            </a:r>
            <a:r>
              <a:rPr lang="en-GB" sz="1400" dirty="0" err="1"/>
              <a:t>munkát</a:t>
            </a:r>
            <a:r>
              <a:rPr lang="en-GB" sz="1400" dirty="0"/>
              <a:t>, </a:t>
            </a:r>
            <a:r>
              <a:rPr lang="en-GB" sz="1400" dirty="0" err="1"/>
              <a:t>mások</a:t>
            </a:r>
            <a:r>
              <a:rPr lang="en-GB" sz="1400" dirty="0"/>
              <a:t> </a:t>
            </a:r>
            <a:r>
              <a:rPr lang="en-GB" sz="1400" dirty="0" err="1"/>
              <a:t>javára</a:t>
            </a:r>
            <a:r>
              <a:rPr lang="en-GB" sz="1400" dirty="0"/>
              <a:t>, </a:t>
            </a:r>
            <a:r>
              <a:rPr lang="en-GB" sz="1400" dirty="0" err="1"/>
              <a:t>fizetség</a:t>
            </a:r>
            <a:r>
              <a:rPr lang="en-GB" sz="1400" dirty="0"/>
              <a:t> </a:t>
            </a:r>
            <a:r>
              <a:rPr lang="en-GB" sz="1400" dirty="0" err="1"/>
              <a:t>nélkül</a:t>
            </a:r>
            <a:r>
              <a:rPr lang="en-GB" sz="1400" dirty="0"/>
              <a:t>. </a:t>
            </a:r>
            <a:r>
              <a:rPr lang="en-GB" sz="1400" dirty="0" err="1"/>
              <a:t>Csak</a:t>
            </a:r>
            <a:r>
              <a:rPr lang="en-GB" sz="1400" dirty="0"/>
              <a:t> </a:t>
            </a:r>
            <a:r>
              <a:rPr lang="en-GB" sz="1400" dirty="0" err="1"/>
              <a:t>azt</a:t>
            </a:r>
            <a:r>
              <a:rPr lang="en-GB" sz="1400" dirty="0"/>
              <a:t> </a:t>
            </a:r>
            <a:r>
              <a:rPr lang="en-GB" sz="1400" dirty="0" err="1"/>
              <a:t>kell</a:t>
            </a:r>
            <a:r>
              <a:rPr lang="en-GB" sz="1400" dirty="0"/>
              <a:t> </a:t>
            </a:r>
            <a:r>
              <a:rPr lang="en-GB" sz="1400" dirty="0" err="1"/>
              <a:t>tudnunk</a:t>
            </a:r>
            <a:r>
              <a:rPr lang="en-GB" sz="1400" dirty="0"/>
              <a:t>: </a:t>
            </a:r>
            <a:r>
              <a:rPr lang="en-GB" sz="1400" b="1" dirty="0" err="1"/>
              <a:t>ez</a:t>
            </a:r>
            <a:r>
              <a:rPr lang="en-GB" sz="1400" b="1" dirty="0"/>
              <a:t> a </a:t>
            </a:r>
            <a:r>
              <a:rPr lang="en-GB" sz="1400" b="1" dirty="0" err="1"/>
              <a:t>munka</a:t>
            </a:r>
            <a:r>
              <a:rPr lang="en-GB" sz="1400" b="1" dirty="0"/>
              <a:t> is </a:t>
            </a:r>
            <a:r>
              <a:rPr lang="en-GB" sz="1400" b="1" dirty="0" err="1"/>
              <a:t>felelősségteljes</a:t>
            </a:r>
            <a:r>
              <a:rPr lang="en-GB" sz="1400" b="1" dirty="0"/>
              <a:t> </a:t>
            </a:r>
            <a:r>
              <a:rPr lang="en-GB" sz="1400" b="1" dirty="0" err="1"/>
              <a:t>munka</a:t>
            </a:r>
            <a:r>
              <a:rPr lang="en-GB" sz="1400" b="1" dirty="0"/>
              <a:t>, </a:t>
            </a:r>
            <a:r>
              <a:rPr lang="en-GB" sz="1400" b="1" dirty="0" err="1"/>
              <a:t>ezt</a:t>
            </a:r>
            <a:r>
              <a:rPr lang="en-GB" sz="1400" b="1" dirty="0"/>
              <a:t> is </a:t>
            </a:r>
            <a:r>
              <a:rPr lang="en-GB" sz="1400" b="1" dirty="0" err="1"/>
              <a:t>jól</a:t>
            </a:r>
            <a:r>
              <a:rPr lang="en-GB" sz="1400" b="1" dirty="0"/>
              <a:t> </a:t>
            </a:r>
            <a:r>
              <a:rPr lang="en-GB" sz="1400" b="1" dirty="0" err="1"/>
              <a:t>kell</a:t>
            </a:r>
            <a:r>
              <a:rPr lang="en-GB" sz="1400" b="1" dirty="0"/>
              <a:t> </a:t>
            </a:r>
            <a:r>
              <a:rPr lang="en-GB" sz="1400" b="1" dirty="0" err="1"/>
              <a:t>végezni</a:t>
            </a:r>
            <a:r>
              <a:rPr lang="en-GB" sz="1400" dirty="0"/>
              <a:t>, </a:t>
            </a:r>
            <a:r>
              <a:rPr lang="en-GB" sz="1400" dirty="0" err="1"/>
              <a:t>nem</a:t>
            </a:r>
            <a:r>
              <a:rPr lang="en-GB" sz="1400" dirty="0"/>
              <a:t> </a:t>
            </a:r>
            <a:r>
              <a:rPr lang="en-GB" sz="1400" dirty="0" err="1"/>
              <a:t>lehet</a:t>
            </a:r>
            <a:r>
              <a:rPr lang="en-GB" sz="1400" dirty="0"/>
              <a:t> </a:t>
            </a:r>
            <a:r>
              <a:rPr lang="en-GB" sz="1400" dirty="0" err="1"/>
              <a:t>arra</a:t>
            </a:r>
            <a:r>
              <a:rPr lang="en-GB" sz="1400" dirty="0"/>
              <a:t> </a:t>
            </a:r>
            <a:r>
              <a:rPr lang="en-GB" sz="1400" dirty="0" err="1"/>
              <a:t>hivatkoznunk</a:t>
            </a:r>
            <a:r>
              <a:rPr lang="en-GB" sz="1400" dirty="0"/>
              <a:t>, </a:t>
            </a:r>
            <a:r>
              <a:rPr lang="en-GB" sz="1400" dirty="0" err="1"/>
              <a:t>mert</a:t>
            </a:r>
            <a:r>
              <a:rPr lang="en-GB" sz="1400" dirty="0"/>
              <a:t> </a:t>
            </a:r>
            <a:r>
              <a:rPr lang="en-GB" sz="1400" dirty="0" err="1"/>
              <a:t>nem</a:t>
            </a:r>
            <a:r>
              <a:rPr lang="en-GB" sz="1400" dirty="0"/>
              <a:t> </a:t>
            </a:r>
            <a:r>
              <a:rPr lang="en-GB" sz="1400" dirty="0" err="1"/>
              <a:t>kapunk</a:t>
            </a:r>
            <a:r>
              <a:rPr lang="en-GB" sz="1400" dirty="0"/>
              <a:t> </a:t>
            </a:r>
            <a:r>
              <a:rPr lang="en-GB" sz="1400" dirty="0" err="1"/>
              <a:t>ellenszolgáltatást</a:t>
            </a:r>
            <a:r>
              <a:rPr lang="en-GB" sz="1400" dirty="0"/>
              <a:t>, </a:t>
            </a:r>
            <a:r>
              <a:rPr lang="en-GB" sz="1400" dirty="0" err="1"/>
              <a:t>ezért</a:t>
            </a:r>
            <a:r>
              <a:rPr lang="en-GB" sz="1400" dirty="0"/>
              <a:t> </a:t>
            </a:r>
            <a:r>
              <a:rPr lang="en-GB" sz="1400" dirty="0" err="1"/>
              <a:t>csak</a:t>
            </a:r>
            <a:r>
              <a:rPr lang="en-GB" sz="1400" dirty="0"/>
              <a:t> </a:t>
            </a:r>
            <a:r>
              <a:rPr lang="en-GB" sz="1400" dirty="0" err="1"/>
              <a:t>tessék-lássék</a:t>
            </a:r>
            <a:r>
              <a:rPr lang="en-GB" sz="1400" dirty="0"/>
              <a:t> </a:t>
            </a:r>
            <a:r>
              <a:rPr lang="en-GB" sz="1400" dirty="0" err="1"/>
              <a:t>munkát</a:t>
            </a:r>
            <a:r>
              <a:rPr lang="en-GB" sz="1400" dirty="0"/>
              <a:t> </a:t>
            </a:r>
            <a:r>
              <a:rPr lang="en-GB" sz="1400" dirty="0" err="1"/>
              <a:t>végzünk</a:t>
            </a:r>
            <a:r>
              <a:rPr lang="en-GB" sz="1400" dirty="0"/>
              <a:t>.  </a:t>
            </a:r>
            <a:r>
              <a:rPr lang="en-GB" sz="1400" dirty="0" err="1"/>
              <a:t>Nem</a:t>
            </a:r>
            <a:r>
              <a:rPr lang="en-GB" sz="1400" dirty="0"/>
              <a:t>, </a:t>
            </a:r>
            <a:r>
              <a:rPr lang="en-GB" sz="1400" dirty="0" err="1"/>
              <a:t>az</a:t>
            </a:r>
            <a:r>
              <a:rPr lang="en-GB" sz="1400" dirty="0"/>
              <a:t> </a:t>
            </a:r>
            <a:r>
              <a:rPr lang="en-GB" sz="1400" dirty="0" err="1"/>
              <a:t>önkéntesség</a:t>
            </a:r>
            <a:r>
              <a:rPr lang="en-GB" sz="1400" dirty="0"/>
              <a:t> </a:t>
            </a:r>
            <a:r>
              <a:rPr lang="en-GB" sz="1400" dirty="0" err="1"/>
              <a:t>és</a:t>
            </a:r>
            <a:r>
              <a:rPr lang="en-GB" sz="1400" dirty="0"/>
              <a:t> </a:t>
            </a:r>
            <a:r>
              <a:rPr lang="en-GB" sz="1400" dirty="0" err="1"/>
              <a:t>az</a:t>
            </a:r>
            <a:r>
              <a:rPr lang="en-GB" sz="1400" dirty="0"/>
              <a:t> </a:t>
            </a:r>
            <a:r>
              <a:rPr lang="en-GB" sz="1400" dirty="0" err="1"/>
              <a:t>eredményesség</a:t>
            </a:r>
            <a:r>
              <a:rPr lang="en-GB" sz="1400" dirty="0"/>
              <a:t> </a:t>
            </a:r>
            <a:r>
              <a:rPr lang="en-GB" sz="1400" dirty="0" err="1"/>
              <a:t>összefügg</a:t>
            </a:r>
            <a:r>
              <a:rPr lang="en-GB" sz="1400" dirty="0"/>
              <a:t>: </a:t>
            </a:r>
            <a:r>
              <a:rPr lang="en-GB" sz="1400" dirty="0" err="1"/>
              <a:t>szeretnénk</a:t>
            </a:r>
            <a:r>
              <a:rPr lang="en-GB" sz="1400" dirty="0"/>
              <a:t> </a:t>
            </a:r>
            <a:r>
              <a:rPr lang="en-GB" sz="1400" dirty="0" err="1"/>
              <a:t>megtapasztalni</a:t>
            </a:r>
            <a:r>
              <a:rPr lang="en-GB" sz="1400" dirty="0"/>
              <a:t> </a:t>
            </a:r>
            <a:r>
              <a:rPr lang="en-GB" sz="1400" dirty="0" err="1"/>
              <a:t>annak</a:t>
            </a:r>
            <a:r>
              <a:rPr lang="en-GB" sz="1400" dirty="0"/>
              <a:t> </a:t>
            </a:r>
            <a:r>
              <a:rPr lang="en-GB" sz="1400" dirty="0" err="1"/>
              <a:t>örömét</a:t>
            </a:r>
            <a:r>
              <a:rPr lang="en-GB" sz="1400" dirty="0"/>
              <a:t>, </a:t>
            </a:r>
            <a:r>
              <a:rPr lang="en-GB" sz="1400" dirty="0" err="1"/>
              <a:t>hogy</a:t>
            </a:r>
            <a:r>
              <a:rPr lang="en-GB" sz="1400" dirty="0"/>
              <a:t> </a:t>
            </a:r>
            <a:r>
              <a:rPr lang="en-GB" sz="1400" dirty="0" err="1"/>
              <a:t>időt</a:t>
            </a:r>
            <a:r>
              <a:rPr lang="en-GB" sz="1400" dirty="0"/>
              <a:t>, </a:t>
            </a:r>
            <a:r>
              <a:rPr lang="en-GB" sz="1400" dirty="0" err="1"/>
              <a:t>tudást</a:t>
            </a:r>
            <a:r>
              <a:rPr lang="en-GB" sz="1400" dirty="0"/>
              <a:t>, </a:t>
            </a:r>
            <a:r>
              <a:rPr lang="en-GB" sz="1400" dirty="0" err="1"/>
              <a:t>energiát</a:t>
            </a:r>
            <a:r>
              <a:rPr lang="en-GB" sz="1400" dirty="0"/>
              <a:t> </a:t>
            </a:r>
            <a:r>
              <a:rPr lang="en-GB" sz="1400" dirty="0" err="1"/>
              <a:t>áldoztunk</a:t>
            </a:r>
            <a:r>
              <a:rPr lang="en-GB" sz="1400" dirty="0"/>
              <a:t> </a:t>
            </a:r>
            <a:r>
              <a:rPr lang="en-GB" sz="1400" dirty="0" err="1"/>
              <a:t>arra</a:t>
            </a:r>
            <a:r>
              <a:rPr lang="en-GB" sz="1400" dirty="0"/>
              <a:t>, </a:t>
            </a:r>
            <a:r>
              <a:rPr lang="en-GB" sz="1400" dirty="0" err="1"/>
              <a:t>amit</a:t>
            </a:r>
            <a:r>
              <a:rPr lang="en-GB" sz="1400" dirty="0"/>
              <a:t> </a:t>
            </a:r>
            <a:r>
              <a:rPr lang="en-GB" sz="1400" dirty="0" err="1"/>
              <a:t>vállaltunk</a:t>
            </a:r>
            <a:r>
              <a:rPr lang="en-GB" sz="1400" dirty="0"/>
              <a:t>.</a:t>
            </a:r>
            <a:endParaRPr lang="hu-HU" sz="1400" dirty="0"/>
          </a:p>
        </p:txBody>
      </p:sp>
      <p:pic>
        <p:nvPicPr>
          <p:cNvPr id="4" name="Kép 3" descr="http://www.koloknet.hu/files/onkentes-450x.jpg"/>
          <p:cNvPicPr/>
          <p:nvPr/>
        </p:nvPicPr>
        <p:blipFill>
          <a:blip r:embed="rId3" cstate="print"/>
          <a:srcRect/>
          <a:stretch>
            <a:fillRect/>
          </a:stretch>
        </p:blipFill>
        <p:spPr bwMode="auto">
          <a:xfrm>
            <a:off x="3995936" y="3645504"/>
            <a:ext cx="4502274" cy="299151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5" name="Téglalap 4"/>
          <p:cNvSpPr/>
          <p:nvPr/>
        </p:nvSpPr>
        <p:spPr>
          <a:xfrm>
            <a:off x="0" y="0"/>
            <a:ext cx="395536" cy="6858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57200" y="274638"/>
            <a:ext cx="8229600" cy="706090"/>
          </a:xfrm>
        </p:spPr>
        <p:txBody>
          <a:bodyPr>
            <a:normAutofit/>
          </a:bodyPr>
          <a:lstStyle/>
          <a:p>
            <a:r>
              <a:rPr lang="hu-HU" sz="3200" b="1" dirty="0">
                <a:solidFill>
                  <a:schemeClr val="accent4">
                    <a:lumMod val="75000"/>
                  </a:schemeClr>
                </a:solidFill>
              </a:rPr>
              <a:t>Miért fontos az önkéntesség?</a:t>
            </a:r>
            <a:endParaRPr lang="hu-HU" sz="3200" dirty="0">
              <a:solidFill>
                <a:schemeClr val="accent4">
                  <a:lumMod val="75000"/>
                </a:schemeClr>
              </a:solidFill>
            </a:endParaRPr>
          </a:p>
        </p:txBody>
      </p:sp>
      <p:sp>
        <p:nvSpPr>
          <p:cNvPr id="3" name="Tartalom helye 2"/>
          <p:cNvSpPr>
            <a:spLocks noGrp="1"/>
          </p:cNvSpPr>
          <p:nvPr>
            <p:ph idx="1"/>
          </p:nvPr>
        </p:nvSpPr>
        <p:spPr>
          <a:xfrm>
            <a:off x="662880" y="980728"/>
            <a:ext cx="8229600" cy="5145435"/>
          </a:xfrm>
        </p:spPr>
        <p:txBody>
          <a:bodyPr>
            <a:normAutofit/>
          </a:bodyPr>
          <a:lstStyle/>
          <a:p>
            <a:pPr marL="0" indent="20638">
              <a:buNone/>
            </a:pPr>
            <a:r>
              <a:rPr lang="hu-HU" sz="1400" dirty="0"/>
              <a:t>Leszámolhatunk a biztonságos világ hamis illúziójával, ahol mindenki maga felelős a saját (bal)sorsáért, vagy akár meg is érdemli, ami vele történt és ahol éppen ezért nem is tartozunk egymásnak semmivel. Azonban senki sem választhatja meg, milyen környezetbe, társadalmi státuszba, etnikumba, nemzetisége születik, vagy hogy milyen képességekkel. Embernek születtünk és egy társadalomban élünk. Felelősek vagyunk egymásért, főleg ha valamilyen megmagyarázhatatlan okból nekünk több adatott, mint másnak.</a:t>
            </a:r>
          </a:p>
          <a:p>
            <a:pPr marL="0" indent="20638">
              <a:buNone/>
            </a:pPr>
            <a:r>
              <a:rPr lang="hu-HU" sz="1400" dirty="0"/>
              <a:t>Az önkéntesség nem pusztán jótékonykodás. Nem csak távolról és arctalanul segítünk, hanem valóban kapcsolatot alakítunk ki olyan emberekkel, akik máshogy, vagy rosszabb körülmények közt élnek, mint mi. Lehetőségünk van megismerni az ő világukat, nekik pedig a miénket. Időnket, energiánkat, tudásunkat adjuk a másik embernek. Ez sokkal </a:t>
            </a:r>
            <a:r>
              <a:rPr lang="hu-HU" sz="1400" dirty="0" err="1"/>
              <a:t>egyenrangúbb</a:t>
            </a:r>
            <a:r>
              <a:rPr lang="hu-HU" sz="1400" dirty="0"/>
              <a:t> és kölcsönösebb viszony; mindkét fél tanul valamit a másiktól. Hiszen nem vagyunk jobbak, csak jobb helyzetben vagyunk. Ez nagy különbség. Az önkéntesség így kapcsolatot feltételez és felelősséggel jár. Ez igazi változásokat indíthat el az emberekben, ami aztán az egész társadalomra kihathat. Kicsiben kell kezdeni, azzal, hogy például egy magányos, idős ember elbeszélget egy fiatallal, egy fogyatékkal élő és egy egészséges ember örök barátságot köt, vagy egy cigány származású gyerek és egy nem cigány fiatal megszereti egymást.</a:t>
            </a:r>
          </a:p>
          <a:p>
            <a:pPr marL="0" indent="20638">
              <a:buNone/>
            </a:pPr>
            <a:r>
              <a:rPr lang="hu-HU" sz="1400" b="1" dirty="0"/>
              <a:t>Megtörténhet…</a:t>
            </a:r>
            <a:endParaRPr lang="hu-HU" sz="1400" dirty="0"/>
          </a:p>
          <a:p>
            <a:pPr>
              <a:buNone/>
            </a:pPr>
            <a:endParaRPr lang="hu-HU" dirty="0"/>
          </a:p>
        </p:txBody>
      </p:sp>
      <p:pic>
        <p:nvPicPr>
          <p:cNvPr id="5" name="Kép 4" descr="http://www.sinosz.hu/?q=sites/default/files/imagecache/hirek_cimlap_kep/_hirek/visszatekinto/onkentesek-napja-fuzesabonyban/dsc02520.jpg"/>
          <p:cNvPicPr/>
          <p:nvPr/>
        </p:nvPicPr>
        <p:blipFill>
          <a:blip r:embed="rId3" cstate="print"/>
          <a:srcRect/>
          <a:stretch>
            <a:fillRect/>
          </a:stretch>
        </p:blipFill>
        <p:spPr bwMode="auto">
          <a:xfrm>
            <a:off x="3563889" y="3947937"/>
            <a:ext cx="4968552" cy="279343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6" name="Téglalap 5"/>
          <p:cNvSpPr/>
          <p:nvPr/>
        </p:nvSpPr>
        <p:spPr>
          <a:xfrm>
            <a:off x="0" y="0"/>
            <a:ext cx="395536" cy="6858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57200" y="274638"/>
            <a:ext cx="8229600" cy="850106"/>
          </a:xfrm>
        </p:spPr>
        <p:txBody>
          <a:bodyPr>
            <a:normAutofit/>
          </a:bodyPr>
          <a:lstStyle/>
          <a:p>
            <a:r>
              <a:rPr lang="hu-HU" sz="3200" b="1" dirty="0">
                <a:solidFill>
                  <a:schemeClr val="accent4">
                    <a:lumMod val="75000"/>
                  </a:schemeClr>
                </a:solidFill>
              </a:rPr>
              <a:t>Önkéntesség az új közoktatási </a:t>
            </a:r>
            <a:r>
              <a:rPr lang="hu-HU" sz="3200" b="1" dirty="0" smtClean="0">
                <a:solidFill>
                  <a:schemeClr val="accent4">
                    <a:lumMod val="75000"/>
                  </a:schemeClr>
                </a:solidFill>
              </a:rPr>
              <a:t>törvényben</a:t>
            </a:r>
            <a:endParaRPr lang="hu-HU" sz="3200" dirty="0">
              <a:solidFill>
                <a:schemeClr val="accent4">
                  <a:lumMod val="75000"/>
                </a:schemeClr>
              </a:solidFill>
            </a:endParaRPr>
          </a:p>
        </p:txBody>
      </p:sp>
      <p:sp>
        <p:nvSpPr>
          <p:cNvPr id="3" name="Tartalom helye 2"/>
          <p:cNvSpPr>
            <a:spLocks noGrp="1"/>
          </p:cNvSpPr>
          <p:nvPr>
            <p:ph idx="1"/>
          </p:nvPr>
        </p:nvSpPr>
        <p:spPr>
          <a:xfrm>
            <a:off x="457200" y="1052736"/>
            <a:ext cx="8229600" cy="5073427"/>
          </a:xfrm>
        </p:spPr>
        <p:txBody>
          <a:bodyPr>
            <a:normAutofit/>
          </a:bodyPr>
          <a:lstStyle/>
          <a:p>
            <a:pPr>
              <a:buNone/>
            </a:pPr>
            <a:r>
              <a:rPr lang="hu-HU" sz="1400" dirty="0"/>
              <a:t>„</a:t>
            </a:r>
            <a:r>
              <a:rPr lang="hu-HU" sz="1400" i="1" dirty="0"/>
              <a:t>6.§</a:t>
            </a:r>
            <a:endParaRPr lang="hu-HU" sz="1400" dirty="0"/>
          </a:p>
          <a:p>
            <a:pPr>
              <a:buNone/>
            </a:pPr>
            <a:r>
              <a:rPr lang="hu-HU" sz="1400" i="1" dirty="0"/>
              <a:t>Az érettségi bizonyítvány kiadásának feltétele ötven óra közösségi szolgálat elvégzésének igazolása. </a:t>
            </a:r>
            <a:endParaRPr lang="hu-HU" sz="1400" dirty="0"/>
          </a:p>
          <a:p>
            <a:pPr>
              <a:buNone/>
            </a:pPr>
            <a:r>
              <a:rPr lang="hu-HU" sz="1400" i="1" dirty="0"/>
              <a:t>97.§</a:t>
            </a:r>
            <a:endParaRPr lang="hu-HU" sz="1400" dirty="0"/>
          </a:p>
          <a:p>
            <a:pPr>
              <a:buNone/>
            </a:pPr>
            <a:r>
              <a:rPr lang="hu-HU" sz="1400" i="1" dirty="0"/>
              <a:t>Az érettségi bizonyítvány kiadásához a közösségi szolgálat végzésének igazolását először a 2016. január 1-je után megkezdett érettségi vizsga esetében kell megkövetelni.</a:t>
            </a:r>
            <a:r>
              <a:rPr lang="hu-HU" sz="1400" dirty="0"/>
              <a:t> </a:t>
            </a:r>
          </a:p>
          <a:p>
            <a:pPr>
              <a:buNone/>
            </a:pPr>
            <a:r>
              <a:rPr lang="hu-HU" sz="1400" i="1" dirty="0"/>
              <a:t>4.§</a:t>
            </a:r>
            <a:endParaRPr lang="hu-HU" sz="1400" dirty="0"/>
          </a:p>
          <a:p>
            <a:pPr>
              <a:buNone/>
            </a:pPr>
            <a:r>
              <a:rPr lang="hu-HU" sz="1400" i="1" dirty="0"/>
              <a:t>Értelmező rendelkezések</a:t>
            </a:r>
            <a:endParaRPr lang="hu-HU" sz="1400" dirty="0"/>
          </a:p>
          <a:p>
            <a:pPr>
              <a:buNone/>
            </a:pPr>
            <a:r>
              <a:rPr lang="hu-HU" sz="1400" i="1" dirty="0"/>
              <a:t>14. közösségi szolgálat: szociális, környezetvédelmi, a tanuló helyi közösségének javát szolgáló, szervezett keretek között folytatott, anyagi érdektől független, egyéni vagy csoportos tevékenység és annak pedagógiai feldolgozása.”</a:t>
            </a:r>
            <a:endParaRPr lang="hu-HU" sz="1400" dirty="0"/>
          </a:p>
          <a:p>
            <a:pPr>
              <a:buNone/>
            </a:pPr>
            <a:endParaRPr lang="hu-HU" dirty="0"/>
          </a:p>
        </p:txBody>
      </p:sp>
      <p:pic>
        <p:nvPicPr>
          <p:cNvPr id="4" name="Kép 3" descr="http://t1.gstatic.com/images?q=tbn:ANd9GcSyYFz2dgDm874PhxAcEUtdPdZpA6m6p1_-iR1rVqyDagXSvJ3QeA"/>
          <p:cNvPicPr/>
          <p:nvPr/>
        </p:nvPicPr>
        <p:blipFill>
          <a:blip r:embed="rId3" cstate="print"/>
          <a:srcRect/>
          <a:stretch>
            <a:fillRect/>
          </a:stretch>
        </p:blipFill>
        <p:spPr bwMode="auto">
          <a:xfrm>
            <a:off x="4499992" y="3501842"/>
            <a:ext cx="4195167" cy="3142326"/>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5" name="Kép 4" descr="http://t3.gstatic.com/images?q=tbn:ANd9GcSX7QXVEdfW-TkZDDTkwtEjmyHpXW8qZozX1P80dezUgSm_sb0L"/>
          <p:cNvPicPr/>
          <p:nvPr/>
        </p:nvPicPr>
        <p:blipFill>
          <a:blip r:embed="rId4" cstate="print"/>
          <a:srcRect/>
          <a:stretch>
            <a:fillRect/>
          </a:stretch>
        </p:blipFill>
        <p:spPr bwMode="auto">
          <a:xfrm>
            <a:off x="827584" y="3861048"/>
            <a:ext cx="3096344" cy="2477075"/>
          </a:xfrm>
          <a:prstGeom prst="rect">
            <a:avLst/>
          </a:prstGeom>
          <a:noFill/>
          <a:ln w="9525">
            <a:noFill/>
            <a:miter lim="800000"/>
            <a:headEnd/>
            <a:tailEnd/>
          </a:ln>
        </p:spPr>
      </p:pic>
      <p:sp>
        <p:nvSpPr>
          <p:cNvPr id="6" name="Téglalap 5"/>
          <p:cNvSpPr/>
          <p:nvPr/>
        </p:nvSpPr>
        <p:spPr>
          <a:xfrm>
            <a:off x="0" y="0"/>
            <a:ext cx="395536" cy="6858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683568" y="548680"/>
            <a:ext cx="2170584" cy="1642194"/>
          </a:xfrm>
        </p:spPr>
        <p:txBody>
          <a:bodyPr>
            <a:normAutofit/>
          </a:bodyPr>
          <a:lstStyle/>
          <a:p>
            <a:r>
              <a:rPr lang="hu-HU" sz="3200" b="1" dirty="0">
                <a:solidFill>
                  <a:schemeClr val="accent4">
                    <a:lumMod val="75000"/>
                  </a:schemeClr>
                </a:solidFill>
              </a:rPr>
              <a:t>Mi a </a:t>
            </a:r>
            <a:r>
              <a:rPr lang="hu-HU" sz="3200" b="1" dirty="0" smtClean="0">
                <a:solidFill>
                  <a:schemeClr val="accent4">
                    <a:lumMod val="75000"/>
                  </a:schemeClr>
                </a:solidFill>
              </a:rPr>
              <a:t/>
            </a:r>
            <a:br>
              <a:rPr lang="hu-HU" sz="3200" b="1" dirty="0" smtClean="0">
                <a:solidFill>
                  <a:schemeClr val="accent4">
                    <a:lumMod val="75000"/>
                  </a:schemeClr>
                </a:solidFill>
              </a:rPr>
            </a:br>
            <a:r>
              <a:rPr lang="hu-HU" sz="3200" b="1" dirty="0" smtClean="0">
                <a:solidFill>
                  <a:schemeClr val="accent4">
                    <a:lumMod val="75000"/>
                  </a:schemeClr>
                </a:solidFill>
              </a:rPr>
              <a:t>közösségi</a:t>
            </a:r>
            <a:br>
              <a:rPr lang="hu-HU" sz="3200" b="1" dirty="0" smtClean="0">
                <a:solidFill>
                  <a:schemeClr val="accent4">
                    <a:lumMod val="75000"/>
                  </a:schemeClr>
                </a:solidFill>
              </a:rPr>
            </a:br>
            <a:r>
              <a:rPr lang="hu-HU" sz="3200" b="1" dirty="0" smtClean="0">
                <a:solidFill>
                  <a:schemeClr val="accent4">
                    <a:lumMod val="75000"/>
                  </a:schemeClr>
                </a:solidFill>
              </a:rPr>
              <a:t> </a:t>
            </a:r>
            <a:r>
              <a:rPr lang="hu-HU" sz="3200" b="1" dirty="0">
                <a:solidFill>
                  <a:schemeClr val="accent4">
                    <a:lumMod val="75000"/>
                  </a:schemeClr>
                </a:solidFill>
              </a:rPr>
              <a:t>szolgálat</a:t>
            </a:r>
            <a:r>
              <a:rPr lang="hu-HU" sz="3200" b="1" dirty="0" smtClean="0">
                <a:solidFill>
                  <a:schemeClr val="accent4">
                    <a:lumMod val="75000"/>
                  </a:schemeClr>
                </a:solidFill>
              </a:rPr>
              <a:t>?</a:t>
            </a:r>
            <a:endParaRPr lang="hu-HU" sz="3200" dirty="0">
              <a:solidFill>
                <a:schemeClr val="accent4">
                  <a:lumMod val="75000"/>
                </a:schemeClr>
              </a:solidFill>
            </a:endParaRPr>
          </a:p>
        </p:txBody>
      </p:sp>
      <p:sp>
        <p:nvSpPr>
          <p:cNvPr id="3" name="Tartalom helye 2"/>
          <p:cNvSpPr>
            <a:spLocks noGrp="1"/>
          </p:cNvSpPr>
          <p:nvPr>
            <p:ph idx="1"/>
          </p:nvPr>
        </p:nvSpPr>
        <p:spPr>
          <a:xfrm>
            <a:off x="539552" y="4365104"/>
            <a:ext cx="7272808" cy="2088232"/>
          </a:xfrm>
        </p:spPr>
        <p:txBody>
          <a:bodyPr>
            <a:normAutofit lnSpcReduction="10000"/>
          </a:bodyPr>
          <a:lstStyle/>
          <a:p>
            <a:pPr>
              <a:buNone/>
            </a:pPr>
            <a:r>
              <a:rPr lang="hu-HU" sz="1400" dirty="0"/>
              <a:t>A közösségi szolgálat olyan tevékenység, melyet a diákok értékeik mentén választanak, </a:t>
            </a:r>
          </a:p>
          <a:p>
            <a:pPr>
              <a:buNone/>
            </a:pPr>
            <a:r>
              <a:rPr lang="hu-HU" sz="1400" dirty="0"/>
              <a:t>anyagi ellenszolgáltatás nélkül végeznek, azzal a helyi közösség érdekeit szolgálják, és </a:t>
            </a:r>
          </a:p>
          <a:p>
            <a:pPr>
              <a:buNone/>
            </a:pPr>
            <a:r>
              <a:rPr lang="hu-HU" sz="1400" dirty="0"/>
              <a:t>mellyel saját személyiségüket, különféle készségeiket fejlesztik. Közösségi szolgálatot </a:t>
            </a:r>
          </a:p>
          <a:p>
            <a:pPr>
              <a:buNone/>
            </a:pPr>
            <a:r>
              <a:rPr lang="hu-HU" sz="1400" dirty="0"/>
              <a:t>sokféle motivációból végezhet valaki: hogy megismerjen egy foglalkozást, hogy mások </a:t>
            </a:r>
          </a:p>
          <a:p>
            <a:pPr>
              <a:buNone/>
            </a:pPr>
            <a:r>
              <a:rPr lang="hu-HU" sz="1400" dirty="0"/>
              <a:t>érdekeit szolgálja, közösséghez tartozzon, hogy elérjen egy fontos célt, például a környezet </a:t>
            </a:r>
          </a:p>
          <a:p>
            <a:pPr>
              <a:buNone/>
            </a:pPr>
            <a:r>
              <a:rPr lang="hu-HU" sz="1400" dirty="0"/>
              <a:t>szépülését, hogy bizonyos tulajdonságainak fejlődését elősegítse, hogy hasznos módon töltse </a:t>
            </a:r>
          </a:p>
          <a:p>
            <a:pPr>
              <a:buNone/>
            </a:pPr>
            <a:r>
              <a:rPr lang="hu-HU" sz="1400" dirty="0"/>
              <a:t>az idejét, bajba jutottakon segítsen, védje a környezetet vagy gyakorlatot szerezzen egy </a:t>
            </a:r>
          </a:p>
          <a:p>
            <a:pPr>
              <a:buNone/>
            </a:pPr>
            <a:r>
              <a:rPr lang="hu-HU" sz="1400" dirty="0"/>
              <a:t>számára fontos területen.</a:t>
            </a:r>
          </a:p>
          <a:p>
            <a:pPr>
              <a:buNone/>
            </a:pPr>
            <a:endParaRPr lang="hu-HU" dirty="0"/>
          </a:p>
        </p:txBody>
      </p:sp>
      <p:pic>
        <p:nvPicPr>
          <p:cNvPr id="4" name="Kép 3" descr="http://korlap.eotvos.sopron.hu/wp-content/uploads/2013/04/IMG_9843.jpg"/>
          <p:cNvPicPr/>
          <p:nvPr/>
        </p:nvPicPr>
        <p:blipFill>
          <a:blip r:embed="rId3" cstate="print"/>
          <a:srcRect/>
          <a:stretch>
            <a:fillRect/>
          </a:stretch>
        </p:blipFill>
        <p:spPr bwMode="auto">
          <a:xfrm>
            <a:off x="3131840" y="260648"/>
            <a:ext cx="5760720" cy="3845281"/>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5" name="Téglalap 4"/>
          <p:cNvSpPr/>
          <p:nvPr/>
        </p:nvSpPr>
        <p:spPr>
          <a:xfrm>
            <a:off x="0" y="0"/>
            <a:ext cx="395536" cy="6858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églalap 4"/>
          <p:cNvSpPr/>
          <p:nvPr/>
        </p:nvSpPr>
        <p:spPr>
          <a:xfrm>
            <a:off x="0" y="0"/>
            <a:ext cx="395536" cy="6858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 name="Tartalom helye 2"/>
          <p:cNvSpPr>
            <a:spLocks noGrp="1"/>
          </p:cNvSpPr>
          <p:nvPr>
            <p:ph idx="1"/>
          </p:nvPr>
        </p:nvSpPr>
        <p:spPr>
          <a:xfrm>
            <a:off x="395536" y="188641"/>
            <a:ext cx="8229600" cy="1368151"/>
          </a:xfrm>
        </p:spPr>
        <p:txBody>
          <a:bodyPr>
            <a:normAutofit fontScale="85000" lnSpcReduction="20000"/>
          </a:bodyPr>
          <a:lstStyle/>
          <a:p>
            <a:pPr>
              <a:buNone/>
            </a:pPr>
            <a:r>
              <a:rPr lang="hu-HU" sz="1600" dirty="0"/>
              <a:t>Számos tulajdonság, a későbbi munkavállaláshoz szükséges készség igazán a gyakorlatban </a:t>
            </a:r>
          </a:p>
          <a:p>
            <a:pPr>
              <a:buNone/>
            </a:pPr>
            <a:r>
              <a:rPr lang="hu-HU" sz="1600" dirty="0"/>
              <a:t>tud fejlődni, valódi élethelyzetekben, a tevékeny munka során. A közösségi szolgálat egy </a:t>
            </a:r>
          </a:p>
          <a:p>
            <a:pPr>
              <a:buNone/>
            </a:pPr>
            <a:r>
              <a:rPr lang="hu-HU" sz="1600" dirty="0"/>
              <a:t>olyan gyakorlati terep, ahol az iskolában elsajátított számos elméleti ismeret és tanulási </a:t>
            </a:r>
          </a:p>
          <a:p>
            <a:pPr>
              <a:buNone/>
            </a:pPr>
            <a:r>
              <a:rPr lang="hu-HU" sz="1600" dirty="0"/>
              <a:t>teljesítmény mellett az életvezetési készségek is fejlődhetnek, a gyerekek tapasztalatot </a:t>
            </a:r>
          </a:p>
          <a:p>
            <a:pPr>
              <a:buNone/>
            </a:pPr>
            <a:r>
              <a:rPr lang="hu-HU" sz="1600" dirty="0"/>
              <a:t>szerezhetnek különféle szervezetek működésével, munkakörökkel, társadalmi problémákkal </a:t>
            </a:r>
          </a:p>
          <a:p>
            <a:pPr>
              <a:buNone/>
            </a:pPr>
            <a:r>
              <a:rPr lang="hu-HU" sz="1600" dirty="0"/>
              <a:t>kapcsolatban, és kipróbálhatják magukat aktív, cselekvő, szolgálatot teljesítő egyénekként is.</a:t>
            </a:r>
          </a:p>
          <a:p>
            <a:pPr>
              <a:buNone/>
            </a:pPr>
            <a:endParaRPr lang="hu-HU" dirty="0"/>
          </a:p>
        </p:txBody>
      </p:sp>
      <p:pic>
        <p:nvPicPr>
          <p:cNvPr id="4" name="Kép 3" descr="http://criticalmass.hu/files/volunteer.jpg"/>
          <p:cNvPicPr/>
          <p:nvPr/>
        </p:nvPicPr>
        <p:blipFill>
          <a:blip r:embed="rId3" cstate="print"/>
          <a:srcRect/>
          <a:stretch>
            <a:fillRect/>
          </a:stretch>
        </p:blipFill>
        <p:spPr bwMode="auto">
          <a:xfrm>
            <a:off x="433858" y="1916832"/>
            <a:ext cx="5437008" cy="4032448"/>
          </a:xfrm>
          <a:prstGeom prst="rect">
            <a:avLst/>
          </a:prstGeom>
          <a:noFill/>
          <a:ln w="9525">
            <a:noFill/>
            <a:miter lim="800000"/>
            <a:headEnd/>
            <a:tailEnd/>
          </a:ln>
        </p:spPr>
      </p:pic>
      <p:sp>
        <p:nvSpPr>
          <p:cNvPr id="6" name="Tartalom helye 2"/>
          <p:cNvSpPr txBox="1">
            <a:spLocks/>
          </p:cNvSpPr>
          <p:nvPr/>
        </p:nvSpPr>
        <p:spPr>
          <a:xfrm>
            <a:off x="5940152" y="1844824"/>
            <a:ext cx="3203848" cy="5013176"/>
          </a:xfrm>
          <a:prstGeom prst="rect">
            <a:avLst/>
          </a:prstGeom>
        </p:spPr>
        <p:txBody>
          <a:bodyPr vert="horz" lIns="91440" tIns="45720" rIns="91440" bIns="45720" rtlCol="0">
            <a:normAutofit/>
          </a:bodyPr>
          <a:lstStyle/>
          <a:p>
            <a:pPr marL="0" marR="0" lvl="0" indent="20638"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hu-HU" sz="1400" b="0" i="0" u="none" strike="noStrike" kern="1200" cap="none" spc="0" normalizeH="0" baseline="0" noProof="0" dirty="0" smtClean="0">
                <a:ln>
                  <a:noFill/>
                </a:ln>
                <a:solidFill>
                  <a:schemeClr val="tx1"/>
                </a:solidFill>
                <a:effectLst/>
                <a:uLnTx/>
                <a:uFillTx/>
                <a:latin typeface="+mn-lt"/>
                <a:ea typeface="+mn-ea"/>
                <a:cs typeface="+mn-cs"/>
              </a:rPr>
              <a:t>A közösségi szolgálat során nem csak megoldhatsz egy problémát, hanem észrevétlenül tanulhatsz az együttműködésről, a konfliktuskezelésről, az empátiáról, a kreatív gondolkodásról, a projekttervezésről, a döntéshozásról és a felelősségvállalásról is.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hu-HU" sz="1400" b="0" i="0" u="none" strike="noStrike" kern="1200" cap="none" spc="0" normalizeH="0" baseline="0" noProof="0" dirty="0" smtClean="0">
                <a:ln>
                  <a:noFill/>
                </a:ln>
                <a:solidFill>
                  <a:schemeClr val="tx1"/>
                </a:solidFill>
                <a:effectLst/>
                <a:uLnTx/>
                <a:uFillTx/>
                <a:latin typeface="+mn-lt"/>
                <a:ea typeface="+mn-ea"/>
                <a:cs typeface="+mn-cs"/>
              </a:rPr>
              <a:t> </a:t>
            </a:r>
          </a:p>
          <a:p>
            <a:pPr marL="0" marR="0" lvl="0" indent="20638"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hu-HU" sz="1400" b="0" i="0" u="none" strike="noStrike" kern="1200" cap="none" spc="0" normalizeH="0" baseline="0" noProof="0" dirty="0" smtClean="0">
                <a:ln>
                  <a:noFill/>
                </a:ln>
                <a:solidFill>
                  <a:schemeClr val="tx1"/>
                </a:solidFill>
                <a:effectLst/>
                <a:uLnTx/>
                <a:uFillTx/>
                <a:latin typeface="+mn-lt"/>
                <a:ea typeface="+mn-ea"/>
                <a:cs typeface="+mn-cs"/>
              </a:rPr>
              <a:t>Ezeket az újonnan megszerzett kompetenciákat és a későbbi munkakeresés során hasznos készségeket összegyűjtheted és igazolhatod a kompetencia portfólió segítségével.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hu-HU" sz="1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57200" y="116632"/>
            <a:ext cx="8229600" cy="634082"/>
          </a:xfrm>
        </p:spPr>
        <p:txBody>
          <a:bodyPr>
            <a:normAutofit/>
          </a:bodyPr>
          <a:lstStyle/>
          <a:p>
            <a:r>
              <a:rPr lang="hu-HU" sz="3200" b="1" cap="small" dirty="0">
                <a:solidFill>
                  <a:schemeClr val="accent4">
                    <a:lumMod val="75000"/>
                  </a:schemeClr>
                </a:solidFill>
              </a:rPr>
              <a:t>esélyegyenlőség</a:t>
            </a:r>
            <a:endParaRPr lang="hu-HU" sz="3200" dirty="0">
              <a:solidFill>
                <a:schemeClr val="accent4">
                  <a:lumMod val="75000"/>
                </a:schemeClr>
              </a:solidFill>
            </a:endParaRPr>
          </a:p>
        </p:txBody>
      </p:sp>
      <p:sp>
        <p:nvSpPr>
          <p:cNvPr id="3" name="Tartalom helye 2"/>
          <p:cNvSpPr>
            <a:spLocks noGrp="1"/>
          </p:cNvSpPr>
          <p:nvPr>
            <p:ph idx="1"/>
          </p:nvPr>
        </p:nvSpPr>
        <p:spPr>
          <a:xfrm>
            <a:off x="467544" y="4293096"/>
            <a:ext cx="8712968" cy="2376264"/>
          </a:xfrm>
        </p:spPr>
        <p:txBody>
          <a:bodyPr>
            <a:normAutofit/>
          </a:bodyPr>
          <a:lstStyle/>
          <a:p>
            <a:pPr marL="0" indent="20638">
              <a:buNone/>
            </a:pPr>
            <a:r>
              <a:rPr lang="hu-HU" sz="1400" dirty="0" smtClean="0"/>
              <a:t> A modern jogrendszerek alapvető elve a diszkrimináció tilalma, illetve az egyenlő bánásmód követelménye. Tiltott minden olyan ma­gatartás, amely bizonyos tulajdonságaik alapján egyes személyekkel vagy személyek egyes csoportjaival szemben hátrányos megkülönböztetést ered­ményez. Tény azonban, hogy például a nem, a nyelv, a származás, a sze­xuális irányultság, valamilyen fogyatékosság – s a felsorolás még hosszan folytatható lenne – már akár születésétől fogva hátrányosabb helyzetbe hoz­hat valakit embertársainál. Gyökeresen eltérő lehetőségekkel, várakozá­sokkal vághat neki az életnek egy szegény, vidéki, alacsony műveltségű családban felnövő kislány és egy jómódú, nagyvárosi, értelmiségi családból való fiúgyermek. Éppen ezért nem elegendő annak biztosítása, hogy a hát­rányos helyzetű személyeket a többiekkel azonos jogok illessék meg; az esélyegyenlőség eléréséhez olyan intézkedésekre van szükség, amelyek a hátrányokat csökkentik, illetve megszüntetik. Ezen intézkedések megtétele elsősorban állami feladat, de bizonyos kötelezett­ségeket az állam magánfelek számára is előírhat.</a:t>
            </a:r>
          </a:p>
          <a:p>
            <a:pPr marL="0" indent="20638">
              <a:buNone/>
            </a:pPr>
            <a:endParaRPr lang="hu-HU" sz="1400" dirty="0" smtClean="0"/>
          </a:p>
          <a:p>
            <a:pPr marL="0" indent="20638">
              <a:buNone/>
            </a:pPr>
            <a:endParaRPr lang="hu-HU" sz="1400" dirty="0"/>
          </a:p>
        </p:txBody>
      </p:sp>
      <p:pic>
        <p:nvPicPr>
          <p:cNvPr id="4" name="Kép 3" descr="http://t0.gstatic.com/images?q=tbn:ANd9GcSE79UIdXHMtoOlGD_7Mj4YmE6l2jryCdiBkaE-F9aQ22It8eo0Dw"/>
          <p:cNvPicPr/>
          <p:nvPr/>
        </p:nvPicPr>
        <p:blipFill>
          <a:blip r:embed="rId3" cstate="print"/>
          <a:srcRect/>
          <a:stretch>
            <a:fillRect/>
          </a:stretch>
        </p:blipFill>
        <p:spPr bwMode="auto">
          <a:xfrm>
            <a:off x="2987824" y="836712"/>
            <a:ext cx="3168352" cy="3168352"/>
          </a:xfrm>
          <a:prstGeom prst="rect">
            <a:avLst/>
          </a:prstGeom>
          <a:noFill/>
          <a:ln w="9525">
            <a:noFill/>
            <a:miter lim="800000"/>
            <a:headEnd/>
            <a:tailEnd/>
          </a:ln>
        </p:spPr>
      </p:pic>
      <p:sp>
        <p:nvSpPr>
          <p:cNvPr id="5" name="Téglalap 4"/>
          <p:cNvSpPr/>
          <p:nvPr/>
        </p:nvSpPr>
        <p:spPr>
          <a:xfrm>
            <a:off x="0" y="0"/>
            <a:ext cx="395536" cy="68580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1189</Words>
  <Application>Microsoft Office PowerPoint</Application>
  <PresentationFormat>Diavetítés a képernyőre (4:3 oldalarány)</PresentationFormat>
  <Paragraphs>93</Paragraphs>
  <Slides>14</Slides>
  <Notes>14</Notes>
  <HiddenSlides>0</HiddenSlides>
  <MMClips>0</MMClips>
  <ScaleCrop>false</ScaleCrop>
  <HeadingPairs>
    <vt:vector size="4" baseType="variant">
      <vt:variant>
        <vt:lpstr>Téma</vt:lpstr>
      </vt:variant>
      <vt:variant>
        <vt:i4>1</vt:i4>
      </vt:variant>
      <vt:variant>
        <vt:lpstr>Diacímek</vt:lpstr>
      </vt:variant>
      <vt:variant>
        <vt:i4>14</vt:i4>
      </vt:variant>
    </vt:vector>
  </HeadingPairs>
  <TitlesOfParts>
    <vt:vector size="15" baseType="lpstr">
      <vt:lpstr>Office-téma</vt:lpstr>
      <vt:lpstr>Közösségi szolgálat a Neumannban</vt:lpstr>
      <vt:lpstr>Az önkéntesség…</vt:lpstr>
      <vt:lpstr>Ki az önkéntes?</vt:lpstr>
      <vt:lpstr>Mi motivál bennünket erre? </vt:lpstr>
      <vt:lpstr>Miért fontos az önkéntesség?</vt:lpstr>
      <vt:lpstr>Önkéntesség az új közoktatási törvényben</vt:lpstr>
      <vt:lpstr>Mi a  közösségi  szolgálat?</vt:lpstr>
      <vt:lpstr>PowerPoint bemutató</vt:lpstr>
      <vt:lpstr>esélyegyenlőség</vt:lpstr>
      <vt:lpstr>A környezeti fenntarthatóság</vt:lpstr>
      <vt:lpstr>PowerPoint bemutató</vt:lpstr>
      <vt:lpstr>Munkavédelem</vt:lpstr>
      <vt:lpstr>Munkavállalók kötelezettségei a munkavédelem keretében</vt:lpstr>
      <vt:lpstr>PowerPoint bemutató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2013-06-13T21:06:12Z</dcterms:created>
  <dcterms:modified xsi:type="dcterms:W3CDTF">2014-01-14T08:34:25Z</dcterms:modified>
</cp:coreProperties>
</file>