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3" r:id="rId4"/>
    <p:sldId id="260" r:id="rId5"/>
    <p:sldId id="265" r:id="rId6"/>
    <p:sldId id="267" r:id="rId7"/>
    <p:sldId id="266" r:id="rId8"/>
    <p:sldId id="264" r:id="rId9"/>
    <p:sldId id="261" r:id="rId10"/>
    <p:sldId id="262" r:id="rId11"/>
    <p:sldId id="268" r:id="rId1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894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63FD0C-8B1A-4033-874E-149D418CE94C}" type="datetimeFigureOut">
              <a:rPr lang="hu-HU" smtClean="0"/>
              <a:pPr/>
              <a:t>2013.01.10.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8E06C9-ABCB-4DA6-8F30-CED4DC60C942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u.wikipedia.org/wiki/Erzs%C3%A9bet_h%C3%ADd" TargetMode="External"/><Relationship Id="rId3" Type="http://schemas.openxmlformats.org/officeDocument/2006/relationships/hyperlink" Target="http://hu.wikipedia.org/w/index.php?title=Kibernetikai_Kutat%C3%B3csoportj%C3%A1ban&amp;action=edit&amp;redlink=1" TargetMode="External"/><Relationship Id="rId7" Type="http://schemas.openxmlformats.org/officeDocument/2006/relationships/hyperlink" Target="http://hu.wikipedia.org/wiki/Nyelv%C3%A9szet" TargetMode="External"/><Relationship Id="rId2" Type="http://schemas.openxmlformats.org/officeDocument/2006/relationships/hyperlink" Target="http://hu.wikipedia.org/wiki/Magyar_Tudom%C3%A1nyos_Akad%C3%A9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u.wikipedia.org/wiki/Matematika" TargetMode="External"/><Relationship Id="rId5" Type="http://schemas.openxmlformats.org/officeDocument/2006/relationships/hyperlink" Target="http://hu.wikipedia.org/wiki/M%C3%A1trix_(matematika)" TargetMode="External"/><Relationship Id="rId4" Type="http://schemas.openxmlformats.org/officeDocument/2006/relationships/hyperlink" Target="http://hu.wikipedia.org/wiki/19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1"/>
            <a:ext cx="7772400" cy="1196752"/>
          </a:xfrm>
        </p:spPr>
        <p:txBody>
          <a:bodyPr/>
          <a:lstStyle/>
          <a:p>
            <a:r>
              <a:rPr lang="hu-HU" dirty="0" smtClean="0"/>
              <a:t>Neumann János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47664" y="1412776"/>
            <a:ext cx="6400800" cy="936104"/>
          </a:xfrm>
        </p:spPr>
        <p:txBody>
          <a:bodyPr/>
          <a:lstStyle/>
          <a:p>
            <a:r>
              <a:rPr lang="hu-HU" dirty="0" smtClean="0"/>
              <a:t>Élete, Munkássága, és az első számítógép Magyarországon.</a:t>
            </a:r>
            <a:endParaRPr lang="hu-HU" dirty="0"/>
          </a:p>
        </p:txBody>
      </p:sp>
      <p:pic>
        <p:nvPicPr>
          <p:cNvPr id="1026" name="Picture 2" descr="C:\Users\F Tibor\Desktop\imagesCA8OHO3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20888"/>
            <a:ext cx="3170659" cy="374895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1520" y="0"/>
            <a:ext cx="8686800" cy="6583362"/>
          </a:xfrm>
        </p:spPr>
        <p:txBody>
          <a:bodyPr>
            <a:normAutofit/>
          </a:bodyPr>
          <a:lstStyle/>
          <a:p>
            <a:r>
              <a:rPr lang="hu-HU" sz="2500" dirty="0" smtClean="0"/>
              <a:t>                                             A munka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oroszlánrészét akkor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kell majd elvégezni,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ha a gép már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elkészült, és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használható lesz.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Ekkor magát a gépet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kell majd kísérleti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eszközként</a:t>
            </a:r>
            <a:br>
              <a:rPr lang="hu-HU" sz="2500" dirty="0" smtClean="0"/>
            </a:br>
            <a:r>
              <a:rPr lang="hu-HU" sz="2500" dirty="0" smtClean="0"/>
              <a:t>                                             fölhasználni.</a:t>
            </a:r>
            <a:br>
              <a:rPr lang="hu-HU" sz="2500" dirty="0" smtClean="0"/>
            </a:br>
            <a:r>
              <a:rPr lang="hu-HU" sz="2500" dirty="0"/>
              <a:t/>
            </a:r>
            <a:br>
              <a:rPr lang="hu-HU" sz="2500" dirty="0"/>
            </a:br>
            <a:r>
              <a:rPr lang="hu-HU" sz="2500" dirty="0"/>
              <a:t> </a:t>
            </a:r>
            <a:r>
              <a:rPr lang="hu-HU" sz="2500" dirty="0" smtClean="0"/>
              <a:t>                                                                                  </a:t>
            </a:r>
            <a:r>
              <a:rPr lang="hu-HU" sz="2500" dirty="0" err="1" smtClean="0"/>
              <a:t>-Neumann</a:t>
            </a:r>
            <a:r>
              <a:rPr lang="hu-HU" sz="2500" dirty="0" smtClean="0"/>
              <a:t> János.</a:t>
            </a:r>
            <a:endParaRPr lang="hu-HU" sz="25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098281" y="6701132"/>
            <a:ext cx="45719" cy="156868"/>
          </a:xfrm>
        </p:spPr>
        <p:txBody>
          <a:bodyPr>
            <a:normAutofit fontScale="25000" lnSpcReduction="20000"/>
          </a:bodyPr>
          <a:lstStyle/>
          <a:p>
            <a:endParaRPr lang="hu-H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smtClean="0"/>
              <a:t>                                                 </a:t>
            </a:r>
            <a:endParaRPr lang="hu-HU" sz="2000" dirty="0" smtClean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hu-HU" dirty="0" smtClean="0"/>
              <a:t>Neumann Család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/>
          <a:lstStyle/>
          <a:p>
            <a:r>
              <a:rPr lang="hu-HU" dirty="0" smtClean="0"/>
              <a:t>Neumann Miksa                       </a:t>
            </a:r>
            <a:r>
              <a:rPr lang="hu-HU" dirty="0" err="1" smtClean="0"/>
              <a:t>Kann</a:t>
            </a:r>
            <a:r>
              <a:rPr lang="hu-HU" dirty="0" smtClean="0"/>
              <a:t> Margit  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pPr>
              <a:buNone/>
            </a:pPr>
            <a:r>
              <a:rPr lang="hu-HU" sz="2500" dirty="0" smtClean="0"/>
              <a:t>Neumann Mihály     Neumann Miklós Ágoston     Neumann János </a:t>
            </a:r>
          </a:p>
          <a:p>
            <a:pPr>
              <a:buNone/>
            </a:pPr>
            <a:endParaRPr lang="hu-HU" dirty="0" smtClean="0"/>
          </a:p>
        </p:txBody>
      </p:sp>
      <p:pic>
        <p:nvPicPr>
          <p:cNvPr id="1027" name="Picture 3" descr="C:\Users\F Tibor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96752"/>
            <a:ext cx="1533378" cy="2304256"/>
          </a:xfrm>
          <a:prstGeom prst="rect">
            <a:avLst/>
          </a:prstGeom>
          <a:noFill/>
        </p:spPr>
      </p:pic>
      <p:pic>
        <p:nvPicPr>
          <p:cNvPr id="1028" name="Picture 4" descr="C:\Users\F Tibor\Desktop\imagesCAMGB5R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1196752"/>
            <a:ext cx="1512168" cy="2301487"/>
          </a:xfrm>
          <a:prstGeom prst="rect">
            <a:avLst/>
          </a:prstGeom>
          <a:noFill/>
        </p:spPr>
      </p:pic>
      <p:pic>
        <p:nvPicPr>
          <p:cNvPr id="1029" name="Picture 5" descr="C:\Users\F Tibor\Desktop\imagesCAJQSCE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581128"/>
            <a:ext cx="1320552" cy="1700808"/>
          </a:xfrm>
          <a:prstGeom prst="rect">
            <a:avLst/>
          </a:prstGeom>
          <a:noFill/>
        </p:spPr>
      </p:pic>
      <p:pic>
        <p:nvPicPr>
          <p:cNvPr id="1030" name="Picture 6" descr="C:\Users\F Tibor\Deskto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5896" y="4653136"/>
            <a:ext cx="1296144" cy="1656184"/>
          </a:xfrm>
          <a:prstGeom prst="rect">
            <a:avLst/>
          </a:prstGeom>
          <a:noFill/>
        </p:spPr>
      </p:pic>
      <p:pic>
        <p:nvPicPr>
          <p:cNvPr id="1031" name="Picture 7" descr="C:\Users\F Tibor\Desktop\imagesCAK7PCV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88224" y="4581128"/>
            <a:ext cx="1512167" cy="1680186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Tanulmányai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sz="3000" dirty="0" smtClean="0"/>
              <a:t>-1913. fasori Evangélikus Gimnázium </a:t>
            </a:r>
          </a:p>
          <a:p>
            <a:pPr>
              <a:buNone/>
            </a:pPr>
            <a:r>
              <a:rPr lang="hu-HU" sz="2000" dirty="0" smtClean="0"/>
              <a:t>5. osztály legjobb matematikusa, és az ország legjobb matematikusa kitüntetés.</a:t>
            </a:r>
          </a:p>
          <a:p>
            <a:pPr>
              <a:buNone/>
            </a:pPr>
            <a:r>
              <a:rPr lang="hu-HU" sz="3000" dirty="0" smtClean="0"/>
              <a:t>-1921. budapesti Tudományos Egyetem, Bölcsész Kar. </a:t>
            </a:r>
            <a:r>
              <a:rPr lang="hu-HU" sz="2000" dirty="0" smtClean="0"/>
              <a:t>„Az általános elmélet axiomatikus felépítése.”</a:t>
            </a:r>
          </a:p>
          <a:p>
            <a:pPr>
              <a:buNone/>
            </a:pPr>
            <a:r>
              <a:rPr lang="hu-HU" sz="3000" dirty="0" smtClean="0"/>
              <a:t>-1926. zürichi Szövetségi Műszaki Egyetem. </a:t>
            </a:r>
            <a:r>
              <a:rPr lang="hu-HU" sz="2000" dirty="0" smtClean="0"/>
              <a:t>Vegyészmérnök.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Oktatói munkássága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smtClean="0"/>
              <a:t>Berlini Egyetem, Hamburgi Egyetem, Princetoni Egyetem.</a:t>
            </a:r>
          </a:p>
          <a:p>
            <a:pPr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endParaRPr lang="hu-HU" dirty="0" smtClean="0"/>
          </a:p>
          <a:p>
            <a:pPr>
              <a:buFontTx/>
              <a:buChar char="-"/>
            </a:pPr>
            <a:r>
              <a:rPr lang="hu-HU" dirty="0" smtClean="0"/>
              <a:t>1937-re Amerikai Állampolgár.</a:t>
            </a:r>
            <a:endParaRPr lang="hu-H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Családja.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Kövesi</a:t>
            </a:r>
            <a:r>
              <a:rPr lang="hu-HU" dirty="0" smtClean="0"/>
              <a:t> Marietta Marina,        Dán Klára, és </a:t>
            </a:r>
          </a:p>
          <a:p>
            <a:r>
              <a:rPr lang="hu-HU" dirty="0" smtClean="0"/>
              <a:t>és Neumann János.                  Neumann János.</a:t>
            </a:r>
            <a:endParaRPr lang="hu-HU" dirty="0"/>
          </a:p>
        </p:txBody>
      </p:sp>
      <p:pic>
        <p:nvPicPr>
          <p:cNvPr id="2050" name="Picture 2" descr="C:\Users\F Tibor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84984"/>
            <a:ext cx="2592288" cy="3272691"/>
          </a:xfrm>
          <a:prstGeom prst="rect">
            <a:avLst/>
          </a:prstGeom>
          <a:noFill/>
        </p:spPr>
      </p:pic>
      <p:pic>
        <p:nvPicPr>
          <p:cNvPr id="2051" name="Picture 3" descr="C:\Users\F Tibor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212976"/>
            <a:ext cx="3271465" cy="257320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IAS-Gép</a:t>
            </a:r>
            <a:r>
              <a:rPr lang="hu-HU" dirty="0" smtClean="0"/>
              <a:t> (Neumann Gép)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1952-re készült el, de már 1951-ben használták.</a:t>
            </a:r>
            <a:endParaRPr lang="hu-HU" dirty="0"/>
          </a:p>
        </p:txBody>
      </p:sp>
      <p:pic>
        <p:nvPicPr>
          <p:cNvPr id="3074" name="Picture 2" descr="C:\Users\F Tibor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068960"/>
            <a:ext cx="4778498" cy="3168352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Neumann-Gép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4 építőköve:</a:t>
            </a:r>
          </a:p>
          <a:p>
            <a:r>
              <a:rPr lang="hu-HU" dirty="0" smtClean="0"/>
              <a:t>- aritmetikai-logikai egység</a:t>
            </a:r>
          </a:p>
          <a:p>
            <a:r>
              <a:rPr lang="hu-HU" dirty="0" smtClean="0"/>
              <a:t>- kimenetek/bemenetek</a:t>
            </a:r>
          </a:p>
          <a:p>
            <a:r>
              <a:rPr lang="hu-HU" dirty="0" smtClean="0"/>
              <a:t>- vezérlőegység</a:t>
            </a:r>
          </a:p>
          <a:p>
            <a:r>
              <a:rPr lang="hu-HU" dirty="0" smtClean="0"/>
              <a:t>- memória </a:t>
            </a:r>
            <a:endParaRPr lang="hu-HU" dirty="0"/>
          </a:p>
        </p:txBody>
      </p:sp>
      <p:pic>
        <p:nvPicPr>
          <p:cNvPr id="4098" name="Picture 2" descr="C:\Users\F Tibor\Desktop\imagesCAY3422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205" y="2996952"/>
            <a:ext cx="3755763" cy="3576139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Neumann-Elvek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hu-HU" sz="3000" dirty="0" smtClean="0"/>
              <a:t>Az elektronikus működésű számítógép aritmetikai és logikai műveletek elvégzésére legyen alkalmas.</a:t>
            </a:r>
          </a:p>
          <a:p>
            <a:pPr>
              <a:buFontTx/>
              <a:buChar char="-"/>
            </a:pPr>
            <a:r>
              <a:rPr lang="hu-HU" sz="3000" dirty="0" smtClean="0"/>
              <a:t>Tárolt program alapján működjön.</a:t>
            </a:r>
          </a:p>
          <a:p>
            <a:pPr>
              <a:buFontTx/>
              <a:buChar char="-"/>
            </a:pPr>
            <a:r>
              <a:rPr lang="hu-HU" sz="3000" dirty="0" smtClean="0"/>
              <a:t>A programoknak és az adatoknak közös tárolója legyen.</a:t>
            </a:r>
          </a:p>
          <a:p>
            <a:pPr>
              <a:buFontTx/>
              <a:buChar char="-"/>
            </a:pPr>
            <a:r>
              <a:rPr lang="hu-HU" sz="3000" dirty="0" smtClean="0"/>
              <a:t>Sorosan dolgozza fel a program által meghatározott utasításokat. </a:t>
            </a:r>
          </a:p>
          <a:p>
            <a:pPr>
              <a:buFontTx/>
              <a:buChar char="-"/>
            </a:pPr>
            <a:r>
              <a:rPr lang="hu-HU" sz="3000" dirty="0" smtClean="0"/>
              <a:t>A műveletek elvégzéséhez a kettes számrendszert használja.</a:t>
            </a:r>
          </a:p>
          <a:p>
            <a:pPr>
              <a:buNone/>
            </a:pPr>
            <a:r>
              <a:rPr lang="hu-HU" sz="3000" dirty="0" smtClean="0"/>
              <a:t> </a:t>
            </a:r>
            <a:endParaRPr lang="hu-HU" sz="3000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Első Számítógép Magyarországon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r>
              <a:rPr lang="hu-HU" sz="2200" dirty="0" smtClean="0"/>
              <a:t>Az 1957-ben elkészült első hazai tervezésű és kivitelezésű elektromechanikus számítógépet Kozma László építette a Műszaki Egyetemen (MESZ-1). Oktatási célra készült, és elektroncsövek helyett még jelfogók (relék) dolgoztak benne. RAM memóriája 81 bájtos volt, "winchestere" nem volt. A programot kilyukasztott fóliákkal vitték be, az eredményt egy hagyományos írógép írta ki. Ezzel párhuzamosan építették az </a:t>
            </a:r>
            <a:r>
              <a:rPr lang="hu-HU" sz="2200" dirty="0" smtClean="0">
                <a:hlinkClick r:id="rId2" action="ppaction://hlinkfile" tooltip="Magyar Tudományos Akadémia"/>
              </a:rPr>
              <a:t>MTA</a:t>
            </a:r>
            <a:r>
              <a:rPr lang="hu-HU" sz="2200" dirty="0" smtClean="0"/>
              <a:t> </a:t>
            </a:r>
            <a:r>
              <a:rPr lang="hu-HU" sz="2200" dirty="0" smtClean="0">
                <a:hlinkClick r:id="rId3" action="ppaction://hlinkfile" tooltip="Kibernetikai Kutatócsoportjában (a lap nem létezik)"/>
              </a:rPr>
              <a:t>Kibernetikai Kutatócsoportjában</a:t>
            </a:r>
            <a:r>
              <a:rPr lang="hu-HU" sz="2200" dirty="0" smtClean="0"/>
              <a:t> (KKCS) az első magyar elektronikus számítógépet, szovjet tervek továbbfejlesztésével; ez már 5 kilobájtos memóriával rendelkezett. A végleges változat csak </a:t>
            </a:r>
            <a:r>
              <a:rPr lang="hu-HU" sz="2200" dirty="0" smtClean="0">
                <a:hlinkClick r:id="rId4" action="ppaction://hlinkfile" tooltip="1959"/>
              </a:rPr>
              <a:t>1959</a:t>
            </a:r>
            <a:r>
              <a:rPr lang="hu-HU" sz="2200" dirty="0" smtClean="0"/>
              <a:t>-re készült el. S hogy mire is lehetett használni ezt a szerkezetet? Például tervhivatali </a:t>
            </a:r>
            <a:r>
              <a:rPr lang="hu-HU" sz="2200" dirty="0" smtClean="0">
                <a:hlinkClick r:id="rId5" action="ppaction://hlinkfile" tooltip="Mátrix (matematika)"/>
              </a:rPr>
              <a:t>mátrixokat</a:t>
            </a:r>
            <a:r>
              <a:rPr lang="hu-HU" sz="2200" dirty="0" smtClean="0"/>
              <a:t> számolt ki, bonyolult </a:t>
            </a:r>
            <a:r>
              <a:rPr lang="hu-HU" sz="2200" dirty="0" smtClean="0">
                <a:hlinkClick r:id="rId6" action="ppaction://hlinkfile" tooltip="Matematika"/>
              </a:rPr>
              <a:t>matematikai</a:t>
            </a:r>
            <a:r>
              <a:rPr lang="hu-HU" sz="2200" dirty="0" smtClean="0"/>
              <a:t> és </a:t>
            </a:r>
            <a:r>
              <a:rPr lang="hu-HU" sz="2200" dirty="0" smtClean="0">
                <a:hlinkClick r:id="rId7" action="ppaction://hlinkfile" tooltip="Nyelvészet"/>
              </a:rPr>
              <a:t>nyelvészeti</a:t>
            </a:r>
            <a:r>
              <a:rPr lang="hu-HU" sz="2200" dirty="0" smtClean="0"/>
              <a:t> problémákat oldott meg, és az épülő </a:t>
            </a:r>
            <a:r>
              <a:rPr lang="hu-HU" sz="2200" dirty="0" smtClean="0">
                <a:hlinkClick r:id="rId8" action="ppaction://hlinkfile" tooltip="Erzsébet híd"/>
              </a:rPr>
              <a:t>Erzsébet híd</a:t>
            </a:r>
            <a:r>
              <a:rPr lang="hu-HU" sz="2200" dirty="0" smtClean="0"/>
              <a:t> statikai számításainak az ellenőrzését is el tudta végezni</a:t>
            </a:r>
            <a:r>
              <a:rPr lang="hu-HU" sz="2400" dirty="0" smtClean="0"/>
              <a:t>.</a:t>
            </a:r>
            <a:endParaRPr lang="hu-HU" sz="2400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324</Words>
  <Application>Microsoft Office PowerPoint</Application>
  <PresentationFormat>Diavetítés a képernyőre (4:3 oldalarány)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Áramlás</vt:lpstr>
      <vt:lpstr>Neumann János</vt:lpstr>
      <vt:lpstr>Neumann Család </vt:lpstr>
      <vt:lpstr>Tanulmányai</vt:lpstr>
      <vt:lpstr>Oktatói munkássága </vt:lpstr>
      <vt:lpstr>Családja.</vt:lpstr>
      <vt:lpstr>Az IAS-Gép (Neumann Gép) </vt:lpstr>
      <vt:lpstr>A Neumann-Gép </vt:lpstr>
      <vt:lpstr>Neumann-Elvek</vt:lpstr>
      <vt:lpstr>Első Számítógép Magyarországon</vt:lpstr>
      <vt:lpstr>                                             A munka                                              oroszlánrészét akkor                                              kell majd elvégezni,                                              ha a gép már                                              elkészült, és                                              használható lesz.                                              Ekkor magát a gépet                                              kell majd kísérleti                                              eszközként                                              fölhasználni.                                                                                     -Neumann János.</vt:lpstr>
      <vt:lpstr>Köszönöm a figyelmet.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Neumann János</dc:title>
  <dc:creator>F Tibor</dc:creator>
  <cp:lastModifiedBy>Nemcsik János</cp:lastModifiedBy>
  <cp:revision>10</cp:revision>
  <dcterms:created xsi:type="dcterms:W3CDTF">2012-09-08T19:44:39Z</dcterms:created>
  <dcterms:modified xsi:type="dcterms:W3CDTF">2013-01-10T12:00:35Z</dcterms:modified>
</cp:coreProperties>
</file>