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chemeClr val="tx1"/>
    </p:penClr>
  </p:showPr>
  <p:clrMru>
    <a:srgbClr val="FFCCCC"/>
    <a:srgbClr val="FF33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787"/>
    <p:restoredTop sz="88047" autoAdjust="0"/>
  </p:normalViewPr>
  <p:slideViewPr>
    <p:cSldViewPr>
      <p:cViewPr varScale="1">
        <p:scale>
          <a:sx n="81" d="100"/>
          <a:sy n="81" d="100"/>
        </p:scale>
        <p:origin x="-4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35FBA5-93CF-4279-8C69-A725B0D0EED0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81B88-DEEA-4E37-A094-C118CA0592E8}" type="slidenum">
              <a:rPr lang="hu-HU"/>
              <a:pPr/>
              <a:t>2</a:t>
            </a:fld>
            <a:endParaRPr lang="hu-HU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hu-HU">
                <a:solidFill>
                  <a:schemeClr val="tx2"/>
                </a:solidFill>
              </a:rPr>
              <a:t>A Microsoft Office alkalmazásokkal kapcsolatban felmerülő kérdéseinkkel forduljunk először az Office Segédhez, majd olvassuk el a </a:t>
            </a:r>
            <a:r>
              <a:rPr lang="hu-HU" i="1">
                <a:solidFill>
                  <a:schemeClr val="tx2"/>
                </a:solidFill>
              </a:rPr>
              <a:t>Bevezetés a Microsoft Office 2000 használatába</a:t>
            </a:r>
            <a:r>
              <a:rPr lang="hu-HU">
                <a:solidFill>
                  <a:schemeClr val="tx2"/>
                </a:solidFill>
              </a:rPr>
              <a:t> című kézikönyvet, vagy az alkalmazásokhoz mellékelt, a legfrissebb információkat tartalmazó "Olvassa.el" fájlt.</a:t>
            </a:r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14F064-468B-4217-8A8A-70A030321FA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8B2CF2-ED93-4BD4-B501-C9AAD1A8C9B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A3597-690D-4758-8EBC-EA2C3FCBF3F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B98D2CD-22D4-4901-A49F-EDA2BC9C493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DD7A3-88E8-48E9-A3FA-ADFD2FDC7CB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50FA6-BE64-4270-AC29-F0923FA428C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05280-E2A2-48E9-9BEC-48D9497046A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2A1D27-49D8-4BB9-BD0A-8351417F576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6DD2CF-EB7F-443B-B40D-CABAD0C432E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217BF-F7AA-4638-A2DF-5A595334F9C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9EF5FC-DED1-44BC-8DE0-9AA89062B8D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AFDA0A-16C6-4541-B130-DCBD0AE5861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572000" cy="6858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01BA492-527D-4322-B3E5-3997C061F9D7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rgbClr val="FFCCC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 sz="4000"/>
              <a:t>XXX BEVÁSÁRLÓKÖZPONT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1066800" y="234950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hu-HU"/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1066800" y="288925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III. szint</a:t>
            </a: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066800" y="342900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II. szint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1066800" y="3968750"/>
            <a:ext cx="2519363" cy="5397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I. szint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638800" y="1371600"/>
            <a:ext cx="2503488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hu-HU" sz="3600"/>
              <a:t>Élelmiszer</a:t>
            </a:r>
          </a:p>
          <a:p>
            <a:pPr>
              <a:buFont typeface="Wingdings" pitchFamily="2" charset="2"/>
              <a:buChar char="Ø"/>
            </a:pPr>
            <a:r>
              <a:rPr lang="hu-HU" sz="3600"/>
              <a:t>Illatszer</a:t>
            </a:r>
          </a:p>
          <a:p>
            <a:pPr>
              <a:buFont typeface="Wingdings" pitchFamily="2" charset="2"/>
              <a:buChar char="Ø"/>
            </a:pPr>
            <a:endParaRPr lang="hu-HU" sz="3600"/>
          </a:p>
        </p:txBody>
      </p:sp>
      <p:pic>
        <p:nvPicPr>
          <p:cNvPr id="2057" name="Picture 9" descr="C:\Program Files\Common Files\Microsoft Shared\Clipart\cagcat50\BD08911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3451225"/>
            <a:ext cx="1147763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066800" y="234950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IV. szint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1066800" y="288925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III. szint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1066800" y="3429000"/>
            <a:ext cx="2519363" cy="5397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II. szint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1066800" y="396875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I. szint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5105400" y="1139825"/>
            <a:ext cx="397033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hu-HU" sz="3600"/>
              <a:t>Konyhafelszerelés</a:t>
            </a:r>
          </a:p>
          <a:p>
            <a:pPr>
              <a:buFont typeface="Wingdings" pitchFamily="2" charset="2"/>
              <a:buChar char="v"/>
            </a:pPr>
            <a:r>
              <a:rPr lang="hu-HU" sz="3600"/>
              <a:t>Könyv</a:t>
            </a:r>
          </a:p>
          <a:p>
            <a:pPr>
              <a:buFont typeface="Wingdings" pitchFamily="2" charset="2"/>
              <a:buChar char="v"/>
            </a:pPr>
            <a:r>
              <a:rPr lang="hu-HU" sz="3600"/>
              <a:t>Játék</a:t>
            </a:r>
          </a:p>
          <a:p>
            <a:pPr>
              <a:buFont typeface="Wingdings" pitchFamily="2" charset="2"/>
              <a:buChar char="v"/>
            </a:pPr>
            <a:r>
              <a:rPr lang="hu-HU" sz="3600"/>
              <a:t>Papír-írószer</a:t>
            </a:r>
          </a:p>
        </p:txBody>
      </p:sp>
      <p:pic>
        <p:nvPicPr>
          <p:cNvPr id="4103" name="Picture 7" descr="C:\Program Files\Common Files\Microsoft Shared\Clipart\cagcat50\BS00975_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3810000"/>
            <a:ext cx="4419600" cy="2727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66800" y="234950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IV. szint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1066800" y="2889250"/>
            <a:ext cx="2519363" cy="53975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III. szint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1066800" y="342900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II. szint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066800" y="3968750"/>
            <a:ext cx="2519363" cy="5397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I. szint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953000" y="1139825"/>
            <a:ext cx="409098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hu-HU" sz="3600"/>
              <a:t>Férfi és női ruházat</a:t>
            </a:r>
          </a:p>
          <a:p>
            <a:pPr lvl="1">
              <a:buFont typeface="Wingdings" pitchFamily="2" charset="2"/>
              <a:buChar char="Ø"/>
            </a:pPr>
            <a:r>
              <a:rPr lang="hu-HU" sz="3600"/>
              <a:t>Cipő</a:t>
            </a:r>
          </a:p>
          <a:p>
            <a:pPr lvl="1">
              <a:buFont typeface="Wingdings" pitchFamily="2" charset="2"/>
              <a:buChar char="Ø"/>
            </a:pPr>
            <a:r>
              <a:rPr lang="hu-HU" sz="3600"/>
              <a:t>Ruházati kellék</a:t>
            </a:r>
          </a:p>
          <a:p>
            <a:pPr lvl="1">
              <a:buFont typeface="Wingdings" pitchFamily="2" charset="2"/>
              <a:buChar char="Ø"/>
            </a:pPr>
            <a:r>
              <a:rPr lang="hu-HU" sz="3600"/>
              <a:t>Sportfelszerelés</a:t>
            </a:r>
          </a:p>
        </p:txBody>
      </p:sp>
      <p:pic>
        <p:nvPicPr>
          <p:cNvPr id="5127" name="Picture 7" descr="C:\Program Files\Common Files\Microsoft Shared\Clipart\cagcat50\PE01686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4313" y="3429000"/>
            <a:ext cx="3148012" cy="3429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1066800" y="2349500"/>
            <a:ext cx="2519363" cy="539750"/>
          </a:xfrm>
          <a:prstGeom prst="rect">
            <a:avLst/>
          </a:prstGeom>
          <a:solidFill>
            <a:srgbClr val="FFCCCC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IV. szint</a:t>
            </a:r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1066800" y="2889250"/>
            <a:ext cx="2519363" cy="53975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III. szint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066800" y="3429000"/>
            <a:ext cx="2519363" cy="53975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II. szint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1066800" y="3968750"/>
            <a:ext cx="2519363" cy="53975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hu-HU"/>
              <a:t>I. szint</a:t>
            </a:r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4953000" y="1139825"/>
            <a:ext cx="3748088" cy="228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hu-HU" sz="3600"/>
              <a:t>TV, video</a:t>
            </a:r>
          </a:p>
          <a:p>
            <a:pPr>
              <a:buFont typeface="Wingdings" pitchFamily="2" charset="2"/>
              <a:buChar char="Ø"/>
            </a:pPr>
            <a:r>
              <a:rPr lang="hu-HU" sz="3600"/>
              <a:t>Hi-Fi</a:t>
            </a:r>
          </a:p>
          <a:p>
            <a:pPr>
              <a:buFont typeface="Wingdings" pitchFamily="2" charset="2"/>
              <a:buChar char="Ø"/>
            </a:pPr>
            <a:r>
              <a:rPr lang="hu-HU" sz="3600"/>
              <a:t>Számítástechnika</a:t>
            </a:r>
          </a:p>
          <a:p>
            <a:pPr>
              <a:buFont typeface="Wingdings" pitchFamily="2" charset="2"/>
              <a:buChar char="Ø"/>
            </a:pPr>
            <a:r>
              <a:rPr lang="hu-HU" sz="3600"/>
              <a:t>CD, DVD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72" name="Group 28"/>
          <p:cNvGraphicFramePr>
            <a:graphicFrameLocks noGrp="1"/>
          </p:cNvGraphicFramePr>
          <p:nvPr>
            <p:ph type="tbl" idx="1"/>
          </p:nvPr>
        </p:nvGraphicFramePr>
        <p:xfrm>
          <a:off x="1181100" y="2819400"/>
          <a:ext cx="6781800" cy="3048000"/>
        </p:xfrm>
        <a:graphic>
          <a:graphicData uri="http://schemas.openxmlformats.org/drawingml/2006/table">
            <a:tbl>
              <a:tblPr/>
              <a:tblGrid>
                <a:gridCol w="2260600"/>
                <a:gridCol w="2260600"/>
                <a:gridCol w="226060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hu-HU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nyitás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zárás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hétköznap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22.00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szombat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vasárnap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hu-HU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5500" y="1066800"/>
            <a:ext cx="4953000" cy="1143000"/>
          </a:xfrm>
        </p:spPr>
        <p:txBody>
          <a:bodyPr/>
          <a:lstStyle/>
          <a:p>
            <a:r>
              <a:rPr lang="hu-HU"/>
              <a:t>A bevásárlóközpont </a:t>
            </a:r>
            <a:br>
              <a:rPr lang="hu-HU"/>
            </a:br>
            <a:r>
              <a:rPr lang="hu-HU"/>
              <a:t>nyitva tartási ideje</a:t>
            </a:r>
          </a:p>
        </p:txBody>
      </p:sp>
      <p:sp>
        <p:nvSpPr>
          <p:cNvPr id="6175" name="AutoShape 31"/>
          <p:cNvSpPr>
            <a:spLocks noChangeArrowheads="1"/>
          </p:cNvSpPr>
          <p:nvPr/>
        </p:nvSpPr>
        <p:spPr bwMode="auto">
          <a:xfrm>
            <a:off x="685800" y="990600"/>
            <a:ext cx="1524000" cy="1371600"/>
          </a:xfrm>
          <a:custGeom>
            <a:avLst/>
            <a:gdLst>
              <a:gd name="G0" fmla="+- 18045 0 0"/>
              <a:gd name="G1" fmla="+- 6025 0 0"/>
              <a:gd name="G2" fmla="+- 21600 0 6025"/>
              <a:gd name="G3" fmla="+- 10800 0 6025"/>
              <a:gd name="G4" fmla="+- 21600 0 18045"/>
              <a:gd name="G5" fmla="*/ G4 G3 10800"/>
              <a:gd name="G6" fmla="+- 21600 0 G5"/>
              <a:gd name="T0" fmla="*/ 18045 w 21600"/>
              <a:gd name="T1" fmla="*/ 0 h 21600"/>
              <a:gd name="T2" fmla="*/ 0 w 21600"/>
              <a:gd name="T3" fmla="*/ 10800 h 21600"/>
              <a:gd name="T4" fmla="*/ 1804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045" y="0"/>
                </a:moveTo>
                <a:lnTo>
                  <a:pt x="18045" y="6025"/>
                </a:lnTo>
                <a:lnTo>
                  <a:pt x="3375" y="6025"/>
                </a:lnTo>
                <a:lnTo>
                  <a:pt x="3375" y="15575"/>
                </a:lnTo>
                <a:lnTo>
                  <a:pt x="18045" y="15575"/>
                </a:lnTo>
                <a:lnTo>
                  <a:pt x="1804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25"/>
                </a:moveTo>
                <a:lnTo>
                  <a:pt x="1350" y="15575"/>
                </a:lnTo>
                <a:lnTo>
                  <a:pt x="2700" y="15575"/>
                </a:lnTo>
                <a:lnTo>
                  <a:pt x="2700" y="6025"/>
                </a:lnTo>
                <a:close/>
              </a:path>
              <a:path w="21600" h="21600">
                <a:moveTo>
                  <a:pt x="0" y="6025"/>
                </a:moveTo>
                <a:lnTo>
                  <a:pt x="0" y="15575"/>
                </a:lnTo>
                <a:lnTo>
                  <a:pt x="675" y="15575"/>
                </a:lnTo>
                <a:lnTo>
                  <a:pt x="675" y="602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XXX</a:t>
            </a:r>
          </a:p>
        </p:txBody>
      </p:sp>
      <p:sp>
        <p:nvSpPr>
          <p:cNvPr id="6176" name="AutoShape 32"/>
          <p:cNvSpPr>
            <a:spLocks noChangeArrowheads="1"/>
          </p:cNvSpPr>
          <p:nvPr/>
        </p:nvSpPr>
        <p:spPr bwMode="auto">
          <a:xfrm>
            <a:off x="6934200" y="990600"/>
            <a:ext cx="1524000" cy="1371600"/>
          </a:xfrm>
          <a:custGeom>
            <a:avLst/>
            <a:gdLst>
              <a:gd name="G0" fmla="+- 18045 0 0"/>
              <a:gd name="G1" fmla="+- 6025 0 0"/>
              <a:gd name="G2" fmla="+- 21600 0 6025"/>
              <a:gd name="G3" fmla="+- 10800 0 6025"/>
              <a:gd name="G4" fmla="+- 21600 0 18045"/>
              <a:gd name="G5" fmla="*/ G4 G3 10800"/>
              <a:gd name="G6" fmla="+- 21600 0 G5"/>
              <a:gd name="T0" fmla="*/ 18045 w 21600"/>
              <a:gd name="T1" fmla="*/ 0 h 21600"/>
              <a:gd name="T2" fmla="*/ 0 w 21600"/>
              <a:gd name="T3" fmla="*/ 10800 h 21600"/>
              <a:gd name="T4" fmla="*/ 1804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045" y="0"/>
                </a:moveTo>
                <a:lnTo>
                  <a:pt x="18045" y="6025"/>
                </a:lnTo>
                <a:lnTo>
                  <a:pt x="3375" y="6025"/>
                </a:lnTo>
                <a:lnTo>
                  <a:pt x="3375" y="15575"/>
                </a:lnTo>
                <a:lnTo>
                  <a:pt x="18045" y="15575"/>
                </a:lnTo>
                <a:lnTo>
                  <a:pt x="1804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6025"/>
                </a:moveTo>
                <a:lnTo>
                  <a:pt x="1350" y="15575"/>
                </a:lnTo>
                <a:lnTo>
                  <a:pt x="2700" y="15575"/>
                </a:lnTo>
                <a:lnTo>
                  <a:pt x="2700" y="6025"/>
                </a:lnTo>
                <a:close/>
              </a:path>
              <a:path w="21600" h="21600">
                <a:moveTo>
                  <a:pt x="0" y="6025"/>
                </a:moveTo>
                <a:lnTo>
                  <a:pt x="0" y="15575"/>
                </a:lnTo>
                <a:lnTo>
                  <a:pt x="675" y="15575"/>
                </a:lnTo>
                <a:lnTo>
                  <a:pt x="675" y="6025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/>
            <a:r>
              <a:rPr lang="hu-HU"/>
              <a:t>XXX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762000" y="2895600"/>
            <a:ext cx="762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 sz="3200"/>
              <a:t>Megtalálható a Könyves és a Fehér út kereszteződésében.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132</Words>
  <Application>Microsoft Office PowerPoint</Application>
  <PresentationFormat>Diavetítés a képernyőre (4:3 oldalarány)</PresentationFormat>
  <Paragraphs>46</Paragraphs>
  <Slides>6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Times New Roman</vt:lpstr>
      <vt:lpstr>Wingdings</vt:lpstr>
      <vt:lpstr>Alapértelmezett terv</vt:lpstr>
      <vt:lpstr>1. dia</vt:lpstr>
      <vt:lpstr>2. dia</vt:lpstr>
      <vt:lpstr>3. dia</vt:lpstr>
      <vt:lpstr>4. dia</vt:lpstr>
      <vt:lpstr>A bevásárlóközpont  nyitva tartási ideje</vt:lpstr>
      <vt:lpstr>6.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21.feladat</dc:title>
  <dc:subject>ECDL</dc:subject>
  <dc:creator>NJSZT</dc:creator>
  <cp:lastModifiedBy>Vera</cp:lastModifiedBy>
  <cp:revision>6</cp:revision>
  <dcterms:created xsi:type="dcterms:W3CDTF">2003-03-25T16:39:48Z</dcterms:created>
  <dcterms:modified xsi:type="dcterms:W3CDTF">2013-06-09T13:09:35Z</dcterms:modified>
</cp:coreProperties>
</file>