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8404800" cx="38404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iNRcv2EfY8SA5tiKmHofG6WzM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7018654" y="5845176"/>
            <a:ext cx="24367493" cy="33124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75" name="Google Shape;75;p1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5350808" y="14177329"/>
            <a:ext cx="32546293" cy="8281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1451292" y="6136324"/>
            <a:ext cx="32546293" cy="243630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81" name="Google Shape;81;p1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2880360" y="6285233"/>
            <a:ext cx="32644080" cy="1337056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5200"/>
              <a:buFont typeface="Calibri"/>
              <a:buNone/>
              <a:defRPr sz="2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4800600" y="20171413"/>
            <a:ext cx="28803600" cy="927226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p:txBody>
      </p:sp>
      <p:sp>
        <p:nvSpPr>
          <p:cNvPr id="22" name="Google Shape;22;p4"/>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28" name="Google Shape;28;p5"/>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620330" y="9574541"/>
            <a:ext cx="33124140" cy="159753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5200"/>
              <a:buFont typeface="Calibri"/>
              <a:buNone/>
              <a:defRPr sz="2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2620330" y="25701001"/>
            <a:ext cx="33124140" cy="84010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sz="10080">
                <a:solidFill>
                  <a:schemeClr val="dk1"/>
                </a:solidFill>
              </a:defRPr>
            </a:lvl1pPr>
            <a:lvl2pPr indent="-228600" lvl="1" marL="914400" algn="l">
              <a:lnSpc>
                <a:spcPct val="90000"/>
              </a:lnSpc>
              <a:spcBef>
                <a:spcPts val="2100"/>
              </a:spcBef>
              <a:spcAft>
                <a:spcPts val="0"/>
              </a:spcAft>
              <a:buClr>
                <a:srgbClr val="888888"/>
              </a:buClr>
              <a:buSzPts val="8400"/>
              <a:buNone/>
              <a:defRPr sz="8400">
                <a:solidFill>
                  <a:srgbClr val="888888"/>
                </a:solidFill>
              </a:defRPr>
            </a:lvl2pPr>
            <a:lvl3pPr indent="-228600" lvl="2" marL="1371600" algn="l">
              <a:lnSpc>
                <a:spcPct val="90000"/>
              </a:lnSpc>
              <a:spcBef>
                <a:spcPts val="2100"/>
              </a:spcBef>
              <a:spcAft>
                <a:spcPts val="0"/>
              </a:spcAft>
              <a:buClr>
                <a:srgbClr val="888888"/>
              </a:buClr>
              <a:buSzPts val="7560"/>
              <a:buNone/>
              <a:defRPr sz="7560">
                <a:solidFill>
                  <a:srgbClr val="888888"/>
                </a:solidFill>
              </a:defRPr>
            </a:lvl3pPr>
            <a:lvl4pPr indent="-228600" lvl="3" marL="1828800" algn="l">
              <a:lnSpc>
                <a:spcPct val="90000"/>
              </a:lnSpc>
              <a:spcBef>
                <a:spcPts val="2100"/>
              </a:spcBef>
              <a:spcAft>
                <a:spcPts val="0"/>
              </a:spcAft>
              <a:buClr>
                <a:srgbClr val="888888"/>
              </a:buClr>
              <a:buSzPts val="6720"/>
              <a:buNone/>
              <a:defRPr sz="6719">
                <a:solidFill>
                  <a:srgbClr val="888888"/>
                </a:solidFill>
              </a:defRPr>
            </a:lvl4pPr>
            <a:lvl5pPr indent="-228600" lvl="4" marL="2286000" algn="l">
              <a:lnSpc>
                <a:spcPct val="90000"/>
              </a:lnSpc>
              <a:spcBef>
                <a:spcPts val="2100"/>
              </a:spcBef>
              <a:spcAft>
                <a:spcPts val="0"/>
              </a:spcAft>
              <a:buClr>
                <a:srgbClr val="888888"/>
              </a:buClr>
              <a:buSzPts val="6720"/>
              <a:buNone/>
              <a:defRPr sz="6719">
                <a:solidFill>
                  <a:srgbClr val="888888"/>
                </a:solidFill>
              </a:defRPr>
            </a:lvl5pPr>
            <a:lvl6pPr indent="-228600" lvl="5" marL="2743200" algn="l">
              <a:lnSpc>
                <a:spcPct val="90000"/>
              </a:lnSpc>
              <a:spcBef>
                <a:spcPts val="2100"/>
              </a:spcBef>
              <a:spcAft>
                <a:spcPts val="0"/>
              </a:spcAft>
              <a:buClr>
                <a:srgbClr val="888888"/>
              </a:buClr>
              <a:buSzPts val="6720"/>
              <a:buNone/>
              <a:defRPr sz="6719">
                <a:solidFill>
                  <a:srgbClr val="888888"/>
                </a:solidFill>
              </a:defRPr>
            </a:lvl6pPr>
            <a:lvl7pPr indent="-228600" lvl="6" marL="3200400" algn="l">
              <a:lnSpc>
                <a:spcPct val="90000"/>
              </a:lnSpc>
              <a:spcBef>
                <a:spcPts val="2100"/>
              </a:spcBef>
              <a:spcAft>
                <a:spcPts val="0"/>
              </a:spcAft>
              <a:buClr>
                <a:srgbClr val="888888"/>
              </a:buClr>
              <a:buSzPts val="6720"/>
              <a:buNone/>
              <a:defRPr sz="6719">
                <a:solidFill>
                  <a:srgbClr val="888888"/>
                </a:solidFill>
              </a:defRPr>
            </a:lvl7pPr>
            <a:lvl8pPr indent="-228600" lvl="7" marL="3657600" algn="l">
              <a:lnSpc>
                <a:spcPct val="90000"/>
              </a:lnSpc>
              <a:spcBef>
                <a:spcPts val="2100"/>
              </a:spcBef>
              <a:spcAft>
                <a:spcPts val="0"/>
              </a:spcAft>
              <a:buClr>
                <a:srgbClr val="888888"/>
              </a:buClr>
              <a:buSzPts val="6720"/>
              <a:buNone/>
              <a:defRPr sz="6719">
                <a:solidFill>
                  <a:srgbClr val="888888"/>
                </a:solidFill>
              </a:defRPr>
            </a:lvl8pPr>
            <a:lvl9pPr indent="-228600" lvl="8" marL="4114800" algn="l">
              <a:lnSpc>
                <a:spcPct val="90000"/>
              </a:lnSpc>
              <a:spcBef>
                <a:spcPts val="2100"/>
              </a:spcBef>
              <a:spcAft>
                <a:spcPts val="0"/>
              </a:spcAft>
              <a:buClr>
                <a:srgbClr val="888888"/>
              </a:buClr>
              <a:buSzPts val="6720"/>
              <a:buNone/>
              <a:defRPr sz="6719">
                <a:solidFill>
                  <a:srgbClr val="888888"/>
                </a:solidFill>
              </a:defRPr>
            </a:lvl9pPr>
          </a:lstStyle>
          <a:p/>
        </p:txBody>
      </p:sp>
      <p:sp>
        <p:nvSpPr>
          <p:cNvPr id="34" name="Google Shape;34;p6"/>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26403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0" name="Google Shape;40;p7"/>
          <p:cNvSpPr txBox="1"/>
          <p:nvPr>
            <p:ph idx="2" type="body"/>
          </p:nvPr>
        </p:nvSpPr>
        <p:spPr>
          <a:xfrm>
            <a:off x="194424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1" name="Google Shape;41;p7"/>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645332"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2645336" y="9414513"/>
            <a:ext cx="16247028"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7" name="Google Shape;47;p8"/>
          <p:cNvSpPr txBox="1"/>
          <p:nvPr>
            <p:ph idx="2" type="body"/>
          </p:nvPr>
        </p:nvSpPr>
        <p:spPr>
          <a:xfrm>
            <a:off x="2645336" y="14028420"/>
            <a:ext cx="16247028"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8" name="Google Shape;48;p8"/>
          <p:cNvSpPr txBox="1"/>
          <p:nvPr>
            <p:ph idx="3" type="body"/>
          </p:nvPr>
        </p:nvSpPr>
        <p:spPr>
          <a:xfrm>
            <a:off x="19442432" y="9414513"/>
            <a:ext cx="16327042"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9" name="Google Shape;49;p8"/>
          <p:cNvSpPr txBox="1"/>
          <p:nvPr>
            <p:ph idx="4" type="body"/>
          </p:nvPr>
        </p:nvSpPr>
        <p:spPr>
          <a:xfrm>
            <a:off x="19442432" y="14028420"/>
            <a:ext cx="16327042"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50" name="Google Shape;50;p8"/>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6327042" y="5529588"/>
            <a:ext cx="19442430" cy="27292300"/>
          </a:xfrm>
          <a:prstGeom prst="rect">
            <a:avLst/>
          </a:prstGeom>
          <a:noFill/>
          <a:ln>
            <a:noFill/>
          </a:ln>
        </p:spPr>
        <p:txBody>
          <a:bodyPr anchorCtr="0" anchor="t" bIns="45700" lIns="91425" spcFirstLastPara="1" rIns="91425" wrap="square" tIns="45700">
            <a:normAutofit/>
          </a:bodyPr>
          <a:lstStyle>
            <a:lvl1pPr indent="-1082040" lvl="0" marL="457200" algn="l">
              <a:lnSpc>
                <a:spcPct val="90000"/>
              </a:lnSpc>
              <a:spcBef>
                <a:spcPts val="4200"/>
              </a:spcBef>
              <a:spcAft>
                <a:spcPts val="0"/>
              </a:spcAft>
              <a:buClr>
                <a:schemeClr val="dk1"/>
              </a:buClr>
              <a:buSzPts val="13440"/>
              <a:buChar char="•"/>
              <a:defRPr sz="13439"/>
            </a:lvl1pPr>
            <a:lvl2pPr indent="-975360" lvl="1" marL="914400" algn="l">
              <a:lnSpc>
                <a:spcPct val="90000"/>
              </a:lnSpc>
              <a:spcBef>
                <a:spcPts val="2100"/>
              </a:spcBef>
              <a:spcAft>
                <a:spcPts val="0"/>
              </a:spcAft>
              <a:buClr>
                <a:schemeClr val="dk1"/>
              </a:buClr>
              <a:buSzPts val="11760"/>
              <a:buChar char="•"/>
              <a:defRPr sz="11760"/>
            </a:lvl2pPr>
            <a:lvl3pPr indent="-868680" lvl="2" marL="1371600" algn="l">
              <a:lnSpc>
                <a:spcPct val="90000"/>
              </a:lnSpc>
              <a:spcBef>
                <a:spcPts val="2100"/>
              </a:spcBef>
              <a:spcAft>
                <a:spcPts val="0"/>
              </a:spcAft>
              <a:buClr>
                <a:schemeClr val="dk1"/>
              </a:buClr>
              <a:buSzPts val="10080"/>
              <a:buChar char="•"/>
              <a:defRPr sz="10080"/>
            </a:lvl3pPr>
            <a:lvl4pPr indent="-762000" lvl="3" marL="1828800" algn="l">
              <a:lnSpc>
                <a:spcPct val="90000"/>
              </a:lnSpc>
              <a:spcBef>
                <a:spcPts val="2100"/>
              </a:spcBef>
              <a:spcAft>
                <a:spcPts val="0"/>
              </a:spcAft>
              <a:buClr>
                <a:schemeClr val="dk1"/>
              </a:buClr>
              <a:buSzPts val="8400"/>
              <a:buChar char="•"/>
              <a:defRPr sz="8400"/>
            </a:lvl4pPr>
            <a:lvl5pPr indent="-762000" lvl="4" marL="2286000" algn="l">
              <a:lnSpc>
                <a:spcPct val="90000"/>
              </a:lnSpc>
              <a:spcBef>
                <a:spcPts val="2100"/>
              </a:spcBef>
              <a:spcAft>
                <a:spcPts val="0"/>
              </a:spcAft>
              <a:buClr>
                <a:schemeClr val="dk1"/>
              </a:buClr>
              <a:buSzPts val="8400"/>
              <a:buChar char="•"/>
              <a:defRPr sz="8400"/>
            </a:lvl5pPr>
            <a:lvl6pPr indent="-762000" lvl="5" marL="2743200" algn="l">
              <a:lnSpc>
                <a:spcPct val="90000"/>
              </a:lnSpc>
              <a:spcBef>
                <a:spcPts val="2100"/>
              </a:spcBef>
              <a:spcAft>
                <a:spcPts val="0"/>
              </a:spcAft>
              <a:buClr>
                <a:schemeClr val="dk1"/>
              </a:buClr>
              <a:buSzPts val="8400"/>
              <a:buChar char="•"/>
              <a:defRPr sz="8400"/>
            </a:lvl6pPr>
            <a:lvl7pPr indent="-762000" lvl="6" marL="3200400" algn="l">
              <a:lnSpc>
                <a:spcPct val="90000"/>
              </a:lnSpc>
              <a:spcBef>
                <a:spcPts val="2100"/>
              </a:spcBef>
              <a:spcAft>
                <a:spcPts val="0"/>
              </a:spcAft>
              <a:buClr>
                <a:schemeClr val="dk1"/>
              </a:buClr>
              <a:buSzPts val="8400"/>
              <a:buChar char="•"/>
              <a:defRPr sz="8400"/>
            </a:lvl7pPr>
            <a:lvl8pPr indent="-762000" lvl="7" marL="3657600" algn="l">
              <a:lnSpc>
                <a:spcPct val="90000"/>
              </a:lnSpc>
              <a:spcBef>
                <a:spcPts val="2100"/>
              </a:spcBef>
              <a:spcAft>
                <a:spcPts val="0"/>
              </a:spcAft>
              <a:buClr>
                <a:schemeClr val="dk1"/>
              </a:buClr>
              <a:buSzPts val="8400"/>
              <a:buChar char="•"/>
              <a:defRPr sz="8400"/>
            </a:lvl8pPr>
            <a:lvl9pPr indent="-762000" lvl="8" marL="4114800" algn="l">
              <a:lnSpc>
                <a:spcPct val="90000"/>
              </a:lnSpc>
              <a:spcBef>
                <a:spcPts val="2100"/>
              </a:spcBef>
              <a:spcAft>
                <a:spcPts val="0"/>
              </a:spcAft>
              <a:buClr>
                <a:schemeClr val="dk1"/>
              </a:buClr>
              <a:buSzPts val="8400"/>
              <a:buChar char="•"/>
              <a:defRPr sz="8400"/>
            </a:lvl9pPr>
          </a:lstStyle>
          <a:p/>
        </p:txBody>
      </p:sp>
      <p:sp>
        <p:nvSpPr>
          <p:cNvPr id="61" name="Google Shape;61;p10"/>
          <p:cNvSpPr txBox="1"/>
          <p:nvPr>
            <p:ph idx="2"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2" name="Google Shape;62;p10"/>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6327042" y="5529588"/>
            <a:ext cx="19442430" cy="27292300"/>
          </a:xfrm>
          <a:prstGeom prst="rect">
            <a:avLst/>
          </a:prstGeom>
          <a:noFill/>
          <a:ln>
            <a:noFill/>
          </a:ln>
        </p:spPr>
      </p:sp>
      <p:sp>
        <p:nvSpPr>
          <p:cNvPr id="68" name="Google Shape;68;p11"/>
          <p:cNvSpPr txBox="1"/>
          <p:nvPr>
            <p:ph idx="1"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9" name="Google Shape;69;p11"/>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480"/>
              <a:buFont typeface="Calibri"/>
              <a:buNone/>
              <a:defRPr b="0" i="0" sz="184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040" u="none" cap="none" strike="noStrike">
                <a:solidFill>
                  <a:srgbClr val="888888"/>
                </a:solidFill>
                <a:latin typeface="Calibri"/>
                <a:ea typeface="Calibri"/>
                <a:cs typeface="Calibri"/>
                <a:sym typeface="Calibri"/>
              </a:defRPr>
            </a:lvl1pPr>
            <a:lvl2pPr indent="0" lvl="1" marL="0" marR="0" rtl="0" algn="r">
              <a:spcBef>
                <a:spcPts val="0"/>
              </a:spcBef>
              <a:buNone/>
              <a:defRPr b="0" i="0" sz="5040" u="none" cap="none" strike="noStrike">
                <a:solidFill>
                  <a:srgbClr val="888888"/>
                </a:solidFill>
                <a:latin typeface="Calibri"/>
                <a:ea typeface="Calibri"/>
                <a:cs typeface="Calibri"/>
                <a:sym typeface="Calibri"/>
              </a:defRPr>
            </a:lvl2pPr>
            <a:lvl3pPr indent="0" lvl="2" marL="0" marR="0" rtl="0" algn="r">
              <a:spcBef>
                <a:spcPts val="0"/>
              </a:spcBef>
              <a:buNone/>
              <a:defRPr b="0" i="0" sz="5040" u="none" cap="none" strike="noStrike">
                <a:solidFill>
                  <a:srgbClr val="888888"/>
                </a:solidFill>
                <a:latin typeface="Calibri"/>
                <a:ea typeface="Calibri"/>
                <a:cs typeface="Calibri"/>
                <a:sym typeface="Calibri"/>
              </a:defRPr>
            </a:lvl3pPr>
            <a:lvl4pPr indent="0" lvl="3" marL="0" marR="0" rtl="0" algn="r">
              <a:spcBef>
                <a:spcPts val="0"/>
              </a:spcBef>
              <a:buNone/>
              <a:defRPr b="0" i="0" sz="5040" u="none" cap="none" strike="noStrike">
                <a:solidFill>
                  <a:srgbClr val="888888"/>
                </a:solidFill>
                <a:latin typeface="Calibri"/>
                <a:ea typeface="Calibri"/>
                <a:cs typeface="Calibri"/>
                <a:sym typeface="Calibri"/>
              </a:defRPr>
            </a:lvl4pPr>
            <a:lvl5pPr indent="0" lvl="4" marL="0" marR="0" rtl="0" algn="r">
              <a:spcBef>
                <a:spcPts val="0"/>
              </a:spcBef>
              <a:buNone/>
              <a:defRPr b="0" i="0" sz="5040" u="none" cap="none" strike="noStrike">
                <a:solidFill>
                  <a:srgbClr val="888888"/>
                </a:solidFill>
                <a:latin typeface="Calibri"/>
                <a:ea typeface="Calibri"/>
                <a:cs typeface="Calibri"/>
                <a:sym typeface="Calibri"/>
              </a:defRPr>
            </a:lvl5pPr>
            <a:lvl6pPr indent="0" lvl="5" marL="0" marR="0" rtl="0" algn="r">
              <a:spcBef>
                <a:spcPts val="0"/>
              </a:spcBef>
              <a:buNone/>
              <a:defRPr b="0" i="0" sz="5040" u="none" cap="none" strike="noStrike">
                <a:solidFill>
                  <a:srgbClr val="888888"/>
                </a:solidFill>
                <a:latin typeface="Calibri"/>
                <a:ea typeface="Calibri"/>
                <a:cs typeface="Calibri"/>
                <a:sym typeface="Calibri"/>
              </a:defRPr>
            </a:lvl6pPr>
            <a:lvl7pPr indent="0" lvl="6" marL="0" marR="0" rtl="0" algn="r">
              <a:spcBef>
                <a:spcPts val="0"/>
              </a:spcBef>
              <a:buNone/>
              <a:defRPr b="0" i="0" sz="5040" u="none" cap="none" strike="noStrike">
                <a:solidFill>
                  <a:srgbClr val="888888"/>
                </a:solidFill>
                <a:latin typeface="Calibri"/>
                <a:ea typeface="Calibri"/>
                <a:cs typeface="Calibri"/>
                <a:sym typeface="Calibri"/>
              </a:defRPr>
            </a:lvl7pPr>
            <a:lvl8pPr indent="0" lvl="7" marL="0" marR="0" rtl="0" algn="r">
              <a:spcBef>
                <a:spcPts val="0"/>
              </a:spcBef>
              <a:buNone/>
              <a:defRPr b="0" i="0" sz="5040" u="none" cap="none" strike="noStrike">
                <a:solidFill>
                  <a:srgbClr val="888888"/>
                </a:solidFill>
                <a:latin typeface="Calibri"/>
                <a:ea typeface="Calibri"/>
                <a:cs typeface="Calibri"/>
                <a:sym typeface="Calibri"/>
              </a:defRPr>
            </a:lvl8pPr>
            <a:lvl9pPr indent="0" lvl="8" marL="0" marR="0" rtl="0" algn="r">
              <a:spcBef>
                <a:spcPts val="0"/>
              </a:spcBef>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flowbite.com/" TargetMode="External"/><Relationship Id="rId10" Type="http://schemas.openxmlformats.org/officeDocument/2006/relationships/hyperlink" Target="https://tailwindcss.com/" TargetMode="External"/><Relationship Id="rId13" Type="http://schemas.openxmlformats.org/officeDocument/2006/relationships/image" Target="../media/image2.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nodejs.org/en" TargetMode="External"/><Relationship Id="rId9" Type="http://schemas.openxmlformats.org/officeDocument/2006/relationships/hyperlink" Target="https://react.dev/" TargetMode="External"/><Relationship Id="rId14" Type="http://schemas.openxmlformats.org/officeDocument/2006/relationships/image" Target="../media/image3.png"/><Relationship Id="rId5" Type="http://schemas.openxmlformats.org/officeDocument/2006/relationships/hyperlink" Target="https://www.typescriptlang.org/" TargetMode="External"/><Relationship Id="rId6" Type="http://schemas.openxmlformats.org/officeDocument/2006/relationships/hyperlink" Target="https://nextjs.org/" TargetMode="External"/><Relationship Id="rId7" Type="http://schemas.openxmlformats.org/officeDocument/2006/relationships/hyperlink" Target="https://supabase.com/" TargetMode="External"/><Relationship Id="rId8" Type="http://schemas.openxmlformats.org/officeDocument/2006/relationships/hyperlink" Target="https://typeorm.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1371600" y="7315200"/>
            <a:ext cx="7543800" cy="198930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US" sz="3200">
                <a:solidFill>
                  <a:srgbClr val="1F2328"/>
                </a:solidFill>
                <a:highlight>
                  <a:srgbClr val="FFFFFF"/>
                </a:highlight>
                <a:latin typeface="Calibri"/>
                <a:ea typeface="Calibri"/>
                <a:cs typeface="Calibri"/>
                <a:sym typeface="Calibri"/>
              </a:rPr>
              <a:t>Cookbook Connect represents a modern approach to recipe management and culinary exploration. This web-based application offers users a seamless experience for storing, organizing, and discovering handmade recipes. Through a user-friendly account creation and login process, individuals gain access to a robust set of tools to create and explore an unlimited number of recipes.</a:t>
            </a:r>
            <a:endParaRPr sz="3200">
              <a:solidFill>
                <a:srgbClr val="1F232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3200">
              <a:solidFill>
                <a:srgbClr val="1F232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3200">
                <a:solidFill>
                  <a:srgbClr val="1F2328"/>
                </a:solidFill>
                <a:highlight>
                  <a:srgbClr val="FFFFFF"/>
                </a:highlight>
                <a:latin typeface="Calibri"/>
                <a:ea typeface="Calibri"/>
                <a:cs typeface="Calibri"/>
                <a:sym typeface="Calibri"/>
              </a:rPr>
              <a:t>A distinctive feature of Cookbook Connect is its customizable organization system. Users can categorize their recipes based on food type or preferred days of the week, enabling personalized and efficient meal planning. This not only enhances organization but also provides users with a clear pathway to their desired culinary creations. The platform's versatility is further exemplified by its sharing capabilities, allowing users to share their unique recipes and explore those curated by others. The search functionality and recommended recipe list facilitate a collaborative and dynamic community of culinary enthusiasts.</a:t>
            </a:r>
            <a:endParaRPr sz="3200">
              <a:solidFill>
                <a:srgbClr val="1F232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3200">
              <a:solidFill>
                <a:srgbClr val="1F2328"/>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lang="en-US" sz="3200">
                <a:solidFill>
                  <a:srgbClr val="1F2328"/>
                </a:solidFill>
                <a:highlight>
                  <a:srgbClr val="FFFFFF"/>
                </a:highlight>
                <a:latin typeface="Calibri"/>
                <a:ea typeface="Calibri"/>
                <a:cs typeface="Calibri"/>
                <a:sym typeface="Calibri"/>
              </a:rPr>
              <a:t>Cookbook Connect addresses the need for a comprehensive and user-friendly solution for recipe management in the digital era. The platform's emphasis on personalization, organization, and community engagement makes it a valuable tool for both novice and experienced home cooks.</a:t>
            </a:r>
            <a:endParaRPr sz="3200">
              <a:solidFill>
                <a:srgbClr val="1F2328"/>
              </a:solidFill>
              <a:highlight>
                <a:srgbClr val="FFFFFF"/>
              </a:highlight>
              <a:latin typeface="Calibri"/>
              <a:ea typeface="Calibri"/>
              <a:cs typeface="Calibri"/>
              <a:sym typeface="Calibri"/>
            </a:endParaRPr>
          </a:p>
        </p:txBody>
      </p:sp>
      <p:sp>
        <p:nvSpPr>
          <p:cNvPr id="90" name="Google Shape;90;p1"/>
          <p:cNvSpPr txBox="1"/>
          <p:nvPr/>
        </p:nvSpPr>
        <p:spPr>
          <a:xfrm>
            <a:off x="1371600" y="6400800"/>
            <a:ext cx="7543800" cy="83099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Abstract</a:t>
            </a:r>
            <a:endParaRPr/>
          </a:p>
        </p:txBody>
      </p:sp>
      <p:sp>
        <p:nvSpPr>
          <p:cNvPr id="91" name="Google Shape;91;p1"/>
          <p:cNvSpPr txBox="1"/>
          <p:nvPr/>
        </p:nvSpPr>
        <p:spPr>
          <a:xfrm>
            <a:off x="7772400" y="914400"/>
            <a:ext cx="22860000" cy="1446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800">
                <a:solidFill>
                  <a:srgbClr val="BB1C3F"/>
                </a:solidFill>
                <a:latin typeface="Calibri"/>
                <a:ea typeface="Calibri"/>
                <a:cs typeface="Calibri"/>
                <a:sym typeface="Calibri"/>
              </a:rPr>
              <a:t>Cookbook Connect</a:t>
            </a:r>
            <a:endParaRPr/>
          </a:p>
        </p:txBody>
      </p:sp>
      <p:sp>
        <p:nvSpPr>
          <p:cNvPr id="92" name="Google Shape;92;p1"/>
          <p:cNvSpPr txBox="1"/>
          <p:nvPr/>
        </p:nvSpPr>
        <p:spPr>
          <a:xfrm>
            <a:off x="7772400" y="2543144"/>
            <a:ext cx="228600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Calibri"/>
                <a:ea typeface="Calibri"/>
                <a:cs typeface="Calibri"/>
                <a:sym typeface="Calibri"/>
              </a:rPr>
              <a:t>Bryan Pikaard, Tyler Nelson, John Jones</a:t>
            </a:r>
            <a:endParaRPr/>
          </a:p>
        </p:txBody>
      </p:sp>
      <p:sp>
        <p:nvSpPr>
          <p:cNvPr id="93" name="Google Shape;93;p1"/>
          <p:cNvSpPr txBox="1"/>
          <p:nvPr/>
        </p:nvSpPr>
        <p:spPr>
          <a:xfrm>
            <a:off x="7772400" y="3730135"/>
            <a:ext cx="22860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Calibri"/>
                <a:ea typeface="Calibri"/>
                <a:cs typeface="Calibri"/>
                <a:sym typeface="Calibri"/>
              </a:rPr>
              <a:t>Dept. Of Computer Science and Information Technology</a:t>
            </a:r>
            <a:endParaRPr/>
          </a:p>
        </p:txBody>
      </p:sp>
      <p:pic>
        <p:nvPicPr>
          <p:cNvPr descr="Logo&#10;&#10;Description automatically generated" id="94" name="Google Shape;94;p1"/>
          <p:cNvPicPr preferRelativeResize="0"/>
          <p:nvPr/>
        </p:nvPicPr>
        <p:blipFill rotWithShape="1">
          <a:blip r:embed="rId3">
            <a:alphaModFix/>
          </a:blip>
          <a:srcRect b="0" l="0" r="0" t="0"/>
          <a:stretch/>
        </p:blipFill>
        <p:spPr>
          <a:xfrm>
            <a:off x="1371600" y="914400"/>
            <a:ext cx="6126480" cy="3658870"/>
          </a:xfrm>
          <a:prstGeom prst="rect">
            <a:avLst/>
          </a:prstGeom>
          <a:noFill/>
          <a:ln>
            <a:noFill/>
          </a:ln>
        </p:spPr>
      </p:pic>
      <p:sp>
        <p:nvSpPr>
          <p:cNvPr id="95" name="Google Shape;95;p1"/>
          <p:cNvSpPr txBox="1"/>
          <p:nvPr/>
        </p:nvSpPr>
        <p:spPr>
          <a:xfrm>
            <a:off x="10744200" y="7315200"/>
            <a:ext cx="7543800" cy="20779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 </a:t>
            </a:r>
            <a:r>
              <a:rPr lang="en-US" sz="1200">
                <a:solidFill>
                  <a:srgbClr val="1F2328"/>
                </a:solidFill>
                <a:highlight>
                  <a:srgbClr val="FFFFFF"/>
                </a:highlight>
              </a:rPr>
              <a:t> </a:t>
            </a:r>
            <a:r>
              <a:rPr lang="en-US" sz="3200">
                <a:solidFill>
                  <a:srgbClr val="1F2328"/>
                </a:solidFill>
                <a:highlight>
                  <a:srgbClr val="FFFFFF"/>
                </a:highlight>
                <a:latin typeface="Calibri"/>
                <a:ea typeface="Calibri"/>
                <a:cs typeface="Calibri"/>
                <a:sym typeface="Calibri"/>
              </a:rPr>
              <a:t>The infrastructure of the project is built on a foundation that emphasizes automated deployment, robust data management, and scalability. DigitalOcean Apps plays a crucial role in this architecture by automating the deployment process directly from GitHub repositories. This automation not only streamlines the deployment workflow but also significantly enhances the scalability and maintainability of the platform. By monitoring for changes and automatically deploying updates, DigitalOcean Apps ensures that the application can scale seamlessly and remain up-to-date with minimal manual intervention.</a:t>
            </a:r>
            <a:endParaRPr sz="3200">
              <a:latin typeface="Calibri"/>
              <a:ea typeface="Calibri"/>
              <a:cs typeface="Calibri"/>
              <a:sym typeface="Calibri"/>
            </a:endParaRPr>
          </a:p>
          <a:p>
            <a:pPr indent="0" lvl="0" marL="0" marR="0" rtl="0" algn="just">
              <a:spcBef>
                <a:spcPts val="0"/>
              </a:spcBef>
              <a:spcAft>
                <a:spcPts val="0"/>
              </a:spcAft>
              <a:buNone/>
            </a:pPr>
            <a:r>
              <a:t/>
            </a:r>
            <a:endParaRPr i="0" sz="3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rgbClr val="1F2328"/>
                </a:solidFill>
                <a:highlight>
                  <a:srgbClr val="FFFFFF"/>
                </a:highlight>
                <a:latin typeface="Calibri"/>
                <a:ea typeface="Calibri"/>
                <a:cs typeface="Calibri"/>
                <a:sym typeface="Calibri"/>
              </a:rPr>
              <a:t>Supabase</a:t>
            </a:r>
            <a:r>
              <a:rPr lang="en-US" sz="3200">
                <a:solidFill>
                  <a:srgbClr val="1F2328"/>
                </a:solidFill>
                <a:highlight>
                  <a:srgbClr val="FFFFFF"/>
                </a:highlight>
                <a:latin typeface="Calibri"/>
                <a:ea typeface="Calibri"/>
                <a:cs typeface="Calibri"/>
                <a:sym typeface="Calibri"/>
              </a:rPr>
              <a:t> </a:t>
            </a:r>
            <a:r>
              <a:rPr lang="en-US" sz="3200">
                <a:solidFill>
                  <a:srgbClr val="1F2328"/>
                </a:solidFill>
                <a:highlight>
                  <a:srgbClr val="FFFFFF"/>
                </a:highlight>
                <a:latin typeface="Calibri"/>
                <a:ea typeface="Calibri"/>
                <a:cs typeface="Calibri"/>
                <a:sym typeface="Calibri"/>
              </a:rPr>
              <a:t>complements</a:t>
            </a:r>
            <a:r>
              <a:rPr lang="en-US" sz="3200">
                <a:solidFill>
                  <a:srgbClr val="1F2328"/>
                </a:solidFill>
                <a:highlight>
                  <a:srgbClr val="FFFFFF"/>
                </a:highlight>
                <a:latin typeface="Calibri"/>
                <a:ea typeface="Calibri"/>
                <a:cs typeface="Calibri"/>
                <a:sym typeface="Calibri"/>
              </a:rPr>
              <a:t> </a:t>
            </a:r>
            <a:r>
              <a:rPr lang="en-US" sz="3200">
                <a:solidFill>
                  <a:srgbClr val="1F2328"/>
                </a:solidFill>
                <a:highlight>
                  <a:srgbClr val="FFFFFF"/>
                </a:highlight>
                <a:latin typeface="Calibri"/>
                <a:ea typeface="Calibri"/>
                <a:cs typeface="Calibri"/>
                <a:sym typeface="Calibri"/>
              </a:rPr>
              <a:t>this deployment strategy by offering a managed PostgreSQL database service. It stands out for its robustness, scalability, and ease of administration, making it an ideal choice for managing the application's data. With features like automated backups, security measures, and scalability options, Supabase takes away much of the complexity associated with database management, allowing the development team to focus on building features rather than worrying about database operations.</a:t>
            </a:r>
            <a:endParaRPr sz="3200">
              <a:latin typeface="Calibri"/>
              <a:ea typeface="Calibri"/>
              <a:cs typeface="Calibri"/>
              <a:sym typeface="Calibri"/>
            </a:endParaRPr>
          </a:p>
          <a:p>
            <a:pPr indent="0" lvl="0" marL="0" marR="0" rtl="0" algn="just">
              <a:spcBef>
                <a:spcPts val="0"/>
              </a:spcBef>
              <a:spcAft>
                <a:spcPts val="0"/>
              </a:spcAft>
              <a:buNone/>
            </a:pPr>
            <a:r>
              <a:t/>
            </a:r>
            <a:endParaRPr i="0" sz="3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rgbClr val="1F2328"/>
                </a:solidFill>
                <a:highlight>
                  <a:srgbClr val="FFFFFF"/>
                </a:highlight>
                <a:latin typeface="Calibri"/>
                <a:ea typeface="Calibri"/>
                <a:cs typeface="Calibri"/>
                <a:sym typeface="Calibri"/>
              </a:rPr>
              <a:t> Ensuring the maintainability and integrity of database operations, TypeORM acts as the bridge between the NodeJS backend and the PostgreSQL database. By abstracting the complexity of database interactions, TypeORM allows developers to work with database entities using familiar JavaScript or TypeScript, significantly enhancing code readability and maintainability. Its support for active record and data mapper patterns provides the flexibility needed for complex application scenarios.</a:t>
            </a:r>
            <a:endParaRPr sz="3200">
              <a:latin typeface="Calibri"/>
              <a:ea typeface="Calibri"/>
              <a:cs typeface="Calibri"/>
              <a:sym typeface="Calibri"/>
            </a:endParaRPr>
          </a:p>
        </p:txBody>
      </p:sp>
      <p:sp>
        <p:nvSpPr>
          <p:cNvPr id="96" name="Google Shape;96;p1"/>
          <p:cNvSpPr txBox="1"/>
          <p:nvPr/>
        </p:nvSpPr>
        <p:spPr>
          <a:xfrm>
            <a:off x="10744200" y="6400799"/>
            <a:ext cx="7543800" cy="914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Technology</a:t>
            </a:r>
            <a:endParaRPr/>
          </a:p>
        </p:txBody>
      </p:sp>
      <p:sp>
        <p:nvSpPr>
          <p:cNvPr id="97" name="Google Shape;97;p1"/>
          <p:cNvSpPr txBox="1"/>
          <p:nvPr/>
        </p:nvSpPr>
        <p:spPr>
          <a:xfrm>
            <a:off x="20116800" y="7315200"/>
            <a:ext cx="7543800" cy="109287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 </a:t>
            </a:r>
            <a:r>
              <a:rPr lang="en-US" sz="1200">
                <a:solidFill>
                  <a:srgbClr val="1F2328"/>
                </a:solidFill>
                <a:highlight>
                  <a:srgbClr val="FFFFFF"/>
                </a:highlight>
              </a:rPr>
              <a:t> </a:t>
            </a:r>
            <a:r>
              <a:rPr lang="en-US" sz="3200">
                <a:solidFill>
                  <a:srgbClr val="1F2328"/>
                </a:solidFill>
                <a:highlight>
                  <a:srgbClr val="FFFFFF"/>
                </a:highlight>
                <a:latin typeface="Calibri"/>
                <a:ea typeface="Calibri"/>
                <a:cs typeface="Calibri"/>
                <a:sym typeface="Calibri"/>
              </a:rPr>
              <a:t>The platform revolutionizes meal preparation and grocery shopping, offering features for recipe management, personalized meal planning, and shopping list generation. Documenting the architecture serves to inform stakeholders, facilitate maintenance, and guide future enhancements, ensuring the project's long-term success.</a:t>
            </a:r>
            <a:endParaRPr sz="3200">
              <a:solidFill>
                <a:srgbClr val="1F2328"/>
              </a:solidFill>
              <a:highlight>
                <a:srgbClr val="FFFFFF"/>
              </a:highlight>
              <a:latin typeface="Calibri"/>
              <a:ea typeface="Calibri"/>
              <a:cs typeface="Calibri"/>
              <a:sym typeface="Calibri"/>
            </a:endParaRPr>
          </a:p>
          <a:p>
            <a:pPr indent="0" lvl="0" marL="0" marR="0" rtl="0" algn="l">
              <a:spcBef>
                <a:spcPts val="0"/>
              </a:spcBef>
              <a:spcAft>
                <a:spcPts val="0"/>
              </a:spcAft>
              <a:buNone/>
            </a:pPr>
            <a:r>
              <a:t/>
            </a:r>
            <a:endParaRPr sz="3200">
              <a:solidFill>
                <a:srgbClr val="1F2328"/>
              </a:solidFill>
              <a:highlight>
                <a:srgbClr val="FFFFFF"/>
              </a:highlight>
              <a:latin typeface="Calibri"/>
              <a:ea typeface="Calibri"/>
              <a:cs typeface="Calibri"/>
              <a:sym typeface="Calibri"/>
            </a:endParaRPr>
          </a:p>
          <a:p>
            <a:pPr indent="0" lvl="0" marL="0" marR="0" rtl="0" algn="l">
              <a:spcBef>
                <a:spcPts val="0"/>
              </a:spcBef>
              <a:spcAft>
                <a:spcPts val="0"/>
              </a:spcAft>
              <a:buNone/>
            </a:pPr>
            <a:r>
              <a:rPr lang="en-US" sz="3200">
                <a:solidFill>
                  <a:srgbClr val="1F2328"/>
                </a:solidFill>
                <a:highlight>
                  <a:srgbClr val="FFFFFF"/>
                </a:highlight>
                <a:latin typeface="Calibri"/>
                <a:ea typeface="Calibri"/>
                <a:cs typeface="Calibri"/>
                <a:sym typeface="Calibri"/>
              </a:rPr>
              <a:t>The architecture of this project is closely aligned with its core objectives of scalability, maintainability, and enhancing user experience. It provides a strong and flexible foundation that supports the platform's current needs while allowing for easy adaptation and growth in the future.</a:t>
            </a:r>
            <a:endParaRPr sz="3200">
              <a:solidFill>
                <a:srgbClr val="1F2328"/>
              </a:solidFill>
              <a:highlight>
                <a:srgbClr val="FFFFFF"/>
              </a:highlight>
              <a:latin typeface="Calibri"/>
              <a:ea typeface="Calibri"/>
              <a:cs typeface="Calibri"/>
              <a:sym typeface="Calibri"/>
            </a:endParaRPr>
          </a:p>
          <a:p>
            <a:pPr indent="0" lvl="0" marL="0" marR="0" rtl="0" algn="l">
              <a:spcBef>
                <a:spcPts val="0"/>
              </a:spcBef>
              <a:spcAft>
                <a:spcPts val="0"/>
              </a:spcAft>
              <a:buNone/>
            </a:pPr>
            <a:r>
              <a:t/>
            </a:r>
            <a:endParaRPr sz="3200">
              <a:solidFill>
                <a:srgbClr val="1F2328"/>
              </a:solidFill>
              <a:highlight>
                <a:srgbClr val="FFFFFF"/>
              </a:highlight>
              <a:latin typeface="Calibri"/>
              <a:ea typeface="Calibri"/>
              <a:cs typeface="Calibri"/>
              <a:sym typeface="Calibri"/>
            </a:endParaRPr>
          </a:p>
          <a:p>
            <a:pPr indent="0" lvl="0" marL="0" marR="0" rtl="0" algn="l">
              <a:spcBef>
                <a:spcPts val="0"/>
              </a:spcBef>
              <a:spcAft>
                <a:spcPts val="0"/>
              </a:spcAft>
              <a:buNone/>
            </a:pPr>
            <a:r>
              <a:rPr lang="en-US" sz="3200">
                <a:solidFill>
                  <a:srgbClr val="1F2328"/>
                </a:solidFill>
                <a:highlight>
                  <a:srgbClr val="FFFFFF"/>
                </a:highlight>
                <a:latin typeface="Calibri"/>
                <a:ea typeface="Calibri"/>
                <a:cs typeface="Calibri"/>
                <a:sym typeface="Calibri"/>
              </a:rPr>
              <a:t>Emphasizing modularity, scalability, and maintainability, the architecture supports independent feature development and easy scaling to meet growing user demand.</a:t>
            </a:r>
            <a:endParaRPr sz="3200">
              <a:solidFill>
                <a:srgbClr val="1F2328"/>
              </a:solidFill>
              <a:highlight>
                <a:srgbClr val="FFFFFF"/>
              </a:highlight>
              <a:latin typeface="Calibri"/>
              <a:ea typeface="Calibri"/>
              <a:cs typeface="Calibri"/>
              <a:sym typeface="Calibri"/>
            </a:endParaRPr>
          </a:p>
        </p:txBody>
      </p:sp>
      <p:sp>
        <p:nvSpPr>
          <p:cNvPr id="98" name="Google Shape;98;p1"/>
          <p:cNvSpPr txBox="1"/>
          <p:nvPr/>
        </p:nvSpPr>
        <p:spPr>
          <a:xfrm>
            <a:off x="20116800" y="6400799"/>
            <a:ext cx="7543800" cy="914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Design</a:t>
            </a:r>
            <a:endParaRPr/>
          </a:p>
        </p:txBody>
      </p:sp>
      <p:sp>
        <p:nvSpPr>
          <p:cNvPr id="99" name="Google Shape;99;p1"/>
          <p:cNvSpPr txBox="1"/>
          <p:nvPr/>
        </p:nvSpPr>
        <p:spPr>
          <a:xfrm>
            <a:off x="29489400" y="7278624"/>
            <a:ext cx="7543800" cy="18316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rgbClr val="1F2328"/>
                </a:solidFill>
                <a:highlight>
                  <a:srgbClr val="FFFFFF"/>
                </a:highlight>
                <a:latin typeface="Calibri"/>
                <a:ea typeface="Calibri"/>
                <a:cs typeface="Calibri"/>
                <a:sym typeface="Calibri"/>
              </a:rPr>
              <a:t>Cookbook Connect is on a path of steady progress, marked by thoughtful refinements</a:t>
            </a:r>
            <a:r>
              <a:rPr lang="en-US" sz="3200">
                <a:solidFill>
                  <a:srgbClr val="1F2328"/>
                </a:solidFill>
                <a:highlight>
                  <a:srgbClr val="FFFFFF"/>
                </a:highlight>
                <a:latin typeface="Calibri"/>
                <a:ea typeface="Calibri"/>
                <a:cs typeface="Calibri"/>
                <a:sym typeface="Calibri"/>
              </a:rPr>
              <a:t>, </a:t>
            </a:r>
            <a:r>
              <a:rPr lang="en-US" sz="3200">
                <a:solidFill>
                  <a:srgbClr val="1F2328"/>
                </a:solidFill>
                <a:highlight>
                  <a:srgbClr val="FFFFFF"/>
                </a:highlight>
                <a:latin typeface="Calibri"/>
                <a:ea typeface="Calibri"/>
                <a:cs typeface="Calibri"/>
                <a:sym typeface="Calibri"/>
              </a:rPr>
              <a:t>significant achievements, and a clear vision for the future. As we address the remaining challenges and continue to build towards a fully-featured platform, our commitment to creating a vibrant community of culinary enthusiasts remains unwavering. The journey of Cookbook Connect is one of innovation, learning, and passion for the culinary arts, and we look forward to sharing each milestone with our users and stakeholders.</a:t>
            </a:r>
            <a:endParaRPr sz="3200">
              <a:solidFill>
                <a:srgbClr val="1F2328"/>
              </a:solidFill>
              <a:highlight>
                <a:srgbClr val="FFFFFF"/>
              </a:highlight>
              <a:latin typeface="Calibri"/>
              <a:ea typeface="Calibri"/>
              <a:cs typeface="Calibri"/>
              <a:sym typeface="Calibri"/>
            </a:endParaRPr>
          </a:p>
          <a:p>
            <a:pPr indent="0" lvl="0" marL="0" marR="0" rtl="0" algn="just">
              <a:spcBef>
                <a:spcPts val="0"/>
              </a:spcBef>
              <a:spcAft>
                <a:spcPts val="0"/>
              </a:spcAft>
              <a:buNone/>
            </a:pPr>
            <a:r>
              <a:t/>
            </a:r>
            <a:endParaRPr sz="3200">
              <a:solidFill>
                <a:srgbClr val="1F2328"/>
              </a:solidFill>
              <a:highlight>
                <a:srgbClr val="FFFFFF"/>
              </a:highlight>
              <a:latin typeface="Calibri"/>
              <a:ea typeface="Calibri"/>
              <a:cs typeface="Calibri"/>
              <a:sym typeface="Calibri"/>
            </a:endParaRPr>
          </a:p>
          <a:p>
            <a:pPr indent="0" lvl="0" marL="0" marR="0" rtl="0" algn="just">
              <a:spcBef>
                <a:spcPts val="0"/>
              </a:spcBef>
              <a:spcAft>
                <a:spcPts val="0"/>
              </a:spcAft>
              <a:buNone/>
            </a:pPr>
            <a:r>
              <a:rPr lang="en-US" sz="3200">
                <a:solidFill>
                  <a:srgbClr val="1F2328"/>
                </a:solidFill>
                <a:highlight>
                  <a:srgbClr val="FFFFFF"/>
                </a:highlight>
                <a:latin typeface="Calibri"/>
                <a:ea typeface="Calibri"/>
                <a:cs typeface="Calibri"/>
                <a:sym typeface="Calibri"/>
              </a:rPr>
              <a:t>Despite the progress, challenges remain. The disparity between the completed design elements and their functional implementation presents a hurdle to the platform's overall readiness. This issue, while manageable, requires focused attention to ensure that the user interface's visual promise is matched by performance and reliability. </a:t>
            </a:r>
            <a:endParaRPr sz="3200">
              <a:solidFill>
                <a:srgbClr val="1F2328"/>
              </a:solidFill>
              <a:highlight>
                <a:srgbClr val="FFFFFF"/>
              </a:highlight>
              <a:latin typeface="Calibri"/>
              <a:ea typeface="Calibri"/>
              <a:cs typeface="Calibri"/>
              <a:sym typeface="Calibri"/>
            </a:endParaRPr>
          </a:p>
          <a:p>
            <a:pPr indent="0" lvl="0" marL="0" marR="0" rtl="0" algn="just">
              <a:spcBef>
                <a:spcPts val="0"/>
              </a:spcBef>
              <a:spcAft>
                <a:spcPts val="0"/>
              </a:spcAft>
              <a:buNone/>
            </a:pPr>
            <a:r>
              <a:t/>
            </a:r>
            <a:endParaRPr sz="3200">
              <a:solidFill>
                <a:srgbClr val="1F2328"/>
              </a:solidFill>
              <a:highlight>
                <a:srgbClr val="FFFFFF"/>
              </a:highlight>
              <a:latin typeface="Calibri"/>
              <a:ea typeface="Calibri"/>
              <a:cs typeface="Calibri"/>
              <a:sym typeface="Calibri"/>
            </a:endParaRPr>
          </a:p>
          <a:p>
            <a:pPr indent="0" lvl="0" marL="0" marR="0" rtl="0" algn="just">
              <a:spcBef>
                <a:spcPts val="0"/>
              </a:spcBef>
              <a:spcAft>
                <a:spcPts val="0"/>
              </a:spcAft>
              <a:buNone/>
            </a:pPr>
            <a:r>
              <a:rPr lang="en-US" sz="3200">
                <a:solidFill>
                  <a:srgbClr val="1F2328"/>
                </a:solidFill>
                <a:highlight>
                  <a:srgbClr val="FFFFFF"/>
                </a:highlight>
                <a:latin typeface="Calibri"/>
                <a:ea typeface="Calibri"/>
                <a:cs typeface="Calibri"/>
                <a:sym typeface="Calibri"/>
              </a:rPr>
              <a:t>Cookbook Connect is on a path of steady progress, marked by thoughtful refinements, significant achievements, and a clear vision for the future. As we address the remaining challenges and continue to build towards a fully-featured platform, our commitment to creating a vibrant community of culinary enthusiasts remains unwavering. The journey of Cookbook Connect is one of innovation, learning, and passion for the culinary arts, and we look forward to sharing each milestone with our users and stakeholders.</a:t>
            </a:r>
            <a:endParaRPr sz="3200">
              <a:solidFill>
                <a:srgbClr val="1F2328"/>
              </a:solidFill>
              <a:highlight>
                <a:srgbClr val="FFFFFF"/>
              </a:highlight>
              <a:latin typeface="Calibri"/>
              <a:ea typeface="Calibri"/>
              <a:cs typeface="Calibri"/>
              <a:sym typeface="Calibri"/>
            </a:endParaRPr>
          </a:p>
        </p:txBody>
      </p:sp>
      <p:sp>
        <p:nvSpPr>
          <p:cNvPr id="100" name="Google Shape;100;p1"/>
          <p:cNvSpPr txBox="1"/>
          <p:nvPr/>
        </p:nvSpPr>
        <p:spPr>
          <a:xfrm>
            <a:off x="29489400" y="6364223"/>
            <a:ext cx="7543800" cy="914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Future Work</a:t>
            </a:r>
            <a:endParaRPr/>
          </a:p>
        </p:txBody>
      </p:sp>
      <p:sp>
        <p:nvSpPr>
          <p:cNvPr id="101" name="Google Shape;101;p1"/>
          <p:cNvSpPr txBox="1"/>
          <p:nvPr/>
        </p:nvSpPr>
        <p:spPr>
          <a:xfrm>
            <a:off x="1371600" y="27291599"/>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Background</a:t>
            </a:r>
            <a:endParaRPr/>
          </a:p>
        </p:txBody>
      </p:sp>
      <p:sp>
        <p:nvSpPr>
          <p:cNvPr id="102" name="Google Shape;102;p1"/>
          <p:cNvSpPr txBox="1"/>
          <p:nvPr/>
        </p:nvSpPr>
        <p:spPr>
          <a:xfrm>
            <a:off x="1371600" y="28206000"/>
            <a:ext cx="7543800" cy="94509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 Lorem ipsum dolor sit amet, consectetur adipiscing elit. Aliquam hendrerit laoreet ante eget commodo. Aliquam erat volutpat. Curabitur nunc nibh, luctus quis eros vel, aliquet laoreet urna. Aliquam erat volutpat. Mauris ultrices mi id erat efficitur, at mattis lorem mattis. Aliquam eu lacinia eros. Sed facilisis neque tortor, id porta sem pellentesque dictum. Pellentesque habitant morbi tristique senectus et netus et malesuada fames ac turpis egestas. Vestibulum sem turpis, iaculis et lacus nec, rutrum laoreet mi. Donec ligula felis, eleifend imperdiet ullamcorper non, tincidunt vel nunc. Sed sed congue lacus, sit amet elementum purus. Orci varius natoque penatibus et magnis dis parturient montes, nascetur ridiculus mus. In vel ultrices magna. </a:t>
            </a:r>
            <a:endParaRPr/>
          </a:p>
        </p:txBody>
      </p:sp>
      <p:sp>
        <p:nvSpPr>
          <p:cNvPr id="103" name="Google Shape;103;p1"/>
          <p:cNvSpPr txBox="1"/>
          <p:nvPr/>
        </p:nvSpPr>
        <p:spPr>
          <a:xfrm>
            <a:off x="10744200" y="35079446"/>
            <a:ext cx="7543800" cy="1569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BB1C3F"/>
                </a:solidFill>
                <a:latin typeface="Calibri"/>
                <a:ea typeface="Calibri"/>
                <a:cs typeface="Calibri"/>
                <a:sym typeface="Calibri"/>
              </a:rPr>
              <a:t>Figure 1: </a:t>
            </a:r>
            <a:endParaRPr sz="3200">
              <a:solidFill>
                <a:schemeClr val="dk1"/>
              </a:solidFill>
              <a:latin typeface="Calibri"/>
              <a:ea typeface="Calibri"/>
              <a:cs typeface="Calibri"/>
              <a:sym typeface="Calibri"/>
            </a:endParaRPr>
          </a:p>
          <a:p>
            <a:pPr indent="0" lvl="0" marL="0" rtl="0" algn="just">
              <a:spcBef>
                <a:spcPts val="0"/>
              </a:spcBef>
              <a:spcAft>
                <a:spcPts val="0"/>
              </a:spcAft>
              <a:buClr>
                <a:schemeClr val="dk1"/>
              </a:buClr>
              <a:buFont typeface="Arial"/>
              <a:buNone/>
            </a:pPr>
            <a:r>
              <a:rPr lang="en-US" sz="3200">
                <a:solidFill>
                  <a:schemeClr val="dk1"/>
                </a:solidFill>
                <a:latin typeface="Calibri"/>
                <a:ea typeface="Calibri"/>
                <a:cs typeface="Calibri"/>
                <a:sym typeface="Calibri"/>
              </a:rPr>
              <a:t>Cookbook Connect Component Diagram</a:t>
            </a:r>
            <a:endParaRPr>
              <a:solidFill>
                <a:schemeClr val="dk1"/>
              </a:solidFill>
            </a:endParaRPr>
          </a:p>
          <a:p>
            <a:pPr indent="0" lvl="0" marL="0" marR="0" rtl="0" algn="just">
              <a:spcBef>
                <a:spcPts val="0"/>
              </a:spcBef>
              <a:spcAft>
                <a:spcPts val="0"/>
              </a:spcAft>
              <a:buNone/>
            </a:pPr>
            <a:r>
              <a:t/>
            </a:r>
            <a:endParaRPr sz="3200">
              <a:solidFill>
                <a:schemeClr val="dk1"/>
              </a:solidFill>
              <a:latin typeface="Calibri"/>
              <a:ea typeface="Calibri"/>
              <a:cs typeface="Calibri"/>
              <a:sym typeface="Calibri"/>
            </a:endParaRPr>
          </a:p>
        </p:txBody>
      </p:sp>
      <p:sp>
        <p:nvSpPr>
          <p:cNvPr id="104" name="Google Shape;104;p1"/>
          <p:cNvSpPr txBox="1"/>
          <p:nvPr/>
        </p:nvSpPr>
        <p:spPr>
          <a:xfrm>
            <a:off x="20116800" y="25498930"/>
            <a:ext cx="7543800" cy="1077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BB1C3F"/>
                </a:solidFill>
                <a:latin typeface="Calibri"/>
                <a:ea typeface="Calibri"/>
                <a:cs typeface="Calibri"/>
                <a:sym typeface="Calibri"/>
              </a:rPr>
              <a:t>Figure 2: </a:t>
            </a:r>
            <a:r>
              <a:rPr lang="en-US" sz="3200">
                <a:solidFill>
                  <a:schemeClr val="dk1"/>
                </a:solidFill>
                <a:latin typeface="Calibri"/>
                <a:ea typeface="Calibri"/>
                <a:cs typeface="Calibri"/>
                <a:sym typeface="Calibri"/>
              </a:rPr>
              <a:t>Cookbook Connect Design Entity Relationship Diagram</a:t>
            </a:r>
            <a:endParaRPr/>
          </a:p>
        </p:txBody>
      </p:sp>
      <p:sp>
        <p:nvSpPr>
          <p:cNvPr id="105" name="Google Shape;105;p1"/>
          <p:cNvSpPr txBox="1"/>
          <p:nvPr/>
        </p:nvSpPr>
        <p:spPr>
          <a:xfrm>
            <a:off x="29489400" y="26910791"/>
            <a:ext cx="7543800" cy="914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References</a:t>
            </a:r>
            <a:endParaRPr/>
          </a:p>
        </p:txBody>
      </p:sp>
      <p:sp>
        <p:nvSpPr>
          <p:cNvPr id="106" name="Google Shape;106;p1"/>
          <p:cNvSpPr txBox="1"/>
          <p:nvPr/>
        </p:nvSpPr>
        <p:spPr>
          <a:xfrm>
            <a:off x="29489400" y="27822144"/>
            <a:ext cx="7543800" cy="4525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514350" lvl="0" marL="514350" marR="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Node.js - </a:t>
            </a:r>
            <a:r>
              <a:rPr lang="en-US" sz="3200" u="sng">
                <a:solidFill>
                  <a:schemeClr val="hlink"/>
                </a:solidFill>
                <a:latin typeface="Calibri"/>
                <a:ea typeface="Calibri"/>
                <a:cs typeface="Calibri"/>
                <a:sym typeface="Calibri"/>
                <a:hlinkClick r:id="rId4"/>
              </a:rPr>
              <a:t>https://nodejs.org/en</a:t>
            </a:r>
            <a:endParaRPr sz="3200">
              <a:solidFill>
                <a:schemeClr val="dk1"/>
              </a:solidFill>
              <a:latin typeface="Calibri"/>
              <a:ea typeface="Calibri"/>
              <a:cs typeface="Calibri"/>
              <a:sym typeface="Calibri"/>
            </a:endParaRPr>
          </a:p>
          <a:p>
            <a:pPr indent="-514350" lvl="0" marL="514350" marR="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TypeScript</a:t>
            </a:r>
            <a:br>
              <a:rPr lang="en-US" sz="32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		</a:t>
            </a:r>
            <a:r>
              <a:rPr lang="en-US" sz="3200" u="sng">
                <a:solidFill>
                  <a:schemeClr val="hlink"/>
                </a:solidFill>
                <a:latin typeface="Calibri"/>
                <a:ea typeface="Calibri"/>
                <a:cs typeface="Calibri"/>
                <a:sym typeface="Calibri"/>
                <a:hlinkClick r:id="rId5"/>
              </a:rPr>
              <a:t>https://www.typescriptlang.org/</a:t>
            </a:r>
            <a:endParaRPr sz="3200">
              <a:solidFill>
                <a:schemeClr val="dk1"/>
              </a:solidFill>
              <a:latin typeface="Calibri"/>
              <a:ea typeface="Calibri"/>
              <a:cs typeface="Calibri"/>
              <a:sym typeface="Calibri"/>
            </a:endParaRPr>
          </a:p>
          <a:p>
            <a:pPr indent="-514350" lvl="0" marL="514350" marR="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Next.js - </a:t>
            </a:r>
            <a:r>
              <a:rPr lang="en-US" sz="3200" u="sng">
                <a:solidFill>
                  <a:schemeClr val="hlink"/>
                </a:solidFill>
                <a:latin typeface="Calibri"/>
                <a:ea typeface="Calibri"/>
                <a:cs typeface="Calibri"/>
                <a:sym typeface="Calibri"/>
                <a:hlinkClick r:id="rId6"/>
              </a:rPr>
              <a:t>https://nextjs.org/</a:t>
            </a:r>
            <a:endParaRPr sz="3200">
              <a:solidFill>
                <a:schemeClr val="dk1"/>
              </a:solidFill>
              <a:latin typeface="Calibri"/>
              <a:ea typeface="Calibri"/>
              <a:cs typeface="Calibri"/>
              <a:sym typeface="Calibri"/>
            </a:endParaRPr>
          </a:p>
          <a:p>
            <a:pPr indent="-514350" lvl="0" marL="514350" marR="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Supabase - </a:t>
            </a:r>
            <a:r>
              <a:rPr lang="en-US" sz="3200" u="sng">
                <a:solidFill>
                  <a:schemeClr val="hlink"/>
                </a:solidFill>
                <a:latin typeface="Calibri"/>
                <a:ea typeface="Calibri"/>
                <a:cs typeface="Calibri"/>
                <a:sym typeface="Calibri"/>
                <a:hlinkClick r:id="rId7"/>
              </a:rPr>
              <a:t>https://supabase.com/</a:t>
            </a:r>
            <a:endParaRPr sz="3200">
              <a:solidFill>
                <a:schemeClr val="dk1"/>
              </a:solidFill>
              <a:latin typeface="Calibri"/>
              <a:ea typeface="Calibri"/>
              <a:cs typeface="Calibri"/>
              <a:sym typeface="Calibri"/>
            </a:endParaRPr>
          </a:p>
          <a:p>
            <a:pPr indent="-514350" lvl="0" marL="514350" marR="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TypeORM - </a:t>
            </a:r>
            <a:r>
              <a:rPr lang="en-US" sz="3200" u="sng">
                <a:solidFill>
                  <a:schemeClr val="hlink"/>
                </a:solidFill>
                <a:latin typeface="Calibri"/>
                <a:ea typeface="Calibri"/>
                <a:cs typeface="Calibri"/>
                <a:sym typeface="Calibri"/>
                <a:hlinkClick r:id="rId8"/>
              </a:rPr>
              <a:t>https://typeorm.io/</a:t>
            </a:r>
            <a:endParaRPr sz="3200">
              <a:solidFill>
                <a:schemeClr val="dk1"/>
              </a:solidFill>
              <a:latin typeface="Calibri"/>
              <a:ea typeface="Calibri"/>
              <a:cs typeface="Calibri"/>
              <a:sym typeface="Calibri"/>
            </a:endParaRPr>
          </a:p>
          <a:p>
            <a:pPr indent="-514350" lvl="0" marL="514350" marR="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React - </a:t>
            </a:r>
            <a:r>
              <a:rPr lang="en-US" sz="3200" u="sng">
                <a:solidFill>
                  <a:schemeClr val="hlink"/>
                </a:solidFill>
                <a:latin typeface="Calibri"/>
                <a:ea typeface="Calibri"/>
                <a:cs typeface="Calibri"/>
                <a:sym typeface="Calibri"/>
                <a:hlinkClick r:id="rId9"/>
              </a:rPr>
              <a:t>https://react.dev/</a:t>
            </a:r>
            <a:endParaRPr sz="3200">
              <a:solidFill>
                <a:schemeClr val="dk1"/>
              </a:solidFill>
              <a:latin typeface="Calibri"/>
              <a:ea typeface="Calibri"/>
              <a:cs typeface="Calibri"/>
              <a:sym typeface="Calibri"/>
            </a:endParaRPr>
          </a:p>
          <a:p>
            <a:pPr indent="-514350" lvl="0" marL="514350" marR="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Tailwind - </a:t>
            </a:r>
            <a:r>
              <a:rPr lang="en-US" sz="3200" u="sng">
                <a:solidFill>
                  <a:schemeClr val="hlink"/>
                </a:solidFill>
                <a:latin typeface="Calibri"/>
                <a:ea typeface="Calibri"/>
                <a:cs typeface="Calibri"/>
                <a:sym typeface="Calibri"/>
                <a:hlinkClick r:id="rId10"/>
              </a:rPr>
              <a:t>https://tailwindcss.com/</a:t>
            </a:r>
            <a:endParaRPr sz="3200">
              <a:solidFill>
                <a:schemeClr val="dk1"/>
              </a:solidFill>
              <a:latin typeface="Calibri"/>
              <a:ea typeface="Calibri"/>
              <a:cs typeface="Calibri"/>
              <a:sym typeface="Calibri"/>
            </a:endParaRPr>
          </a:p>
          <a:p>
            <a:pPr indent="-514350" lvl="0" marL="514350" marR="0" rtl="0" algn="just">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Flowbite - </a:t>
            </a:r>
            <a:r>
              <a:rPr lang="en-US" sz="3200" u="sng">
                <a:solidFill>
                  <a:schemeClr val="hlink"/>
                </a:solidFill>
                <a:latin typeface="Calibri"/>
                <a:ea typeface="Calibri"/>
                <a:cs typeface="Calibri"/>
                <a:sym typeface="Calibri"/>
                <a:hlinkClick r:id="rId11"/>
              </a:rPr>
              <a:t>https://flowbite.com/</a:t>
            </a:r>
            <a:endParaRPr sz="3200">
              <a:solidFill>
                <a:schemeClr val="dk1"/>
              </a:solidFill>
              <a:latin typeface="Calibri"/>
              <a:ea typeface="Calibri"/>
              <a:cs typeface="Calibri"/>
              <a:sym typeface="Calibri"/>
            </a:endParaRPr>
          </a:p>
        </p:txBody>
      </p:sp>
      <p:sp>
        <p:nvSpPr>
          <p:cNvPr id="107" name="Google Shape;107;p1"/>
          <p:cNvSpPr txBox="1"/>
          <p:nvPr/>
        </p:nvSpPr>
        <p:spPr>
          <a:xfrm>
            <a:off x="29489400" y="32497775"/>
            <a:ext cx="7543800" cy="914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BB1C3F"/>
                </a:solidFill>
                <a:latin typeface="Calibri"/>
                <a:ea typeface="Calibri"/>
                <a:cs typeface="Calibri"/>
                <a:sym typeface="Calibri"/>
              </a:rPr>
              <a:t>Acknowledgements</a:t>
            </a:r>
            <a:endParaRPr/>
          </a:p>
        </p:txBody>
      </p:sp>
      <p:sp>
        <p:nvSpPr>
          <p:cNvPr id="108" name="Google Shape;108;p1"/>
          <p:cNvSpPr txBox="1"/>
          <p:nvPr/>
        </p:nvSpPr>
        <p:spPr>
          <a:xfrm>
            <a:off x="29413200" y="33371790"/>
            <a:ext cx="7543800" cy="353943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We would like to thank Dr. Karen Meisch for her support of students in the College of Science, Technology, Engineering &amp; Mathematics, and Dr. Leong Lee for his support of students in the Department of Computer Science and Information Technology.</a:t>
            </a:r>
            <a:endParaRPr/>
          </a:p>
        </p:txBody>
      </p:sp>
      <p:cxnSp>
        <p:nvCxnSpPr>
          <p:cNvPr id="109" name="Google Shape;109;p1"/>
          <p:cNvCxnSpPr/>
          <p:nvPr/>
        </p:nvCxnSpPr>
        <p:spPr>
          <a:xfrm>
            <a:off x="1371600" y="5715000"/>
            <a:ext cx="35661600" cy="0"/>
          </a:xfrm>
          <a:prstGeom prst="straightConnector1">
            <a:avLst/>
          </a:prstGeom>
          <a:noFill/>
          <a:ln cap="flat" cmpd="sng" w="63500">
            <a:solidFill>
              <a:schemeClr val="dk1"/>
            </a:solidFill>
            <a:prstDash val="solid"/>
            <a:miter lim="800000"/>
            <a:headEnd len="sm" w="sm" type="none"/>
            <a:tailEnd len="sm" w="sm" type="none"/>
          </a:ln>
        </p:spPr>
      </p:cxnSp>
      <p:pic>
        <p:nvPicPr>
          <p:cNvPr id="110" name="Google Shape;110;p1"/>
          <p:cNvPicPr preferRelativeResize="0"/>
          <p:nvPr/>
        </p:nvPicPr>
        <p:blipFill>
          <a:blip r:embed="rId12">
            <a:alphaModFix/>
          </a:blip>
          <a:stretch>
            <a:fillRect/>
          </a:stretch>
        </p:blipFill>
        <p:spPr>
          <a:xfrm>
            <a:off x="20116800" y="18765137"/>
            <a:ext cx="7543800" cy="6212548"/>
          </a:xfrm>
          <a:prstGeom prst="rect">
            <a:avLst/>
          </a:prstGeom>
          <a:noFill/>
          <a:ln>
            <a:noFill/>
          </a:ln>
        </p:spPr>
      </p:pic>
      <p:pic>
        <p:nvPicPr>
          <p:cNvPr id="111" name="Google Shape;111;p1"/>
          <p:cNvPicPr preferRelativeResize="0"/>
          <p:nvPr/>
        </p:nvPicPr>
        <p:blipFill>
          <a:blip r:embed="rId13">
            <a:alphaModFix/>
          </a:blip>
          <a:stretch>
            <a:fillRect/>
          </a:stretch>
        </p:blipFill>
        <p:spPr>
          <a:xfrm>
            <a:off x="10744200" y="28795163"/>
            <a:ext cx="18152791" cy="5584112"/>
          </a:xfrm>
          <a:prstGeom prst="rect">
            <a:avLst/>
          </a:prstGeom>
          <a:noFill/>
          <a:ln>
            <a:noFill/>
          </a:ln>
        </p:spPr>
      </p:pic>
      <p:pic>
        <p:nvPicPr>
          <p:cNvPr id="112" name="Google Shape;112;p1"/>
          <p:cNvPicPr preferRelativeResize="0"/>
          <p:nvPr/>
        </p:nvPicPr>
        <p:blipFill>
          <a:blip r:embed="rId14">
            <a:alphaModFix/>
          </a:blip>
          <a:stretch>
            <a:fillRect/>
          </a:stretch>
        </p:blipFill>
        <p:spPr>
          <a:xfrm>
            <a:off x="33188575" y="892680"/>
            <a:ext cx="3768425" cy="37023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2016-06-13T20:02:52Z</dcterms:created>
  <dc:creator>Cruz, Diana</dc:creator>
</cp:coreProperties>
</file>