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5rMcojO2pVE7Dd0VYnMYjbvz/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Lato-italic.fntdata"/><Relationship Id="rId21" Type="http://schemas.openxmlformats.org/officeDocument/2006/relationships/slide" Target="slides/slide17.xml"/><Relationship Id="rId43" Type="http://schemas.openxmlformats.org/officeDocument/2006/relationships/font" Target="fonts/Lato-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bold.fntdata"/><Relationship Id="rId12" Type="http://schemas.openxmlformats.org/officeDocument/2006/relationships/slide" Target="slides/slide8.xml"/><Relationship Id="rId34" Type="http://schemas.openxmlformats.org/officeDocument/2006/relationships/font" Target="fonts/Raleway-regular.fntdata"/><Relationship Id="rId15" Type="http://schemas.openxmlformats.org/officeDocument/2006/relationships/slide" Target="slides/slide11.xml"/><Relationship Id="rId37" Type="http://schemas.openxmlformats.org/officeDocument/2006/relationships/font" Target="fonts/Raleway-boldItalic.fntdata"/><Relationship Id="rId14" Type="http://schemas.openxmlformats.org/officeDocument/2006/relationships/slide" Target="slides/slide10.xml"/><Relationship Id="rId36" Type="http://schemas.openxmlformats.org/officeDocument/2006/relationships/font" Target="fonts/Raleway-italic.fntdata"/><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b46e112b0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b46e112b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091e5ca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e6091e5ca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091e5ca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e6091e5ca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091e5ca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e6091e5ca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e19be1a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27e19be1a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e19be1a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127e19be1a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7e19be1a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27e19be1a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e19be1a5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127e19be1a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7e19be1a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127e19be1a5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6091e5ca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6091e5ca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e19be1a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127e19be1a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7e19be1a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127e19be1a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091e5ca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e6091e5ca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6091e5ca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e6091e5ca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e19be1a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27e19be1a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6091e5ca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6091e5ca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6091e5ca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6091e5ca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6091e5ca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e6091e5ca1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6091e5ca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e6091e5ca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7e19be1a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27e19be1a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7e19be1a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27e19be1a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e19be1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127e19be1a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4c478a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c64c478a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091e5ca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e6091e5c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091e5c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e6091e5ca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6091e5ca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e6091e5ca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091e5ca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e6091e5ca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3b46e112b0_0_64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3b46e112b0_0_644"/>
          <p:cNvGrpSpPr/>
          <p:nvPr/>
        </p:nvGrpSpPr>
        <p:grpSpPr>
          <a:xfrm>
            <a:off x="1107036" y="1588427"/>
            <a:ext cx="994316" cy="61102"/>
            <a:chOff x="4580561" y="2589004"/>
            <a:chExt cx="1064464" cy="25200"/>
          </a:xfrm>
        </p:grpSpPr>
        <p:sp>
          <p:nvSpPr>
            <p:cNvPr id="12" name="Google Shape;12;g13b46e112b0_0_64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3b46e112b0_0_64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3b46e112b0_0_644"/>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3b46e112b0_0_644"/>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3b46e112b0_0_64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3b46e112b0_0_708"/>
          <p:cNvGrpSpPr/>
          <p:nvPr/>
        </p:nvGrpSpPr>
        <p:grpSpPr>
          <a:xfrm>
            <a:off x="1107036" y="5558926"/>
            <a:ext cx="994316" cy="61102"/>
            <a:chOff x="4580561" y="2589004"/>
            <a:chExt cx="1064464" cy="25200"/>
          </a:xfrm>
        </p:grpSpPr>
        <p:sp>
          <p:nvSpPr>
            <p:cNvPr id="75" name="Google Shape;75;g13b46e112b0_0_70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3b46e112b0_0_70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3b46e112b0_0_708"/>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3b46e112b0_0_708"/>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3b46e112b0_0_70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3b46e112b0_0_71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2" name="Shape 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3b46e112b0_0_652"/>
          <p:cNvGrpSpPr/>
          <p:nvPr/>
        </p:nvGrpSpPr>
        <p:grpSpPr>
          <a:xfrm>
            <a:off x="1107036" y="1588427"/>
            <a:ext cx="994316" cy="61102"/>
            <a:chOff x="4580561" y="2589004"/>
            <a:chExt cx="1064464" cy="25200"/>
          </a:xfrm>
        </p:grpSpPr>
        <p:sp>
          <p:nvSpPr>
            <p:cNvPr id="19" name="Google Shape;19;g13b46e112b0_0_65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3b46e112b0_0_65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3b46e112b0_0_652"/>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3b46e112b0_0_65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3b46e112b0_0_65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3b46e112b0_0_658"/>
          <p:cNvGrpSpPr/>
          <p:nvPr/>
        </p:nvGrpSpPr>
        <p:grpSpPr>
          <a:xfrm>
            <a:off x="1107036" y="1588427"/>
            <a:ext cx="994316" cy="61102"/>
            <a:chOff x="4580561" y="2589004"/>
            <a:chExt cx="1064464" cy="25200"/>
          </a:xfrm>
        </p:grpSpPr>
        <p:sp>
          <p:nvSpPr>
            <p:cNvPr id="26" name="Google Shape;26;g13b46e112b0_0_65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3b46e112b0_0_65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3b46e112b0_0_658"/>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3b46e112b0_0_658"/>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3b46e112b0_0_65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3b46e112b0_0_66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3b46e112b0_0_666"/>
          <p:cNvGrpSpPr/>
          <p:nvPr/>
        </p:nvGrpSpPr>
        <p:grpSpPr>
          <a:xfrm>
            <a:off x="1107036" y="1588427"/>
            <a:ext cx="994316" cy="61102"/>
            <a:chOff x="4580561" y="2589004"/>
            <a:chExt cx="1064464" cy="25200"/>
          </a:xfrm>
        </p:grpSpPr>
        <p:sp>
          <p:nvSpPr>
            <p:cNvPr id="34" name="Google Shape;34;g13b46e112b0_0_66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3b46e112b0_0_66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3b46e112b0_0_66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3b46e112b0_0_666"/>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3b46e112b0_0_666"/>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3b46e112b0_0_66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3b46e112b0_0_67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3b46e112b0_0_675"/>
          <p:cNvGrpSpPr/>
          <p:nvPr/>
        </p:nvGrpSpPr>
        <p:grpSpPr>
          <a:xfrm>
            <a:off x="1107036" y="1588427"/>
            <a:ext cx="994316" cy="61102"/>
            <a:chOff x="4580561" y="2589004"/>
            <a:chExt cx="1064464" cy="25200"/>
          </a:xfrm>
        </p:grpSpPr>
        <p:sp>
          <p:nvSpPr>
            <p:cNvPr id="43" name="Google Shape;43;g13b46e112b0_0_67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3b46e112b0_0_67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3b46e112b0_0_67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3b46e112b0_0_67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3b46e112b0_0_68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3b46e112b0_0_682"/>
          <p:cNvGrpSpPr/>
          <p:nvPr/>
        </p:nvGrpSpPr>
        <p:grpSpPr>
          <a:xfrm>
            <a:off x="1107036" y="1588427"/>
            <a:ext cx="994316" cy="61102"/>
            <a:chOff x="4580561" y="2589004"/>
            <a:chExt cx="1064464" cy="25200"/>
          </a:xfrm>
        </p:grpSpPr>
        <p:sp>
          <p:nvSpPr>
            <p:cNvPr id="50" name="Google Shape;50;g13b46e112b0_0_68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3b46e112b0_0_68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3b46e112b0_0_682"/>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3b46e112b0_0_682"/>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3b46e112b0_0_68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3b46e112b0_0_690"/>
          <p:cNvGrpSpPr/>
          <p:nvPr/>
        </p:nvGrpSpPr>
        <p:grpSpPr>
          <a:xfrm>
            <a:off x="1107036" y="5558926"/>
            <a:ext cx="994316" cy="61102"/>
            <a:chOff x="4580561" y="2589004"/>
            <a:chExt cx="1064464" cy="25200"/>
          </a:xfrm>
        </p:grpSpPr>
        <p:sp>
          <p:nvSpPr>
            <p:cNvPr id="57" name="Google Shape;57;g13b46e112b0_0_690"/>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3b46e112b0_0_690"/>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3b46e112b0_0_690"/>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3b46e112b0_0_69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3b46e112b0_0_696"/>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3b46e112b0_0_696"/>
          <p:cNvGrpSpPr/>
          <p:nvPr/>
        </p:nvGrpSpPr>
        <p:grpSpPr>
          <a:xfrm>
            <a:off x="1107036" y="1588427"/>
            <a:ext cx="994316" cy="61102"/>
            <a:chOff x="4580561" y="2589004"/>
            <a:chExt cx="1064464" cy="25200"/>
          </a:xfrm>
        </p:grpSpPr>
        <p:sp>
          <p:nvSpPr>
            <p:cNvPr id="64" name="Google Shape;64;g13b46e112b0_0_69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3b46e112b0_0_69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3b46e112b0_0_696"/>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3b46e112b0_0_696"/>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3b46e112b0_0_696"/>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3b46e112b0_0_69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3b46e112b0_0_705"/>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3b46e112b0_0_7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3b46e112b0_0_6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3b46e112b0_0_64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3b46e112b0_0_64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docs.zeek.org/en/master/scripts/base/frameworks/intel/main.zeek.html#type-Intel::Typ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3b46e112b0_0_256"/>
          <p:cNvSpPr txBox="1"/>
          <p:nvPr/>
        </p:nvSpPr>
        <p:spPr>
          <a:xfrm>
            <a:off x="1375625" y="562300"/>
            <a:ext cx="99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g13b46e112b0_0_256"/>
          <p:cNvSpPr txBox="1"/>
          <p:nvPr/>
        </p:nvSpPr>
        <p:spPr>
          <a:xfrm>
            <a:off x="883600" y="451850"/>
            <a:ext cx="106434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00">
                <a:latin typeface="Lato"/>
                <a:ea typeface="Lato"/>
                <a:cs typeface="Lato"/>
                <a:sym typeface="Lato"/>
              </a:rPr>
              <a:t>How To Use Zeek Intelligence with SecurityOnion2</a:t>
            </a:r>
            <a:endParaRPr sz="3900">
              <a:latin typeface="Lato"/>
              <a:ea typeface="Lato"/>
              <a:cs typeface="Lato"/>
              <a:sym typeface="Lato"/>
            </a:endParaRPr>
          </a:p>
        </p:txBody>
      </p:sp>
      <p:pic>
        <p:nvPicPr>
          <p:cNvPr id="89" name="Google Shape;89;g13b46e112b0_0_256"/>
          <p:cNvPicPr preferRelativeResize="0"/>
          <p:nvPr/>
        </p:nvPicPr>
        <p:blipFill>
          <a:blip r:embed="rId3">
            <a:alphaModFix/>
          </a:blip>
          <a:stretch>
            <a:fillRect/>
          </a:stretch>
        </p:blipFill>
        <p:spPr>
          <a:xfrm>
            <a:off x="4283113" y="2373375"/>
            <a:ext cx="3724275" cy="1228725"/>
          </a:xfrm>
          <a:prstGeom prst="rect">
            <a:avLst/>
          </a:prstGeom>
          <a:noFill/>
          <a:ln>
            <a:noFill/>
          </a:ln>
        </p:spPr>
      </p:pic>
      <p:sp>
        <p:nvSpPr>
          <p:cNvPr id="90" name="Google Shape;90;g13b46e112b0_0_256"/>
          <p:cNvSpPr txBox="1"/>
          <p:nvPr/>
        </p:nvSpPr>
        <p:spPr>
          <a:xfrm>
            <a:off x="883600" y="5846400"/>
            <a:ext cx="106434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00">
                <a:latin typeface="Lato"/>
                <a:ea typeface="Lato"/>
                <a:cs typeface="Lato"/>
                <a:sym typeface="Lato"/>
              </a:rPr>
              <a:t>Taught by Mr. Mitchell Gibson</a:t>
            </a:r>
            <a:endParaRPr sz="3900">
              <a:latin typeface="Lato"/>
              <a:ea typeface="Lato"/>
              <a:cs typeface="Lato"/>
              <a:sym typeface="Lato"/>
            </a:endParaRPr>
          </a:p>
        </p:txBody>
      </p:sp>
      <p:pic>
        <p:nvPicPr>
          <p:cNvPr id="91" name="Google Shape;91;g13b46e112b0_0_256"/>
          <p:cNvPicPr preferRelativeResize="0"/>
          <p:nvPr/>
        </p:nvPicPr>
        <p:blipFill>
          <a:blip r:embed="rId4">
            <a:alphaModFix/>
          </a:blip>
          <a:stretch>
            <a:fillRect/>
          </a:stretch>
        </p:blipFill>
        <p:spPr>
          <a:xfrm>
            <a:off x="5029188" y="3657450"/>
            <a:ext cx="2133600"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e6091e5ca1_0_17"/>
          <p:cNvPicPr preferRelativeResize="0"/>
          <p:nvPr/>
        </p:nvPicPr>
        <p:blipFill rotWithShape="1">
          <a:blip r:embed="rId3">
            <a:alphaModFix/>
          </a:blip>
          <a:srcRect b="0" l="0" r="0" t="0"/>
          <a:stretch/>
        </p:blipFill>
        <p:spPr>
          <a:xfrm>
            <a:off x="2247723" y="1069825"/>
            <a:ext cx="7696550" cy="4718325"/>
          </a:xfrm>
          <a:prstGeom prst="rect">
            <a:avLst/>
          </a:prstGeom>
          <a:noFill/>
          <a:ln>
            <a:noFill/>
          </a:ln>
        </p:spPr>
      </p:pic>
      <p:sp>
        <p:nvSpPr>
          <p:cNvPr id="145" name="Google Shape;145;ge6091e5ca1_0_17"/>
          <p:cNvSpPr/>
          <p:nvPr/>
        </p:nvSpPr>
        <p:spPr>
          <a:xfrm>
            <a:off x="5364475" y="4424050"/>
            <a:ext cx="732600" cy="73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e6091e5ca1_0_21"/>
          <p:cNvPicPr preferRelativeResize="0"/>
          <p:nvPr/>
        </p:nvPicPr>
        <p:blipFill rotWithShape="1">
          <a:blip r:embed="rId3">
            <a:alphaModFix/>
          </a:blip>
          <a:srcRect b="0" l="0" r="0" t="0"/>
          <a:stretch/>
        </p:blipFill>
        <p:spPr>
          <a:xfrm>
            <a:off x="3043238" y="2338388"/>
            <a:ext cx="6105525" cy="218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6091e5ca1_0_3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56" name="Google Shape;156;ge6091e5ca1_0_33"/>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Next you will push those documents as well as the zeek_import script into your SecurityOnion2 Manager</a:t>
            </a:r>
            <a:endParaRPr/>
          </a:p>
          <a:p>
            <a:pPr indent="-228600" lvl="0" marL="228600" rtl="0" algn="l">
              <a:lnSpc>
                <a:spcPct val="90000"/>
              </a:lnSpc>
              <a:spcBef>
                <a:spcPts val="0"/>
              </a:spcBef>
              <a:spcAft>
                <a:spcPts val="0"/>
              </a:spcAft>
              <a:buSzPts val="2800"/>
              <a:buChar char="•"/>
            </a:pPr>
            <a:r>
              <a:rPr lang="en-US"/>
              <a:t>To do this, you will be utilizing SSH, which means that you will need to have console access to your manager.</a:t>
            </a:r>
            <a:endParaRPr/>
          </a:p>
          <a:p>
            <a:pPr indent="-228600" lvl="0" marL="228600" rtl="0" algn="l">
              <a:lnSpc>
                <a:spcPct val="90000"/>
              </a:lnSpc>
              <a:spcBef>
                <a:spcPts val="0"/>
              </a:spcBef>
              <a:spcAft>
                <a:spcPts val="0"/>
              </a:spcAft>
              <a:buSzPts val="2800"/>
              <a:buChar char="•"/>
            </a:pPr>
            <a:r>
              <a:rPr lang="en-US"/>
              <a:t>Once you have console access to your manager, you will also need to have your host machine that you will be pushing the files from be in the same logical network as your manager in order to establish the connection.</a:t>
            </a:r>
            <a:endParaRPr/>
          </a:p>
          <a:p>
            <a:pPr indent="-228600" lvl="0" marL="228600" rtl="0" algn="l">
              <a:lnSpc>
                <a:spcPct val="90000"/>
              </a:lnSpc>
              <a:spcBef>
                <a:spcPts val="0"/>
              </a:spcBef>
              <a:spcAft>
                <a:spcPts val="0"/>
              </a:spcAft>
              <a:buSzPts val="2800"/>
              <a:buChar char="•"/>
            </a:pPr>
            <a:r>
              <a:rPr lang="en-US"/>
              <a:t>Once these conditions have been met, you are ready to push files to your manager.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7e19be1a5_0_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62" name="Google Shape;162;g127e19be1a5_0_7"/>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On your manager type the following command to open up a hole in your SecurityOnion2 host-based firewall to enable the ssh connection.</a:t>
            </a:r>
            <a:endParaRPr/>
          </a:p>
          <a:p>
            <a:pPr indent="-381000" lvl="1" marL="1371600" rtl="0" algn="l">
              <a:lnSpc>
                <a:spcPct val="90000"/>
              </a:lnSpc>
              <a:spcBef>
                <a:spcPts val="0"/>
              </a:spcBef>
              <a:spcAft>
                <a:spcPts val="0"/>
              </a:spcAft>
              <a:buSzPts val="2400"/>
              <a:buAutoNum type="alphaLcPeriod"/>
            </a:pPr>
            <a:r>
              <a:rPr b="1" lang="en-US"/>
              <a:t>sudo iptables -A INPUT -p tcp -s x.x.x.x -j ACCEPT</a:t>
            </a:r>
            <a:endParaRPr b="1"/>
          </a:p>
          <a:p>
            <a:pPr indent="-355600" lvl="2" marL="1828800" rtl="0" algn="l">
              <a:lnSpc>
                <a:spcPct val="90000"/>
              </a:lnSpc>
              <a:spcBef>
                <a:spcPts val="0"/>
              </a:spcBef>
              <a:spcAft>
                <a:spcPts val="0"/>
              </a:spcAft>
              <a:buSzPts val="2000"/>
              <a:buAutoNum type="romanLcPeriod"/>
            </a:pPr>
            <a:r>
              <a:rPr lang="en-US"/>
              <a:t>Where </a:t>
            </a:r>
            <a:r>
              <a:rPr i="1" lang="en-US"/>
              <a:t>x.x.x.x </a:t>
            </a:r>
            <a:r>
              <a:rPr lang="en-US"/>
              <a:t>is the IP address of your host machine where you will be pushing the files from.</a:t>
            </a:r>
            <a:endParaRPr/>
          </a:p>
          <a:p>
            <a:pPr indent="0" lvl="0" marL="0" rtl="0" algn="l">
              <a:lnSpc>
                <a:spcPct val="90000"/>
              </a:lnSpc>
              <a:spcBef>
                <a:spcPts val="0"/>
              </a:spcBef>
              <a:spcAft>
                <a:spcPts val="0"/>
              </a:spcAft>
              <a:buSzPts val="2800"/>
              <a:buNone/>
            </a:pPr>
            <a:r>
              <a:rPr lang="en-US"/>
              <a:t>2. Verify the change on your firewall.</a:t>
            </a:r>
            <a:endParaRPr/>
          </a:p>
          <a:p>
            <a:pPr indent="-355600" lvl="1" marL="1371600" rtl="0" algn="l">
              <a:lnSpc>
                <a:spcPct val="90000"/>
              </a:lnSpc>
              <a:spcBef>
                <a:spcPts val="0"/>
              </a:spcBef>
              <a:spcAft>
                <a:spcPts val="0"/>
              </a:spcAft>
              <a:buSzPts val="2000"/>
              <a:buAutoNum type="alphaLcPeriod"/>
            </a:pPr>
            <a:r>
              <a:rPr b="1" lang="en-US"/>
              <a:t>sudo iptables -L | grep x.x.x.x</a:t>
            </a:r>
            <a:endParaRPr b="1"/>
          </a:p>
          <a:p>
            <a:pPr indent="-355600" lvl="2" marL="1828800" rtl="0" algn="l">
              <a:lnSpc>
                <a:spcPct val="90000"/>
              </a:lnSpc>
              <a:spcBef>
                <a:spcPts val="0"/>
              </a:spcBef>
              <a:spcAft>
                <a:spcPts val="0"/>
              </a:spcAft>
              <a:buSzPts val="2000"/>
              <a:buAutoNum type="romanLcPeriod"/>
            </a:pPr>
            <a:r>
              <a:rPr lang="en-US"/>
              <a:t>Where x.x.x.x is the IP address of your host machine where you will be pushing the files from. You’re looking to ensure you see a new created rule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27e19be1a5_0_1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68" name="Google Shape;168;g127e19be1a5_0_1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371600" rtl="0" algn="l">
              <a:lnSpc>
                <a:spcPct val="90000"/>
              </a:lnSpc>
              <a:spcBef>
                <a:spcPts val="0"/>
              </a:spcBef>
              <a:spcAft>
                <a:spcPts val="0"/>
              </a:spcAft>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69" name="Google Shape;169;g127e19be1a5_0_12"/>
          <p:cNvPicPr preferRelativeResize="0"/>
          <p:nvPr/>
        </p:nvPicPr>
        <p:blipFill rotWithShape="1">
          <a:blip r:embed="rId3">
            <a:alphaModFix/>
          </a:blip>
          <a:srcRect b="0" l="0" r="0" t="0"/>
          <a:stretch/>
        </p:blipFill>
        <p:spPr>
          <a:xfrm>
            <a:off x="1648138" y="2370925"/>
            <a:ext cx="8895731" cy="376375"/>
          </a:xfrm>
          <a:prstGeom prst="rect">
            <a:avLst/>
          </a:prstGeom>
          <a:noFill/>
          <a:ln>
            <a:noFill/>
          </a:ln>
        </p:spPr>
      </p:pic>
      <p:pic>
        <p:nvPicPr>
          <p:cNvPr id="170" name="Google Shape;170;g127e19be1a5_0_12"/>
          <p:cNvPicPr preferRelativeResize="0"/>
          <p:nvPr/>
        </p:nvPicPr>
        <p:blipFill rotWithShape="1">
          <a:blip r:embed="rId4">
            <a:alphaModFix/>
          </a:blip>
          <a:srcRect b="0" l="0" r="0" t="0"/>
          <a:stretch/>
        </p:blipFill>
        <p:spPr>
          <a:xfrm>
            <a:off x="1696363" y="3096921"/>
            <a:ext cx="8799275" cy="51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7e19be1a5_0_19"/>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76" name="Google Shape;176;g127e19be1a5_0_19"/>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startAt="3"/>
            </a:pPr>
            <a:r>
              <a:rPr lang="en-US"/>
              <a:t>Use a terminal emulator like putty (or command line) to transfer the files to the manager in the /home/xxxx directory. (There are numerous ways to accomplish this, here are just 2 examples)</a:t>
            </a:r>
            <a:endParaRPr/>
          </a:p>
          <a:p>
            <a:pPr indent="-406400" lvl="0" marL="457200" rtl="0" algn="l">
              <a:lnSpc>
                <a:spcPct val="90000"/>
              </a:lnSpc>
              <a:spcBef>
                <a:spcPts val="0"/>
              </a:spcBef>
              <a:spcAft>
                <a:spcPts val="0"/>
              </a:spcAft>
              <a:buSzPts val="2800"/>
              <a:buAutoNum type="arabicPeriod" startAt="3"/>
            </a:pPr>
            <a:r>
              <a:rPr lang="en-US"/>
              <a:t>Using a linux distro</a:t>
            </a:r>
            <a:endParaRPr/>
          </a:p>
          <a:p>
            <a:pPr indent="-381000" lvl="1" marL="914400" rtl="0" algn="l">
              <a:lnSpc>
                <a:spcPct val="90000"/>
              </a:lnSpc>
              <a:spcBef>
                <a:spcPts val="0"/>
              </a:spcBef>
              <a:spcAft>
                <a:spcPts val="0"/>
              </a:spcAft>
              <a:buSzPts val="2400"/>
              <a:buAutoNum type="alphaLcPeriod"/>
            </a:pPr>
            <a:r>
              <a:rPr b="1" lang="en-US"/>
              <a:t>sudo scp -r intel.folder yyyy@x.x.x.x:/home/yyyy</a:t>
            </a:r>
            <a:endParaRPr b="1"/>
          </a:p>
          <a:p>
            <a:pPr indent="-355600" lvl="2" marL="1371600" rtl="0" algn="l">
              <a:lnSpc>
                <a:spcPct val="90000"/>
              </a:lnSpc>
              <a:spcBef>
                <a:spcPts val="0"/>
              </a:spcBef>
              <a:spcAft>
                <a:spcPts val="0"/>
              </a:spcAft>
              <a:buSzPts val="2000"/>
              <a:buAutoNum type="romanLcPeriod"/>
            </a:pPr>
            <a:r>
              <a:rPr lang="en-US"/>
              <a:t>Where yyyy is the username of your SecOnion2 admin and x.x.x.x is the IP address of your SecOnion2 Manager.</a:t>
            </a:r>
            <a:endParaRPr/>
          </a:p>
          <a:p>
            <a:pPr indent="-406400" lvl="0" marL="457200" rtl="0" algn="l">
              <a:lnSpc>
                <a:spcPct val="90000"/>
              </a:lnSpc>
              <a:spcBef>
                <a:spcPts val="0"/>
              </a:spcBef>
              <a:spcAft>
                <a:spcPts val="0"/>
              </a:spcAft>
              <a:buSzPts val="2800"/>
              <a:buAutoNum type="arabicPeriod" startAt="3"/>
            </a:pPr>
            <a:r>
              <a:rPr lang="en-US"/>
              <a:t>Download and use a program like putty or WinSCP to transfer the files using a GUI.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7e19be1a5_0_2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pic>
        <p:nvPicPr>
          <p:cNvPr id="182" name="Google Shape;182;g127e19be1a5_0_24"/>
          <p:cNvPicPr preferRelativeResize="0"/>
          <p:nvPr/>
        </p:nvPicPr>
        <p:blipFill rotWithShape="1">
          <a:blip r:embed="rId3">
            <a:alphaModFix/>
          </a:blip>
          <a:srcRect b="0" l="0" r="0" t="0"/>
          <a:stretch/>
        </p:blipFill>
        <p:spPr>
          <a:xfrm>
            <a:off x="32875" y="2182461"/>
            <a:ext cx="12191999" cy="24930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27e19be1a5_0_3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pic>
        <p:nvPicPr>
          <p:cNvPr id="188" name="Google Shape;188;g127e19be1a5_0_32"/>
          <p:cNvPicPr preferRelativeResize="0"/>
          <p:nvPr/>
        </p:nvPicPr>
        <p:blipFill rotWithShape="1">
          <a:blip r:embed="rId3">
            <a:alphaModFix/>
          </a:blip>
          <a:srcRect b="0" l="0" r="0" t="0"/>
          <a:stretch/>
        </p:blipFill>
        <p:spPr>
          <a:xfrm>
            <a:off x="152400" y="2118950"/>
            <a:ext cx="11887200" cy="26200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6091e5ca1_0_3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94" name="Google Shape;194;ge6091e5ca1_0_38"/>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will then start by renaming the script and giving it full permissions.</a:t>
            </a:r>
            <a:endParaRPr/>
          </a:p>
          <a:p>
            <a:pPr indent="-381000" lvl="1" marL="914400" rtl="0" algn="l">
              <a:lnSpc>
                <a:spcPct val="90000"/>
              </a:lnSpc>
              <a:spcBef>
                <a:spcPts val="0"/>
              </a:spcBef>
              <a:spcAft>
                <a:spcPts val="0"/>
              </a:spcAft>
              <a:buSzPts val="2400"/>
              <a:buChar char="•"/>
            </a:pPr>
            <a:r>
              <a:rPr b="1" lang="en-US"/>
              <a:t>sudo mv zeek_importer.txt zeek_importer.py</a:t>
            </a:r>
            <a:endParaRPr b="1"/>
          </a:p>
          <a:p>
            <a:pPr indent="-381000" lvl="1" marL="914400" rtl="0" algn="l">
              <a:lnSpc>
                <a:spcPct val="90000"/>
              </a:lnSpc>
              <a:spcBef>
                <a:spcPts val="0"/>
              </a:spcBef>
              <a:spcAft>
                <a:spcPts val="0"/>
              </a:spcAft>
              <a:buSzPts val="2400"/>
              <a:buChar char="•"/>
            </a:pPr>
            <a:r>
              <a:rPr b="1" lang="en-US"/>
              <a:t>sudo chmod 777 zeek_import.py</a:t>
            </a:r>
            <a:endParaRPr b="1"/>
          </a:p>
          <a:p>
            <a:pPr indent="-406400" lvl="0" marL="457200" rtl="0" algn="l">
              <a:lnSpc>
                <a:spcPct val="90000"/>
              </a:lnSpc>
              <a:spcBef>
                <a:spcPts val="0"/>
              </a:spcBef>
              <a:spcAft>
                <a:spcPts val="0"/>
              </a:spcAft>
              <a:buSzPts val="2800"/>
              <a:buChar char="•"/>
            </a:pPr>
            <a:r>
              <a:rPr lang="en-US"/>
              <a:t>Next, you will be creating a temporary intel.dat file to later append your indicators to. This can be done using this command:</a:t>
            </a:r>
            <a:endParaRPr/>
          </a:p>
          <a:p>
            <a:pPr indent="-381000" lvl="1" marL="914400" rtl="0" algn="l">
              <a:lnSpc>
                <a:spcPct val="90000"/>
              </a:lnSpc>
              <a:spcBef>
                <a:spcPts val="0"/>
              </a:spcBef>
              <a:spcAft>
                <a:spcPts val="0"/>
              </a:spcAft>
              <a:buSzPts val="2400"/>
              <a:buChar char="•"/>
            </a:pPr>
            <a:r>
              <a:rPr b="1" lang="en-US"/>
              <a:t>sudo cp /opt/so/saltstack/default/salt/zeek/policy/intel/* /opt/so/saltstack/local/salt/zeek/policy/intel/</a:t>
            </a:r>
            <a:endParaRPr b="1"/>
          </a:p>
          <a:p>
            <a:pPr indent="-381000" lvl="1" marL="914400" rtl="0" algn="l">
              <a:lnSpc>
                <a:spcPct val="90000"/>
              </a:lnSpc>
              <a:spcBef>
                <a:spcPts val="0"/>
              </a:spcBef>
              <a:spcAft>
                <a:spcPts val="0"/>
              </a:spcAft>
              <a:buClr>
                <a:srgbClr val="FF0000"/>
              </a:buClr>
              <a:buSzPts val="2400"/>
              <a:buChar char="•"/>
            </a:pPr>
            <a:r>
              <a:rPr b="1" lang="en-US">
                <a:solidFill>
                  <a:srgbClr val="FF0000"/>
                </a:solidFill>
              </a:rPr>
              <a:t>**NOTE** Only do this if you haven’t previously configured intel.dat on this system.</a:t>
            </a:r>
            <a:endParaRPr b="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7e19be1a5_0_4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pic>
        <p:nvPicPr>
          <p:cNvPr id="200" name="Google Shape;200;g127e19be1a5_0_48"/>
          <p:cNvPicPr preferRelativeResize="0"/>
          <p:nvPr/>
        </p:nvPicPr>
        <p:blipFill rotWithShape="1">
          <a:blip r:embed="rId3">
            <a:alphaModFix/>
          </a:blip>
          <a:srcRect b="0" l="0" r="0" t="0"/>
          <a:stretch/>
        </p:blipFill>
        <p:spPr>
          <a:xfrm>
            <a:off x="244450" y="2763850"/>
            <a:ext cx="11887198" cy="13303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What is Zeek Intel?</a:t>
            </a:r>
            <a:endParaRPr sz="4000"/>
          </a:p>
        </p:txBody>
      </p:sp>
      <p:sp>
        <p:nvSpPr>
          <p:cNvPr id="97" name="Google Shape;97;p2"/>
          <p:cNvSpPr txBox="1"/>
          <p:nvPr>
            <p:ph idx="4294967295"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500"/>
              </a:spcBef>
              <a:spcAft>
                <a:spcPts val="0"/>
              </a:spcAft>
              <a:buSzPts val="2800"/>
              <a:buChar char="•"/>
            </a:pPr>
            <a:r>
              <a:rPr lang="en-US"/>
              <a:t>Zeek intelligence is a way to configure alerts based off intelligence (indicators) against live network traffic.</a:t>
            </a:r>
            <a:endParaRPr/>
          </a:p>
          <a:p>
            <a:pPr indent="-228600" lvl="0" marL="228600" rtl="0" algn="l">
              <a:lnSpc>
                <a:spcPct val="90000"/>
              </a:lnSpc>
              <a:spcBef>
                <a:spcPts val="500"/>
              </a:spcBef>
              <a:spcAft>
                <a:spcPts val="0"/>
              </a:spcAft>
              <a:buSzPts val="2800"/>
              <a:buChar char="•"/>
            </a:pPr>
            <a:r>
              <a:rPr lang="en-US"/>
              <a:t>With Zeek intel you can tailor these alerts to look for specific indicators happening on your network such as an md5 hash, known c2 URLs, TOR servers and more.</a:t>
            </a:r>
            <a:endParaRPr/>
          </a:p>
          <a:p>
            <a:pPr indent="-228600" lvl="0" marL="228600" rtl="0" algn="l">
              <a:lnSpc>
                <a:spcPct val="90000"/>
              </a:lnSpc>
              <a:spcBef>
                <a:spcPts val="500"/>
              </a:spcBef>
              <a:spcAft>
                <a:spcPts val="0"/>
              </a:spcAft>
              <a:buSzPts val="2800"/>
              <a:buChar char="•"/>
            </a:pPr>
            <a:r>
              <a:rPr lang="en-US"/>
              <a:t>You can then have analysts monitor the Zeek Intel dashboard for potential alerts in Kibana</a:t>
            </a:r>
            <a:endParaRPr/>
          </a:p>
          <a:p>
            <a:pPr indent="-228600" lvl="0" marL="228600" rtl="0" algn="l">
              <a:lnSpc>
                <a:spcPct val="90000"/>
              </a:lnSpc>
              <a:spcBef>
                <a:spcPts val="500"/>
              </a:spcBef>
              <a:spcAft>
                <a:spcPts val="0"/>
              </a:spcAft>
              <a:buSzPts val="2800"/>
              <a:buChar char="•"/>
            </a:pPr>
            <a:r>
              <a:rPr lang="en-US"/>
              <a:t>https://docs.zeek.org/en/master/frameworks/intel.html</a:t>
            </a:r>
            <a:endParaRPr/>
          </a:p>
          <a:p>
            <a:pPr indent="0" lvl="0" marL="228600" rtl="0" algn="l">
              <a:lnSpc>
                <a:spcPct val="90000"/>
              </a:lnSpc>
              <a:spcBef>
                <a:spcPts val="500"/>
              </a:spcBef>
              <a:spcAft>
                <a:spcPts val="0"/>
              </a:spcAft>
              <a:buSzPts val="2800"/>
              <a:buNone/>
            </a:pPr>
            <a:r>
              <a:t/>
            </a:r>
            <a:endParaRPr/>
          </a:p>
          <a:p>
            <a:pPr indent="0" lvl="0" marL="0" rtl="0" algn="l">
              <a:lnSpc>
                <a:spcPct val="90000"/>
              </a:lnSpc>
              <a:spcBef>
                <a:spcPts val="50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7e19be1a5_0_3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206" name="Google Shape;206;g127e19be1a5_0_38"/>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0050" lvl="0" marL="400050" rtl="0" algn="l">
              <a:lnSpc>
                <a:spcPct val="90000"/>
              </a:lnSpc>
              <a:spcBef>
                <a:spcPts val="0"/>
              </a:spcBef>
              <a:spcAft>
                <a:spcPts val="0"/>
              </a:spcAft>
              <a:buSzPts val="2800"/>
              <a:buChar char="•"/>
            </a:pPr>
            <a:r>
              <a:rPr lang="en-US"/>
              <a:t>You will then start running the script against the .csv files by typing:</a:t>
            </a:r>
            <a:endParaRPr/>
          </a:p>
          <a:p>
            <a:pPr indent="-381000" lvl="1" marL="914400" rtl="0" algn="l">
              <a:lnSpc>
                <a:spcPct val="90000"/>
              </a:lnSpc>
              <a:spcBef>
                <a:spcPts val="0"/>
              </a:spcBef>
              <a:spcAft>
                <a:spcPts val="0"/>
              </a:spcAft>
              <a:buSzPts val="2400"/>
              <a:buChar char="•"/>
            </a:pPr>
            <a:r>
              <a:rPr b="1" lang="en-US" sz="2400"/>
              <a:t>sudo python3 zeek_import.py</a:t>
            </a:r>
            <a:endParaRPr b="1" sz="2400"/>
          </a:p>
          <a:p>
            <a:pPr indent="-228600" lvl="0" marL="228600" rtl="0" algn="l">
              <a:lnSpc>
                <a:spcPct val="90000"/>
              </a:lnSpc>
              <a:spcBef>
                <a:spcPts val="0"/>
              </a:spcBef>
              <a:spcAft>
                <a:spcPts val="0"/>
              </a:spcAft>
              <a:buSzPts val="2800"/>
              <a:buChar char="•"/>
            </a:pPr>
            <a:r>
              <a:rPr lang="en-US"/>
              <a:t>  You will be prompted to answer the following questions:</a:t>
            </a:r>
            <a:endParaRPr/>
          </a:p>
          <a:p>
            <a:pPr indent="-381000" lvl="1" marL="914400" rtl="0" algn="l">
              <a:lnSpc>
                <a:spcPct val="90000"/>
              </a:lnSpc>
              <a:spcBef>
                <a:spcPts val="0"/>
              </a:spcBef>
              <a:spcAft>
                <a:spcPts val="0"/>
              </a:spcAft>
              <a:buSzPts val="2400"/>
              <a:buChar char="•"/>
            </a:pPr>
            <a:r>
              <a:rPr lang="en-US"/>
              <a:t>indicator_type:</a:t>
            </a:r>
            <a:endParaRPr/>
          </a:p>
          <a:p>
            <a:pPr indent="-381000" lvl="1" marL="914400" rtl="0" algn="l">
              <a:lnSpc>
                <a:spcPct val="90000"/>
              </a:lnSpc>
              <a:spcBef>
                <a:spcPts val="0"/>
              </a:spcBef>
              <a:spcAft>
                <a:spcPts val="0"/>
              </a:spcAft>
              <a:buSzPts val="2400"/>
              <a:buChar char="•"/>
            </a:pPr>
            <a:r>
              <a:rPr lang="en-US"/>
              <a:t>source:</a:t>
            </a:r>
            <a:endParaRPr/>
          </a:p>
          <a:p>
            <a:pPr indent="-381000" lvl="1" marL="914400" rtl="0" algn="l">
              <a:lnSpc>
                <a:spcPct val="90000"/>
              </a:lnSpc>
              <a:spcBef>
                <a:spcPts val="0"/>
              </a:spcBef>
              <a:spcAft>
                <a:spcPts val="0"/>
              </a:spcAft>
              <a:buSzPts val="2400"/>
              <a:buChar char="•"/>
            </a:pPr>
            <a:r>
              <a:rPr lang="en-US"/>
              <a:t>description:</a:t>
            </a:r>
            <a:endParaRPr/>
          </a:p>
          <a:p>
            <a:pPr indent="-381000" lvl="1" marL="914400" rtl="0" algn="l">
              <a:lnSpc>
                <a:spcPct val="90000"/>
              </a:lnSpc>
              <a:spcBef>
                <a:spcPts val="0"/>
              </a:spcBef>
              <a:spcAft>
                <a:spcPts val="0"/>
              </a:spcAft>
              <a:buSzPts val="2400"/>
              <a:buChar char="•"/>
            </a:pPr>
            <a:r>
              <a:rPr lang="en-US"/>
              <a:t>input_file:</a:t>
            </a:r>
            <a:endParaRPr/>
          </a:p>
          <a:p>
            <a:pPr indent="-381000" lvl="1" marL="914400" rtl="0" algn="l">
              <a:lnSpc>
                <a:spcPct val="90000"/>
              </a:lnSpc>
              <a:spcBef>
                <a:spcPts val="0"/>
              </a:spcBef>
              <a:spcAft>
                <a:spcPts val="0"/>
              </a:spcAft>
              <a:buSzPts val="2400"/>
              <a:buChar char="•"/>
            </a:pPr>
            <a:r>
              <a:rPr lang="en-US"/>
              <a:t>output_file:</a:t>
            </a:r>
            <a:endParaRPr/>
          </a:p>
          <a:p>
            <a:pPr indent="-406400" lvl="0" marL="457200" rtl="0" algn="l">
              <a:lnSpc>
                <a:spcPct val="90000"/>
              </a:lnSpc>
              <a:spcBef>
                <a:spcPts val="0"/>
              </a:spcBef>
              <a:spcAft>
                <a:spcPts val="0"/>
              </a:spcAft>
              <a:buSzPts val="2800"/>
              <a:buChar char="•"/>
            </a:pPr>
            <a:r>
              <a:rPr lang="en-US"/>
              <a:t>On the next slide we will go over the different types of inputs you should put for each selection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e6091e5ca1_0_4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212" name="Google Shape;212;ge6091e5ca1_0_43"/>
          <p:cNvSpPr txBox="1"/>
          <p:nvPr>
            <p:ph idx="4294967295" type="body"/>
          </p:nvPr>
        </p:nvSpPr>
        <p:spPr>
          <a:xfrm>
            <a:off x="838200" y="1488100"/>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indicator_type:</a:t>
            </a:r>
            <a:endParaRPr/>
          </a:p>
          <a:p>
            <a:pPr indent="-380999" lvl="1" marL="914400" rtl="0" algn="l">
              <a:lnSpc>
                <a:spcPct val="90000"/>
              </a:lnSpc>
              <a:spcBef>
                <a:spcPts val="0"/>
              </a:spcBef>
              <a:spcAft>
                <a:spcPts val="0"/>
              </a:spcAft>
              <a:buSzPts val="2400"/>
              <a:buChar char="•"/>
            </a:pPr>
            <a:r>
              <a:rPr lang="en-US"/>
              <a:t>There are many different indicator types listed here: </a:t>
            </a:r>
            <a:r>
              <a:rPr lang="en-US" u="sng">
                <a:solidFill>
                  <a:schemeClr val="hlink"/>
                </a:solidFill>
                <a:hlinkClick r:id="rId3"/>
              </a:rPr>
              <a:t>https://docs.zeek.org/en/master/scripts/base/frameworks/intel/main.zeek.html#type-Intel::Type</a:t>
            </a:r>
            <a:endParaRPr/>
          </a:p>
          <a:p>
            <a:pPr indent="-380999" lvl="1" marL="914400" rtl="0" algn="l">
              <a:lnSpc>
                <a:spcPct val="90000"/>
              </a:lnSpc>
              <a:spcBef>
                <a:spcPts val="0"/>
              </a:spcBef>
              <a:spcAft>
                <a:spcPts val="0"/>
              </a:spcAft>
              <a:buSzPts val="2400"/>
              <a:buChar char="•"/>
            </a:pPr>
            <a:r>
              <a:rPr lang="en-US"/>
              <a:t>Select the appropriate type per intel file</a:t>
            </a:r>
            <a:endParaRPr/>
          </a:p>
          <a:p>
            <a:pPr indent="-380999" lvl="1" marL="914400" rtl="0" algn="l">
              <a:lnSpc>
                <a:spcPct val="90000"/>
              </a:lnSpc>
              <a:spcBef>
                <a:spcPts val="0"/>
              </a:spcBef>
              <a:spcAft>
                <a:spcPts val="0"/>
              </a:spcAft>
              <a:buSzPts val="2400"/>
              <a:buChar char="•"/>
            </a:pPr>
            <a:r>
              <a:rPr lang="en-US"/>
              <a:t>example: FILE_HASH</a:t>
            </a:r>
            <a:endParaRPr/>
          </a:p>
          <a:p>
            <a:pPr indent="-406400" lvl="0" marL="457200" rtl="0" algn="l">
              <a:lnSpc>
                <a:spcPct val="90000"/>
              </a:lnSpc>
              <a:spcBef>
                <a:spcPts val="0"/>
              </a:spcBef>
              <a:spcAft>
                <a:spcPts val="0"/>
              </a:spcAft>
              <a:buSzPts val="2800"/>
              <a:buChar char="•"/>
            </a:pPr>
            <a:r>
              <a:rPr lang="en-US"/>
              <a:t>source:</a:t>
            </a:r>
            <a:endParaRPr/>
          </a:p>
          <a:p>
            <a:pPr indent="-380999" lvl="1" marL="914400" rtl="0" algn="l">
              <a:lnSpc>
                <a:spcPct val="90000"/>
              </a:lnSpc>
              <a:spcBef>
                <a:spcPts val="0"/>
              </a:spcBef>
              <a:spcAft>
                <a:spcPts val="0"/>
              </a:spcAft>
              <a:buSzPts val="2400"/>
              <a:buChar char="•"/>
            </a:pPr>
            <a:r>
              <a:rPr lang="en-US"/>
              <a:t>You should name this in accordance with the .csv you will be pulling from (ie. 20210723_intel_md5)</a:t>
            </a:r>
            <a:endParaRPr/>
          </a:p>
          <a:p>
            <a:pPr indent="-406400" lvl="0" marL="457200" rtl="0" algn="l">
              <a:lnSpc>
                <a:spcPct val="90000"/>
              </a:lnSpc>
              <a:spcBef>
                <a:spcPts val="0"/>
              </a:spcBef>
              <a:spcAft>
                <a:spcPts val="0"/>
              </a:spcAft>
              <a:buSzPts val="2800"/>
              <a:buChar char="•"/>
            </a:pPr>
            <a:r>
              <a:rPr lang="en-US"/>
              <a:t>description:</a:t>
            </a:r>
            <a:endParaRPr/>
          </a:p>
          <a:p>
            <a:pPr indent="-380999" lvl="1" marL="914400" rtl="0" algn="l">
              <a:lnSpc>
                <a:spcPct val="90000"/>
              </a:lnSpc>
              <a:spcBef>
                <a:spcPts val="0"/>
              </a:spcBef>
              <a:spcAft>
                <a:spcPts val="0"/>
              </a:spcAft>
              <a:buSzPts val="2400"/>
              <a:buChar char="•"/>
            </a:pPr>
            <a:r>
              <a:rPr lang="en-US"/>
              <a:t>You should put the indicator type here (ie. md5_hash, BadURL, BadIP)</a:t>
            </a:r>
            <a:endParaRPr/>
          </a:p>
          <a:p>
            <a:pPr indent="-406400" lvl="0" marL="457200" rtl="0" algn="l">
              <a:lnSpc>
                <a:spcPct val="90000"/>
              </a:lnSpc>
              <a:spcBef>
                <a:spcPts val="0"/>
              </a:spcBef>
              <a:spcAft>
                <a:spcPts val="0"/>
              </a:spcAft>
              <a:buSzPts val="2800"/>
              <a:buChar char="•"/>
            </a:pPr>
            <a:r>
              <a:rPr lang="en-US"/>
              <a:t>input_file:</a:t>
            </a:r>
            <a:endParaRPr/>
          </a:p>
          <a:p>
            <a:pPr indent="-380999" lvl="1" marL="914400" rtl="0" algn="l">
              <a:lnSpc>
                <a:spcPct val="90000"/>
              </a:lnSpc>
              <a:spcBef>
                <a:spcPts val="0"/>
              </a:spcBef>
              <a:spcAft>
                <a:spcPts val="0"/>
              </a:spcAft>
              <a:buSzPts val="2400"/>
              <a:buChar char="•"/>
            </a:pPr>
            <a:r>
              <a:rPr lang="en-US"/>
              <a:t>Where you are pulling the .csv file from (ie. /home/Desktop/20210723_intel_md5.csv)</a:t>
            </a:r>
            <a:endParaRPr/>
          </a:p>
          <a:p>
            <a:pPr indent="-406400" lvl="0" marL="457200" rtl="0" algn="l">
              <a:lnSpc>
                <a:spcPct val="90000"/>
              </a:lnSpc>
              <a:spcBef>
                <a:spcPts val="0"/>
              </a:spcBef>
              <a:spcAft>
                <a:spcPts val="0"/>
              </a:spcAft>
              <a:buSzPts val="2800"/>
              <a:buChar char="•"/>
            </a:pPr>
            <a:r>
              <a:rPr lang="en-US"/>
              <a:t>output_file:</a:t>
            </a:r>
            <a:endParaRPr/>
          </a:p>
          <a:p>
            <a:pPr indent="-380999" lvl="1" marL="914400" rtl="0" algn="l">
              <a:lnSpc>
                <a:spcPct val="90000"/>
              </a:lnSpc>
              <a:spcBef>
                <a:spcPts val="0"/>
              </a:spcBef>
              <a:spcAft>
                <a:spcPts val="0"/>
              </a:spcAft>
              <a:buSzPts val="2400"/>
              <a:buChar char="•"/>
            </a:pPr>
            <a:r>
              <a:rPr lang="en-US"/>
              <a:t>Where you want the .dat created file to be stored (ie. /opt/so/saltstack/local/salt/zeek/policy/intel/{indicator}.dat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e6091e5ca1_0_49"/>
          <p:cNvPicPr preferRelativeResize="0"/>
          <p:nvPr/>
        </p:nvPicPr>
        <p:blipFill rotWithShape="1">
          <a:blip r:embed="rId3">
            <a:alphaModFix/>
          </a:blip>
          <a:srcRect b="0" l="0" r="0" t="0"/>
          <a:stretch/>
        </p:blipFill>
        <p:spPr>
          <a:xfrm>
            <a:off x="4251400" y="716975"/>
            <a:ext cx="3446951" cy="542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127e19be1a5_0_69"/>
          <p:cNvPicPr preferRelativeResize="0"/>
          <p:nvPr/>
        </p:nvPicPr>
        <p:blipFill rotWithShape="1">
          <a:blip r:embed="rId3">
            <a:alphaModFix/>
          </a:blip>
          <a:srcRect b="0" l="0" r="0" t="0"/>
          <a:stretch/>
        </p:blipFill>
        <p:spPr>
          <a:xfrm>
            <a:off x="152400" y="995400"/>
            <a:ext cx="11887200" cy="486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6091e5ca1_0_5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228" name="Google Shape;228;ge6091e5ca1_0_58"/>
          <p:cNvSpPr txBox="1"/>
          <p:nvPr>
            <p:ph idx="4294967295" type="body"/>
          </p:nvPr>
        </p:nvSpPr>
        <p:spPr>
          <a:xfrm>
            <a:off x="838200" y="1488100"/>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Lastly all you will need to do is append all of your indicator files into the intel.dat file. You can do something like this manually for each indicator type you choose to use.</a:t>
            </a:r>
            <a:endParaRPr/>
          </a:p>
          <a:p>
            <a:pPr indent="-381000" lvl="1" marL="914400" rtl="0" algn="l">
              <a:lnSpc>
                <a:spcPct val="90000"/>
              </a:lnSpc>
              <a:spcBef>
                <a:spcPts val="0"/>
              </a:spcBef>
              <a:spcAft>
                <a:spcPts val="0"/>
              </a:spcAft>
              <a:buSzPts val="2400"/>
              <a:buChar char="•"/>
            </a:pPr>
            <a:r>
              <a:rPr b="1" lang="en-US"/>
              <a:t>sudo cat md5.dat &gt;&gt; intel.dat</a:t>
            </a:r>
            <a:endParaRPr b="1"/>
          </a:p>
          <a:p>
            <a:pPr indent="-406400" lvl="0" marL="457200" rtl="0" algn="l">
              <a:lnSpc>
                <a:spcPct val="90000"/>
              </a:lnSpc>
              <a:spcBef>
                <a:spcPts val="0"/>
              </a:spcBef>
              <a:spcAft>
                <a:spcPts val="0"/>
              </a:spcAft>
              <a:buSzPts val="2800"/>
              <a:buChar char="•"/>
            </a:pPr>
            <a:r>
              <a:rPr lang="en-US"/>
              <a:t>You will then want to check that your information has successfully been imported using the tail command on the intel.dat file.</a:t>
            </a:r>
            <a:endParaRPr/>
          </a:p>
          <a:p>
            <a:pPr indent="-381000" lvl="1" marL="914400" rtl="0" algn="l">
              <a:lnSpc>
                <a:spcPct val="90000"/>
              </a:lnSpc>
              <a:spcBef>
                <a:spcPts val="0"/>
              </a:spcBef>
              <a:spcAft>
                <a:spcPts val="0"/>
              </a:spcAft>
              <a:buSzPts val="2400"/>
              <a:buChar char="•"/>
            </a:pPr>
            <a:r>
              <a:rPr b="1" lang="en-US"/>
              <a:t>sudo tail intel.dat</a:t>
            </a:r>
            <a:endParaRPr b="1"/>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ge6091e5ca1_0_63"/>
          <p:cNvPicPr preferRelativeResize="0"/>
          <p:nvPr/>
        </p:nvPicPr>
        <p:blipFill rotWithShape="1">
          <a:blip r:embed="rId3">
            <a:alphaModFix/>
          </a:blip>
          <a:srcRect b="0" l="0" r="0" t="0"/>
          <a:stretch/>
        </p:blipFill>
        <p:spPr>
          <a:xfrm>
            <a:off x="1226875" y="745949"/>
            <a:ext cx="9738251" cy="5366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6091e5ca1_0_6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239" name="Google Shape;239;ge6091e5ca1_0_67"/>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From here all you will need to do is restart Zeek and Kibana using the following commands:</a:t>
            </a:r>
            <a:endParaRPr/>
          </a:p>
          <a:p>
            <a:pPr indent="-381000" lvl="1" marL="914400" rtl="0" algn="l">
              <a:lnSpc>
                <a:spcPct val="90000"/>
              </a:lnSpc>
              <a:spcBef>
                <a:spcPts val="0"/>
              </a:spcBef>
              <a:spcAft>
                <a:spcPts val="0"/>
              </a:spcAft>
              <a:buSzPts val="2400"/>
              <a:buChar char="•"/>
            </a:pPr>
            <a:r>
              <a:rPr b="1" lang="en-US"/>
              <a:t>sudo so-zeek-restart</a:t>
            </a:r>
            <a:endParaRPr b="1"/>
          </a:p>
          <a:p>
            <a:pPr indent="-355600" lvl="2" marL="1371600" rtl="0" algn="l">
              <a:lnSpc>
                <a:spcPct val="90000"/>
              </a:lnSpc>
              <a:spcBef>
                <a:spcPts val="0"/>
              </a:spcBef>
              <a:spcAft>
                <a:spcPts val="0"/>
              </a:spcAft>
              <a:buSzPts val="2000"/>
              <a:buChar char="•"/>
            </a:pPr>
            <a:r>
              <a:rPr lang="en-US"/>
              <a:t>You should see your changes being applied!</a:t>
            </a:r>
            <a:endParaRPr/>
          </a:p>
          <a:p>
            <a:pPr indent="-381000" lvl="1" marL="914400" rtl="0" algn="l">
              <a:lnSpc>
                <a:spcPct val="90000"/>
              </a:lnSpc>
              <a:spcBef>
                <a:spcPts val="0"/>
              </a:spcBef>
              <a:spcAft>
                <a:spcPts val="0"/>
              </a:spcAft>
              <a:buSzPts val="2400"/>
              <a:buChar char="•"/>
            </a:pPr>
            <a:r>
              <a:rPr b="1" lang="en-US"/>
              <a:t>sudo so-kibana-restart</a:t>
            </a:r>
            <a:endParaRPr b="1"/>
          </a:p>
          <a:p>
            <a:pPr indent="-406400" lvl="0" marL="457200" rtl="0" algn="l">
              <a:lnSpc>
                <a:spcPct val="90000"/>
              </a:lnSpc>
              <a:spcBef>
                <a:spcPts val="0"/>
              </a:spcBef>
              <a:spcAft>
                <a:spcPts val="0"/>
              </a:spcAft>
              <a:buSzPts val="2800"/>
              <a:buChar char="•"/>
            </a:pPr>
            <a:r>
              <a:rPr lang="en-US"/>
              <a:t>To make sure they are working on your sensors you can use salt to apply the changes:</a:t>
            </a:r>
            <a:endParaRPr/>
          </a:p>
          <a:p>
            <a:pPr indent="-381000" lvl="1" marL="914400" rtl="0" algn="l">
              <a:lnSpc>
                <a:spcPct val="90000"/>
              </a:lnSpc>
              <a:spcBef>
                <a:spcPts val="0"/>
              </a:spcBef>
              <a:spcAft>
                <a:spcPts val="0"/>
              </a:spcAft>
              <a:buSzPts val="2400"/>
              <a:buChar char="•"/>
            </a:pPr>
            <a:r>
              <a:rPr b="1" lang="en-US"/>
              <a:t>sudo salt “*” state.highstate</a:t>
            </a:r>
            <a:endParaRPr b="1"/>
          </a:p>
          <a:p>
            <a:pPr indent="0" lvl="0" marL="0" rtl="0" algn="l">
              <a:lnSpc>
                <a:spcPct val="90000"/>
              </a:lnSpc>
              <a:spcBef>
                <a:spcPts val="0"/>
              </a:spcBef>
              <a:spcAft>
                <a:spcPts val="0"/>
              </a:spcAft>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6091e5ca1_0_7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245" name="Google Shape;245;ge6091e5ca1_0_72"/>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To make sure that it’s working, first check to make sure that Zeek restarted successfully</a:t>
            </a:r>
            <a:endParaRPr/>
          </a:p>
          <a:p>
            <a:pPr indent="-381000" lvl="1" marL="914400" rtl="0" algn="l">
              <a:lnSpc>
                <a:spcPct val="90000"/>
              </a:lnSpc>
              <a:spcBef>
                <a:spcPts val="0"/>
              </a:spcBef>
              <a:spcAft>
                <a:spcPts val="0"/>
              </a:spcAft>
              <a:buSzPts val="2400"/>
              <a:buChar char="•"/>
            </a:pPr>
            <a:r>
              <a:rPr b="1" lang="en-US"/>
              <a:t>sudo so-status</a:t>
            </a:r>
            <a:endParaRPr b="1"/>
          </a:p>
          <a:p>
            <a:pPr indent="-406400" lvl="0" marL="457200" rtl="0" algn="l">
              <a:lnSpc>
                <a:spcPct val="90000"/>
              </a:lnSpc>
              <a:spcBef>
                <a:spcPts val="0"/>
              </a:spcBef>
              <a:spcAft>
                <a:spcPts val="0"/>
              </a:spcAft>
              <a:buSzPts val="2800"/>
              <a:buChar char="•"/>
            </a:pPr>
            <a:r>
              <a:rPr lang="en-US"/>
              <a:t>If you see any errors or don’t think anything is working make sure to check /nsm/zeek/logs/current/reporter.log</a:t>
            </a:r>
            <a:endParaRPr/>
          </a:p>
          <a:p>
            <a:pPr indent="-406400" lvl="0" marL="457200" rtl="0" algn="l">
              <a:lnSpc>
                <a:spcPct val="90000"/>
              </a:lnSpc>
              <a:spcBef>
                <a:spcPts val="0"/>
              </a:spcBef>
              <a:spcAft>
                <a:spcPts val="0"/>
              </a:spcAft>
              <a:buSzPts val="2800"/>
              <a:buChar char="•"/>
            </a:pPr>
            <a:r>
              <a:rPr lang="en-US"/>
              <a:t>You should notice alerts being generated in /nsm/zeek/logs/current/intel.log and in the Intel dashboard in Kibana when intelligence matches are found</a:t>
            </a:r>
            <a:endParaRPr/>
          </a:p>
          <a:p>
            <a:pPr indent="0" lvl="0" marL="0" rtl="0" algn="l">
              <a:lnSpc>
                <a:spcPct val="90000"/>
              </a:lnSpc>
              <a:spcBef>
                <a:spcPts val="0"/>
              </a:spcBef>
              <a:spcAft>
                <a:spcPts val="0"/>
              </a:spcAft>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127e19be1a5_0_74"/>
          <p:cNvPicPr preferRelativeResize="0"/>
          <p:nvPr/>
        </p:nvPicPr>
        <p:blipFill rotWithShape="1">
          <a:blip r:embed="rId3">
            <a:alphaModFix/>
          </a:blip>
          <a:srcRect b="0" l="0" r="0" t="0"/>
          <a:stretch/>
        </p:blipFill>
        <p:spPr>
          <a:xfrm>
            <a:off x="152400" y="1357700"/>
            <a:ext cx="11887199" cy="41426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27e19be1a5_0_79"/>
          <p:cNvPicPr preferRelativeResize="0"/>
          <p:nvPr/>
        </p:nvPicPr>
        <p:blipFill rotWithShape="1">
          <a:blip r:embed="rId3">
            <a:alphaModFix/>
          </a:blip>
          <a:srcRect b="0" l="0" r="0" t="0"/>
          <a:stretch/>
        </p:blipFill>
        <p:spPr>
          <a:xfrm>
            <a:off x="3868275" y="648100"/>
            <a:ext cx="4340075" cy="556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27e19be1a5_0_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What is Zeek Intel?</a:t>
            </a:r>
            <a:endParaRPr sz="4000"/>
          </a:p>
        </p:txBody>
      </p:sp>
      <p:sp>
        <p:nvSpPr>
          <p:cNvPr id="103" name="Google Shape;103;g127e19be1a5_0_0"/>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500"/>
              </a:spcBef>
              <a:spcAft>
                <a:spcPts val="0"/>
              </a:spcAft>
              <a:buSzPts val="2800"/>
              <a:buNone/>
            </a:pPr>
            <a:r>
              <a:t/>
            </a:r>
            <a:endParaRPr/>
          </a:p>
          <a:p>
            <a:pPr indent="0" lvl="0" marL="228600" rtl="0" algn="l">
              <a:lnSpc>
                <a:spcPct val="90000"/>
              </a:lnSpc>
              <a:spcBef>
                <a:spcPts val="500"/>
              </a:spcBef>
              <a:spcAft>
                <a:spcPts val="0"/>
              </a:spcAft>
              <a:buSzPts val="2800"/>
              <a:buNone/>
            </a:pPr>
            <a:r>
              <a:t/>
            </a:r>
            <a:endParaRPr/>
          </a:p>
          <a:p>
            <a:pPr indent="0" lvl="0" marL="0" rtl="0" algn="l">
              <a:lnSpc>
                <a:spcPct val="90000"/>
              </a:lnSpc>
              <a:spcBef>
                <a:spcPts val="500"/>
              </a:spcBef>
              <a:spcAft>
                <a:spcPts val="0"/>
              </a:spcAft>
              <a:buSzPts val="2800"/>
              <a:buNone/>
            </a:pPr>
            <a:r>
              <a:t/>
            </a:r>
            <a:endParaRPr/>
          </a:p>
        </p:txBody>
      </p:sp>
      <p:pic>
        <p:nvPicPr>
          <p:cNvPr id="104" name="Google Shape;104;g127e19be1a5_0_0"/>
          <p:cNvPicPr preferRelativeResize="0"/>
          <p:nvPr/>
        </p:nvPicPr>
        <p:blipFill rotWithShape="1">
          <a:blip r:embed="rId3">
            <a:alphaModFix/>
          </a:blip>
          <a:srcRect b="0" l="0" r="0" t="0"/>
          <a:stretch/>
        </p:blipFill>
        <p:spPr>
          <a:xfrm>
            <a:off x="3500425" y="1369075"/>
            <a:ext cx="5191125"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c64c478a94_0_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Extracting Workable Intel CSV’s</a:t>
            </a:r>
            <a:endParaRPr sz="4000"/>
          </a:p>
        </p:txBody>
      </p:sp>
      <p:sp>
        <p:nvSpPr>
          <p:cNvPr id="110" name="Google Shape;110;gc64c478a94_0_0"/>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first step will be to obtain a .csv file of any indicators that you want to import into your SecurityOnion2 deployment</a:t>
            </a:r>
            <a:endParaRPr/>
          </a:p>
          <a:p>
            <a:pPr indent="-228600" lvl="0" marL="228600" rtl="0" algn="l">
              <a:lnSpc>
                <a:spcPct val="90000"/>
              </a:lnSpc>
              <a:spcBef>
                <a:spcPts val="0"/>
              </a:spcBef>
              <a:spcAft>
                <a:spcPts val="0"/>
              </a:spcAft>
              <a:buSzPts val="2800"/>
              <a:buChar char="•"/>
            </a:pPr>
            <a:r>
              <a:rPr lang="en-US"/>
              <a:t>The main pieces of information you will need is the indicator itself, and the type of indicator. Everything else is superfluous</a:t>
            </a:r>
            <a:endParaRPr/>
          </a:p>
          <a:p>
            <a:pPr indent="-228600" lvl="0" marL="228600" rtl="0" algn="l">
              <a:lnSpc>
                <a:spcPct val="90000"/>
              </a:lnSpc>
              <a:spcBef>
                <a:spcPts val="0"/>
              </a:spcBef>
              <a:spcAft>
                <a:spcPts val="0"/>
              </a:spcAft>
              <a:buSzPts val="2800"/>
              <a:buChar char="•"/>
            </a:pPr>
            <a:r>
              <a:rPr lang="en-US"/>
              <a:t>However, in the event that an alert does appear you will want to reference back the main IOC.csv file for any potential metadata when reporting the incident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b="0" l="0" r="0" t="0"/>
          <a:stretch/>
        </p:blipFill>
        <p:spPr>
          <a:xfrm>
            <a:off x="944938" y="678900"/>
            <a:ext cx="10302125" cy="5500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6091e5ca1_0_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Extracting Workable Intel CSV’s</a:t>
            </a:r>
            <a:endParaRPr sz="4000"/>
          </a:p>
        </p:txBody>
      </p:sp>
      <p:sp>
        <p:nvSpPr>
          <p:cNvPr id="121" name="Google Shape;121;ge6091e5ca1_0_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will then need to curate the data to only list each indicator by their type</a:t>
            </a:r>
            <a:endParaRPr/>
          </a:p>
          <a:p>
            <a:pPr indent="-228600" lvl="0" marL="228600" rtl="0" algn="l">
              <a:lnSpc>
                <a:spcPct val="90000"/>
              </a:lnSpc>
              <a:spcBef>
                <a:spcPts val="0"/>
              </a:spcBef>
              <a:spcAft>
                <a:spcPts val="0"/>
              </a:spcAft>
              <a:buSzPts val="2800"/>
              <a:buChar char="•"/>
            </a:pPr>
            <a:r>
              <a:rPr lang="en-US"/>
              <a:t>To do this you will first need to highlight column “B”, then navigate to the “Data” ribbon tab and click the filter button</a:t>
            </a:r>
            <a:endParaRPr/>
          </a:p>
          <a:p>
            <a:pPr indent="-228600" lvl="0" marL="228600" rtl="0" algn="l">
              <a:lnSpc>
                <a:spcPct val="90000"/>
              </a:lnSpc>
              <a:spcBef>
                <a:spcPts val="0"/>
              </a:spcBef>
              <a:spcAft>
                <a:spcPts val="0"/>
              </a:spcAft>
              <a:buSzPts val="2800"/>
              <a:buChar char="•"/>
            </a:pPr>
            <a:r>
              <a:rPr lang="en-US"/>
              <a:t>This will allow you to filter for a specific type of indicator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e6091e5ca1_0_7"/>
          <p:cNvPicPr preferRelativeResize="0"/>
          <p:nvPr/>
        </p:nvPicPr>
        <p:blipFill rotWithShape="1">
          <a:blip r:embed="rId3">
            <a:alphaModFix/>
          </a:blip>
          <a:srcRect b="0" l="0" r="0" t="0"/>
          <a:stretch/>
        </p:blipFill>
        <p:spPr>
          <a:xfrm>
            <a:off x="3529275" y="678700"/>
            <a:ext cx="5133449" cy="5500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6091e5ca1_0_1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Extracting Workable Intel CSV’s</a:t>
            </a:r>
            <a:endParaRPr sz="4000"/>
          </a:p>
        </p:txBody>
      </p:sp>
      <p:sp>
        <p:nvSpPr>
          <p:cNvPr id="132" name="Google Shape;132;ge6091e5ca1_0_1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Next you will filter for each indicator type, copy all of the indicators and paste them into a new .csv and then save/export that as a .csv file comma separated</a:t>
            </a:r>
            <a:endParaRPr/>
          </a:p>
          <a:p>
            <a:pPr indent="-228600" lvl="0" marL="228600" rtl="0" algn="l">
              <a:lnSpc>
                <a:spcPct val="90000"/>
              </a:lnSpc>
              <a:spcBef>
                <a:spcPts val="0"/>
              </a:spcBef>
              <a:spcAft>
                <a:spcPts val="0"/>
              </a:spcAft>
              <a:buSzPts val="2800"/>
              <a:buChar char="•"/>
            </a:pPr>
            <a:r>
              <a:rPr lang="en-US">
                <a:solidFill>
                  <a:srgbClr val="FF0000"/>
                </a:solidFill>
              </a:rPr>
              <a:t>You will have to repeat these steps for each indicator type as seen on the next slide</a:t>
            </a:r>
            <a:endParaRPr>
              <a:solidFill>
                <a:srgbClr val="FF0000"/>
              </a:solidFill>
            </a:endParaRPr>
          </a:p>
          <a:p>
            <a:pPr indent="-228600" lvl="0" marL="228600" rtl="0" algn="l">
              <a:lnSpc>
                <a:spcPct val="90000"/>
              </a:lnSpc>
              <a:spcBef>
                <a:spcPts val="0"/>
              </a:spcBef>
              <a:spcAft>
                <a:spcPts val="0"/>
              </a:spcAft>
              <a:buClr>
                <a:srgbClr val="000000"/>
              </a:buClr>
              <a:buSzPts val="2800"/>
              <a:buChar char="•"/>
            </a:pPr>
            <a:r>
              <a:rPr lang="en-US">
                <a:solidFill>
                  <a:srgbClr val="000000"/>
                </a:solidFill>
              </a:rPr>
              <a:t>You should have a folder on your host machine of all the different types of indicators inside their own .csv file</a:t>
            </a:r>
            <a:endParaRPr>
              <a:solidFill>
                <a:srgbClr val="000000"/>
              </a:solidFill>
            </a:endParaRPr>
          </a:p>
          <a:p>
            <a:pPr indent="-228600" lvl="0" marL="228600" rtl="0" algn="l">
              <a:lnSpc>
                <a:spcPct val="90000"/>
              </a:lnSpc>
              <a:spcBef>
                <a:spcPts val="0"/>
              </a:spcBef>
              <a:spcAft>
                <a:spcPts val="0"/>
              </a:spcAft>
              <a:buClr>
                <a:srgbClr val="FF0000"/>
              </a:buClr>
              <a:buSzPts val="2800"/>
              <a:buChar char="•"/>
            </a:pPr>
            <a:r>
              <a:rPr lang="en-US">
                <a:solidFill>
                  <a:srgbClr val="FF0000"/>
                </a:solidFill>
              </a:rPr>
              <a:t>For URL indicator types, you will need to find and replace all instances of a prefix of “http://”, “https://”, “ftp://”, “file://” with blank spaces as prefixes don’t work with Intel::URL</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e6091e5ca1_0_24"/>
          <p:cNvPicPr preferRelativeResize="0"/>
          <p:nvPr/>
        </p:nvPicPr>
        <p:blipFill rotWithShape="1">
          <a:blip r:embed="rId3">
            <a:alphaModFix/>
          </a:blip>
          <a:srcRect b="0" l="0" r="0" t="0"/>
          <a:stretch/>
        </p:blipFill>
        <p:spPr>
          <a:xfrm>
            <a:off x="726176" y="758650"/>
            <a:ext cx="4298601" cy="5340699"/>
          </a:xfrm>
          <a:prstGeom prst="rect">
            <a:avLst/>
          </a:prstGeom>
          <a:noFill/>
          <a:ln>
            <a:noFill/>
          </a:ln>
        </p:spPr>
      </p:pic>
      <p:sp>
        <p:nvSpPr>
          <p:cNvPr id="138" name="Google Shape;138;ge6091e5ca1_0_24"/>
          <p:cNvSpPr/>
          <p:nvPr/>
        </p:nvSpPr>
        <p:spPr>
          <a:xfrm>
            <a:off x="5176800" y="2916025"/>
            <a:ext cx="1838400" cy="811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ge6091e5ca1_0_24"/>
          <p:cNvPicPr preferRelativeResize="0"/>
          <p:nvPr/>
        </p:nvPicPr>
        <p:blipFill rotWithShape="1">
          <a:blip r:embed="rId4">
            <a:alphaModFix/>
          </a:blip>
          <a:srcRect b="0" l="0" r="0" t="0"/>
          <a:stretch/>
        </p:blipFill>
        <p:spPr>
          <a:xfrm>
            <a:off x="7678375" y="773013"/>
            <a:ext cx="3046474" cy="531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2019-09-09T18:56:35Z</dcterms:created>
  <dc:creator>Robles, Luis S CW3 (US)</dc:creator>
</cp:coreProperties>
</file>