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c6c012f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c6c012f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ccd4746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ccd4746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ccd4746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ccd4746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ccd4746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ccd4746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ccd4746c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ccd4746c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ccd4746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ccd4746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ccd4746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ccd4746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ccd4746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ccd4746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ccd4746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ccd4746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ccd4746c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9ccd4746c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9b818b7f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9b818b7f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ccd4746c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ccd4746c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ccd4746c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ccd4746c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9ccd4746c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9ccd4746c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ccd4746c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9ccd4746c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ccd4746c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ccd4746c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ccd4746c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ccd4746c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9ccd4746c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9ccd4746c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ccd4746c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9ccd4746c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9ccd4746c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9ccd4746c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9ccd4746c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9ccd4746c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b818b7f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b818b7f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9ccd4746c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9ccd4746c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9ccd4746c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9ccd4746c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9ccd4746c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9ccd4746c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9ccd4746c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9ccd4746c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9ccd4746c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9ccd4746c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b818b7f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b818b7f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b818b7f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b818b7f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b818b7f5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b818b7f5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b818b7f5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b818b7f5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c6c012f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c6c012f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c6c012f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c6c012f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040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How many calories</a:t>
            </a:r>
            <a:endParaRPr/>
          </a:p>
        </p:txBody>
      </p:sp>
      <p:pic>
        <p:nvPicPr>
          <p:cNvPr id="55" name="Google Shape;55;p13"/>
          <p:cNvPicPr preferRelativeResize="0"/>
          <p:nvPr/>
        </p:nvPicPr>
        <p:blipFill>
          <a:blip r:embed="rId3">
            <a:alphaModFix/>
          </a:blip>
          <a:stretch>
            <a:fillRect/>
          </a:stretch>
        </p:blipFill>
        <p:spPr>
          <a:xfrm>
            <a:off x="8020675" y="4513575"/>
            <a:ext cx="1123325" cy="629925"/>
          </a:xfrm>
          <a:prstGeom prst="rect">
            <a:avLst/>
          </a:prstGeom>
          <a:noFill/>
          <a:ln>
            <a:noFill/>
          </a:ln>
        </p:spPr>
      </p:pic>
      <p:sp>
        <p:nvSpPr>
          <p:cNvPr id="56" name="Google Shape;56;p13"/>
          <p:cNvSpPr txBox="1"/>
          <p:nvPr>
            <p:ph idx="1" type="subTitle"/>
          </p:nvPr>
        </p:nvSpPr>
        <p:spPr>
          <a:xfrm>
            <a:off x="311700" y="1871100"/>
            <a:ext cx="8520600" cy="1755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sustainable approach to dieting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My recommendation is calipers</a:t>
            </a:r>
            <a:endParaRPr/>
          </a:p>
          <a:p>
            <a:pPr indent="-317500" lvl="1" marL="914400" rtl="0" algn="l">
              <a:spcBef>
                <a:spcPts val="0"/>
              </a:spcBef>
              <a:spcAft>
                <a:spcPts val="0"/>
              </a:spcAft>
              <a:buSzPts val="1400"/>
              <a:buChar char="○"/>
            </a:pPr>
            <a:r>
              <a:rPr lang="en"/>
              <a:t>Easily available</a:t>
            </a:r>
            <a:endParaRPr/>
          </a:p>
          <a:p>
            <a:pPr indent="-317500" lvl="1" marL="914400" rtl="0" algn="l">
              <a:spcBef>
                <a:spcPts val="0"/>
              </a:spcBef>
              <a:spcAft>
                <a:spcPts val="0"/>
              </a:spcAft>
              <a:buSzPts val="1400"/>
              <a:buChar char="○"/>
            </a:pPr>
            <a:r>
              <a:rPr lang="en"/>
              <a:t>Reliable if done correctly/ at least the same way</a:t>
            </a:r>
            <a:endParaRPr/>
          </a:p>
          <a:p>
            <a:pPr indent="-342900" lvl="0" marL="457200" rtl="0" algn="l">
              <a:spcBef>
                <a:spcPts val="0"/>
              </a:spcBef>
              <a:spcAft>
                <a:spcPts val="0"/>
              </a:spcAft>
              <a:buSzPts val="1800"/>
              <a:buChar char="●"/>
            </a:pPr>
            <a:r>
              <a:rPr lang="en"/>
              <a:t>Weight fluctuates from day to day</a:t>
            </a:r>
            <a:endParaRPr/>
          </a:p>
          <a:p>
            <a:pPr indent="-317500" lvl="1" marL="914400" rtl="0" algn="l">
              <a:spcBef>
                <a:spcPts val="0"/>
              </a:spcBef>
              <a:spcAft>
                <a:spcPts val="0"/>
              </a:spcAft>
              <a:buSzPts val="1400"/>
              <a:buChar char="○"/>
            </a:pPr>
            <a:r>
              <a:rPr lang="en"/>
              <a:t>Take weekly averages by measuring daily</a:t>
            </a:r>
            <a:endParaRPr/>
          </a:p>
          <a:p>
            <a:pPr indent="-317500" lvl="2" marL="1371600" rtl="0" algn="l">
              <a:spcBef>
                <a:spcPts val="0"/>
              </a:spcBef>
              <a:spcAft>
                <a:spcPts val="0"/>
              </a:spcAft>
              <a:buSzPts val="1400"/>
              <a:buChar char="■"/>
            </a:pPr>
            <a:r>
              <a:rPr lang="en"/>
              <a:t>Week 1 ; 80.2,79.5,80.0,81.4,80.6,80.2,</a:t>
            </a:r>
            <a:r>
              <a:rPr b="1" lang="en"/>
              <a:t>79.2 </a:t>
            </a:r>
            <a:r>
              <a:rPr lang="en"/>
              <a:t>= weekly average 80.2</a:t>
            </a:r>
            <a:endParaRPr/>
          </a:p>
          <a:p>
            <a:pPr indent="-317500" lvl="2" marL="1371600" rtl="0" algn="l">
              <a:spcBef>
                <a:spcPts val="0"/>
              </a:spcBef>
              <a:spcAft>
                <a:spcPts val="0"/>
              </a:spcAft>
              <a:buSzPts val="1400"/>
              <a:buChar char="■"/>
            </a:pPr>
            <a:r>
              <a:rPr lang="en"/>
              <a:t>Week 2 ; 79.1,78.8,78.5,78.1,78.5,78.7,</a:t>
            </a:r>
            <a:r>
              <a:rPr b="1" lang="en"/>
              <a:t>80.0 = weekly average 78.2</a:t>
            </a:r>
            <a:endParaRPr b="1"/>
          </a:p>
          <a:p>
            <a:pPr indent="-342900" lvl="0" marL="457200" rtl="0" algn="l">
              <a:spcBef>
                <a:spcPts val="0"/>
              </a:spcBef>
              <a:spcAft>
                <a:spcPts val="0"/>
              </a:spcAft>
              <a:buSzPts val="1800"/>
              <a:buChar char="●"/>
            </a:pPr>
            <a:r>
              <a:rPr lang="en"/>
              <a:t>Should you take body fat measurements everyday?</a:t>
            </a:r>
            <a:endParaRPr/>
          </a:p>
          <a:p>
            <a:pPr indent="-317500" lvl="1" marL="914400" rtl="0" algn="l">
              <a:spcBef>
                <a:spcPts val="0"/>
              </a:spcBef>
              <a:spcAft>
                <a:spcPts val="0"/>
              </a:spcAft>
              <a:buSzPts val="1400"/>
              <a:buChar char="○"/>
            </a:pPr>
            <a:r>
              <a:rPr lang="en"/>
              <a:t>NO, maybe once a week/month </a:t>
            </a:r>
            <a:endParaRPr/>
          </a:p>
          <a:p>
            <a:pPr indent="-317500" lvl="1" marL="914400" rtl="0" algn="l">
              <a:spcBef>
                <a:spcPts val="0"/>
              </a:spcBef>
              <a:spcAft>
                <a:spcPts val="0"/>
              </a:spcAft>
              <a:buSzPts val="1400"/>
              <a:buChar char="○"/>
            </a:pPr>
            <a:r>
              <a:rPr lang="en"/>
              <a:t>To measure progress in cut or bulk.</a:t>
            </a:r>
            <a:endParaRPr/>
          </a:p>
          <a:p>
            <a:pPr indent="-317500" lvl="1" marL="914400" rtl="0" algn="l">
              <a:spcBef>
                <a:spcPts val="0"/>
              </a:spcBef>
              <a:spcAft>
                <a:spcPts val="0"/>
              </a:spcAft>
              <a:buSzPts val="1400"/>
              <a:buChar char="○"/>
            </a:pPr>
            <a:r>
              <a:rPr lang="en"/>
              <a:t>3 fold test and take the average of the 3</a:t>
            </a:r>
            <a:endParaRPr/>
          </a:p>
        </p:txBody>
      </p:sp>
      <p:pic>
        <p:nvPicPr>
          <p:cNvPr id="119" name="Google Shape;119;p22"/>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 consistent with your measurements</a:t>
            </a:r>
            <a:endParaRPr/>
          </a:p>
          <a:p>
            <a:pPr indent="-342900" lvl="0" marL="457200" rtl="0" algn="l">
              <a:spcBef>
                <a:spcPts val="0"/>
              </a:spcBef>
              <a:spcAft>
                <a:spcPts val="0"/>
              </a:spcAft>
              <a:buSzPts val="1800"/>
              <a:buChar char="●"/>
            </a:pPr>
            <a:r>
              <a:rPr lang="en"/>
              <a:t>Pick one type of measurement that you can easily do and stick with it</a:t>
            </a:r>
            <a:endParaRPr/>
          </a:p>
          <a:p>
            <a:pPr indent="-342900" lvl="0" marL="457200" rtl="0" algn="l">
              <a:spcBef>
                <a:spcPts val="0"/>
              </a:spcBef>
              <a:spcAft>
                <a:spcPts val="0"/>
              </a:spcAft>
              <a:buSzPts val="1800"/>
              <a:buChar char="●"/>
            </a:pPr>
            <a:r>
              <a:rPr lang="en"/>
              <a:t>Be aware that your scale weight and LBM will fluctuate</a:t>
            </a:r>
            <a:endParaRPr/>
          </a:p>
          <a:p>
            <a:pPr indent="-342900" lvl="0" marL="457200" rtl="0" algn="l">
              <a:spcBef>
                <a:spcPts val="0"/>
              </a:spcBef>
              <a:spcAft>
                <a:spcPts val="0"/>
              </a:spcAft>
              <a:buSzPts val="1800"/>
              <a:buChar char="●"/>
            </a:pPr>
            <a:r>
              <a:rPr lang="en"/>
              <a:t>Remember</a:t>
            </a:r>
            <a:r>
              <a:rPr lang="en"/>
              <a:t> that 100% accuracy in measurement is impossible, but spotting trends is </a:t>
            </a:r>
            <a:r>
              <a:rPr lang="en"/>
              <a:t>guaranteed</a:t>
            </a:r>
            <a:r>
              <a:rPr lang="en"/>
              <a:t> if </a:t>
            </a:r>
            <a:r>
              <a:rPr lang="en"/>
              <a:t>you</a:t>
            </a:r>
            <a:r>
              <a:rPr lang="en"/>
              <a:t> measure consistently</a:t>
            </a:r>
            <a:endParaRPr/>
          </a:p>
          <a:p>
            <a:pPr indent="0" lvl="0" marL="457200" rtl="0" algn="l">
              <a:spcBef>
                <a:spcPts val="1200"/>
              </a:spcBef>
              <a:spcAft>
                <a:spcPts val="1200"/>
              </a:spcAft>
              <a:buNone/>
            </a:pPr>
            <a:r>
              <a:t/>
            </a:r>
            <a:endParaRPr/>
          </a:p>
        </p:txBody>
      </p:sp>
      <p:pic>
        <p:nvPicPr>
          <p:cNvPr id="126" name="Google Shape;126;p23"/>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Muller Equation</a:t>
            </a:r>
            <a:endParaRPr/>
          </a:p>
        </p:txBody>
      </p:sp>
      <p:sp>
        <p:nvSpPr>
          <p:cNvPr id="132" name="Google Shape;132;p24"/>
          <p:cNvSpPr txBox="1"/>
          <p:nvPr>
            <p:ph idx="1" type="body"/>
          </p:nvPr>
        </p:nvSpPr>
        <p:spPr>
          <a:xfrm>
            <a:off x="311700" y="1152475"/>
            <a:ext cx="8520600" cy="38175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 (13.587*LBM)+(9.613*FM)+(198*Sex)-(3.351*Age) + 674 = BMR</a:t>
            </a:r>
            <a:endParaRPr/>
          </a:p>
          <a:p>
            <a:pPr indent="-334327" lvl="0" marL="457200" rtl="0" algn="l">
              <a:spcBef>
                <a:spcPts val="1200"/>
              </a:spcBef>
              <a:spcAft>
                <a:spcPts val="0"/>
              </a:spcAft>
              <a:buSzPct val="100000"/>
              <a:buChar char="●"/>
            </a:pPr>
            <a:r>
              <a:rPr lang="en"/>
              <a:t>1 for male and 0 for female</a:t>
            </a:r>
            <a:endParaRPr/>
          </a:p>
          <a:p>
            <a:pPr indent="0" lvl="0" marL="0" rtl="0" algn="l">
              <a:spcBef>
                <a:spcPts val="1200"/>
              </a:spcBef>
              <a:spcAft>
                <a:spcPts val="0"/>
              </a:spcAft>
              <a:buNone/>
            </a:pPr>
            <a:r>
              <a:rPr lang="en"/>
              <a:t>Let’s assume our hypothetical subject is 75 kgs and say he has 15% BF 25 years old.</a:t>
            </a:r>
            <a:endParaRPr/>
          </a:p>
          <a:p>
            <a:pPr indent="0" lvl="0" marL="0" rtl="0" algn="l">
              <a:spcBef>
                <a:spcPts val="1200"/>
              </a:spcBef>
              <a:spcAft>
                <a:spcPts val="0"/>
              </a:spcAft>
              <a:buNone/>
            </a:pPr>
            <a:r>
              <a:rPr lang="en"/>
              <a:t>LBM =  BW - FM</a:t>
            </a:r>
            <a:endParaRPr/>
          </a:p>
          <a:p>
            <a:pPr indent="0" lvl="0" marL="0" rtl="0" algn="l">
              <a:spcBef>
                <a:spcPts val="1200"/>
              </a:spcBef>
              <a:spcAft>
                <a:spcPts val="0"/>
              </a:spcAft>
              <a:buNone/>
            </a:pPr>
            <a:r>
              <a:rPr lang="en"/>
              <a:t>LBM = 75 - 11.25 = 63.75</a:t>
            </a:r>
            <a:endParaRPr/>
          </a:p>
          <a:p>
            <a:pPr indent="0" lvl="0" marL="0" rtl="0" algn="l">
              <a:spcBef>
                <a:spcPts val="1200"/>
              </a:spcBef>
              <a:spcAft>
                <a:spcPts val="0"/>
              </a:spcAft>
              <a:buNone/>
            </a:pPr>
            <a:r>
              <a:rPr lang="en"/>
              <a:t>The man</a:t>
            </a:r>
            <a:endParaRPr/>
          </a:p>
          <a:p>
            <a:pPr indent="0" lvl="0" marL="0" rtl="0" algn="l">
              <a:spcBef>
                <a:spcPts val="1200"/>
              </a:spcBef>
              <a:spcAft>
                <a:spcPts val="0"/>
              </a:spcAft>
              <a:buNone/>
            </a:pPr>
            <a:r>
              <a:rPr lang="en"/>
              <a:t>(</a:t>
            </a:r>
            <a:r>
              <a:rPr lang="en"/>
              <a:t>13.587*63.75)+(9.613*11.25)+(198*1)-(3.351*25) + 674 = 1762.5 BMR</a:t>
            </a:r>
            <a:endParaRPr/>
          </a:p>
          <a:p>
            <a:pPr indent="0" lvl="0" marL="0" rtl="0" algn="l">
              <a:spcBef>
                <a:spcPts val="1200"/>
              </a:spcBef>
              <a:spcAft>
                <a:spcPts val="0"/>
              </a:spcAft>
              <a:buNone/>
            </a:pPr>
            <a:r>
              <a:rPr lang="en"/>
              <a:t>And for a woman who has 9% BF at 60 kgs and 37 years old?</a:t>
            </a:r>
            <a:endParaRPr/>
          </a:p>
          <a:p>
            <a:pPr indent="0" lvl="0" marL="0" rtl="0" algn="l">
              <a:spcBef>
                <a:spcPts val="1200"/>
              </a:spcBef>
              <a:spcAft>
                <a:spcPts val="1200"/>
              </a:spcAft>
              <a:buNone/>
            </a:pPr>
            <a:r>
              <a:t/>
            </a:r>
            <a:endParaRPr/>
          </a:p>
        </p:txBody>
      </p:sp>
      <p:pic>
        <p:nvPicPr>
          <p:cNvPr id="133" name="Google Shape;133;p24"/>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Muller Equation</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These are not accurate. </a:t>
            </a:r>
            <a:endParaRPr/>
          </a:p>
          <a:p>
            <a:pPr indent="-342900" lvl="0" marL="457200" rtl="0" algn="l">
              <a:spcBef>
                <a:spcPts val="0"/>
              </a:spcBef>
              <a:spcAft>
                <a:spcPts val="0"/>
              </a:spcAft>
              <a:buSzPts val="1800"/>
              <a:buChar char="●"/>
            </a:pPr>
            <a:r>
              <a:rPr lang="en"/>
              <a:t>We can get a similar </a:t>
            </a:r>
            <a:r>
              <a:rPr lang="en"/>
              <a:t>ballpark</a:t>
            </a:r>
            <a:r>
              <a:rPr lang="en"/>
              <a:t> with all the other calculators too</a:t>
            </a:r>
            <a:endParaRPr/>
          </a:p>
          <a:p>
            <a:pPr indent="-342900" lvl="0" marL="457200" rtl="0" algn="l">
              <a:spcBef>
                <a:spcPts val="0"/>
              </a:spcBef>
              <a:spcAft>
                <a:spcPts val="0"/>
              </a:spcAft>
              <a:buSzPts val="1800"/>
              <a:buChar char="●"/>
            </a:pPr>
            <a:r>
              <a:rPr lang="en"/>
              <a:t>The equation will only work for 60% of people</a:t>
            </a:r>
            <a:endParaRPr/>
          </a:p>
          <a:p>
            <a:pPr indent="-342900" lvl="0" marL="457200" rtl="0" algn="l">
              <a:spcBef>
                <a:spcPts val="0"/>
              </a:spcBef>
              <a:spcAft>
                <a:spcPts val="0"/>
              </a:spcAft>
              <a:buSzPts val="1800"/>
              <a:buChar char="●"/>
            </a:pPr>
            <a:r>
              <a:rPr lang="en"/>
              <a:t>They will work okay for 20-30% people</a:t>
            </a:r>
            <a:endParaRPr/>
          </a:p>
          <a:p>
            <a:pPr indent="-342900" lvl="0" marL="457200" rtl="0" algn="l">
              <a:spcBef>
                <a:spcPts val="0"/>
              </a:spcBef>
              <a:spcAft>
                <a:spcPts val="0"/>
              </a:spcAft>
              <a:buSzPts val="1800"/>
              <a:buChar char="●"/>
            </a:pPr>
            <a:r>
              <a:rPr lang="en"/>
              <a:t>And </a:t>
            </a:r>
            <a:r>
              <a:rPr lang="en"/>
              <a:t>won't</a:t>
            </a:r>
            <a:r>
              <a:rPr lang="en"/>
              <a:t> work well for 10-20% people</a:t>
            </a:r>
            <a:endParaRPr/>
          </a:p>
          <a:p>
            <a:pPr indent="-342900" lvl="0" marL="457200" rtl="0" algn="l">
              <a:spcBef>
                <a:spcPts val="0"/>
              </a:spcBef>
              <a:spcAft>
                <a:spcPts val="0"/>
              </a:spcAft>
              <a:buSzPts val="1800"/>
              <a:buChar char="●"/>
            </a:pPr>
            <a:r>
              <a:rPr lang="en"/>
              <a:t>ONLY ESTIMATES!</a:t>
            </a:r>
            <a:endParaRPr/>
          </a:p>
          <a:p>
            <a:pPr indent="-342900" lvl="0" marL="457200" rtl="0" algn="l">
              <a:spcBef>
                <a:spcPts val="0"/>
              </a:spcBef>
              <a:spcAft>
                <a:spcPts val="0"/>
              </a:spcAft>
              <a:buSzPts val="1800"/>
              <a:buChar char="●"/>
            </a:pPr>
            <a:r>
              <a:rPr lang="en"/>
              <a:t>Muller is our favourite because it accounts for LBM and FM and LBM is a major contributor to metabolic rate</a:t>
            </a:r>
            <a:endParaRPr/>
          </a:p>
          <a:p>
            <a:pPr indent="-342900" lvl="0" marL="457200" rtl="0" algn="l">
              <a:spcBef>
                <a:spcPts val="0"/>
              </a:spcBef>
              <a:spcAft>
                <a:spcPts val="0"/>
              </a:spcAft>
              <a:buSzPts val="1800"/>
              <a:buChar char="●"/>
            </a:pPr>
            <a:r>
              <a:rPr lang="en"/>
              <a:t>Others are not garbage either!</a:t>
            </a:r>
            <a:endParaRPr/>
          </a:p>
          <a:p>
            <a:pPr indent="-342900" lvl="0" marL="457200" rtl="0" algn="l">
              <a:spcBef>
                <a:spcPts val="0"/>
              </a:spcBef>
              <a:spcAft>
                <a:spcPts val="0"/>
              </a:spcAft>
              <a:buSzPts val="1800"/>
              <a:buChar char="●"/>
            </a:pPr>
            <a:r>
              <a:rPr lang="en"/>
              <a:t>Need to be consistent</a:t>
            </a:r>
            <a:endParaRPr/>
          </a:p>
        </p:txBody>
      </p:sp>
      <p:pic>
        <p:nvPicPr>
          <p:cNvPr id="140" name="Google Shape;140;p25"/>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 Factor</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BMR is sorted out . it is time to figure out our </a:t>
            </a:r>
            <a:r>
              <a:rPr lang="en"/>
              <a:t>maintenance</a:t>
            </a:r>
            <a:r>
              <a:rPr lang="en"/>
              <a:t> calories</a:t>
            </a:r>
            <a:endParaRPr/>
          </a:p>
          <a:p>
            <a:pPr indent="-342900" lvl="0" marL="457200" rtl="0" algn="l">
              <a:spcBef>
                <a:spcPts val="0"/>
              </a:spcBef>
              <a:spcAft>
                <a:spcPts val="0"/>
              </a:spcAft>
              <a:buSzPts val="1800"/>
              <a:buChar char="●"/>
            </a:pPr>
            <a:r>
              <a:rPr lang="en"/>
              <a:t>We add this to our BMR and add in </a:t>
            </a:r>
            <a:r>
              <a:rPr lang="en"/>
              <a:t>calories</a:t>
            </a:r>
            <a:r>
              <a:rPr lang="en"/>
              <a:t> you </a:t>
            </a:r>
            <a:r>
              <a:rPr lang="en"/>
              <a:t>burn</a:t>
            </a:r>
            <a:r>
              <a:rPr lang="en"/>
              <a:t> when you exercise or play sports or your activity levels</a:t>
            </a:r>
            <a:endParaRPr/>
          </a:p>
          <a:p>
            <a:pPr indent="-342900" lvl="0" marL="457200" rtl="0" algn="l">
              <a:spcBef>
                <a:spcPts val="0"/>
              </a:spcBef>
              <a:spcAft>
                <a:spcPts val="0"/>
              </a:spcAft>
              <a:buSzPts val="1800"/>
              <a:buChar char="●"/>
            </a:pPr>
            <a:r>
              <a:rPr lang="en"/>
              <a:t>This figure is gonna be higher than your BMR and is based on a range </a:t>
            </a:r>
            <a:r>
              <a:rPr lang="en"/>
              <a:t>starting</a:t>
            </a:r>
            <a:r>
              <a:rPr lang="en"/>
              <a:t> 1.2 all the way up to 1.9</a:t>
            </a:r>
            <a:endParaRPr/>
          </a:p>
          <a:p>
            <a:pPr indent="0" lvl="0" marL="1371600" rtl="0" algn="l">
              <a:spcBef>
                <a:spcPts val="1200"/>
              </a:spcBef>
              <a:spcAft>
                <a:spcPts val="1200"/>
              </a:spcAft>
              <a:buNone/>
            </a:pPr>
            <a:r>
              <a:t/>
            </a:r>
            <a:endParaRPr/>
          </a:p>
        </p:txBody>
      </p:sp>
      <p:pic>
        <p:nvPicPr>
          <p:cNvPr id="147" name="Google Shape;147;p26"/>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idx="1" type="body"/>
          </p:nvPr>
        </p:nvSpPr>
        <p:spPr>
          <a:xfrm>
            <a:off x="311700" y="277450"/>
            <a:ext cx="8520600" cy="4716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Multiply with</a:t>
            </a:r>
            <a:endParaRPr/>
          </a:p>
          <a:p>
            <a:pPr indent="-317500" lvl="1" marL="914400" rtl="0" algn="l">
              <a:spcBef>
                <a:spcPts val="0"/>
              </a:spcBef>
              <a:spcAft>
                <a:spcPts val="0"/>
              </a:spcAft>
              <a:buSzPts val="1400"/>
              <a:buChar char="○"/>
            </a:pPr>
            <a:r>
              <a:rPr lang="en"/>
              <a:t>1.2 ( Sedentary) </a:t>
            </a:r>
            <a:endParaRPr/>
          </a:p>
          <a:p>
            <a:pPr indent="-317500" lvl="2" marL="1371600" rtl="0" algn="l">
              <a:spcBef>
                <a:spcPts val="0"/>
              </a:spcBef>
              <a:spcAft>
                <a:spcPts val="0"/>
              </a:spcAft>
              <a:buSzPts val="1400"/>
              <a:buChar char="■"/>
            </a:pPr>
            <a:r>
              <a:rPr lang="en"/>
              <a:t>You work a desk job and don't exercise</a:t>
            </a:r>
            <a:endParaRPr/>
          </a:p>
          <a:p>
            <a:pPr indent="-317500" lvl="1" marL="914400" rtl="0" algn="l">
              <a:spcBef>
                <a:spcPts val="0"/>
              </a:spcBef>
              <a:spcAft>
                <a:spcPts val="0"/>
              </a:spcAft>
              <a:buSzPts val="1400"/>
              <a:buChar char="○"/>
            </a:pPr>
            <a:r>
              <a:rPr lang="en"/>
              <a:t>1.375 ( Light Activity)</a:t>
            </a:r>
            <a:endParaRPr/>
          </a:p>
          <a:p>
            <a:pPr indent="-317500" lvl="2" marL="1371600" rtl="0" algn="l">
              <a:spcBef>
                <a:spcPts val="0"/>
              </a:spcBef>
              <a:spcAft>
                <a:spcPts val="0"/>
              </a:spcAft>
              <a:buSzPts val="1400"/>
              <a:buChar char="■"/>
            </a:pPr>
            <a:r>
              <a:rPr lang="en"/>
              <a:t>You work a desk job but do a bit of regular exercise. Or you don't exercise but you work at a job that’s pretty active ( a nurse, teacher,etc) where you are on your feet most of the day</a:t>
            </a:r>
            <a:endParaRPr/>
          </a:p>
          <a:p>
            <a:pPr indent="-317500" lvl="1" marL="914400" rtl="0" algn="l">
              <a:spcBef>
                <a:spcPts val="0"/>
              </a:spcBef>
              <a:spcAft>
                <a:spcPts val="0"/>
              </a:spcAft>
              <a:buSzPts val="1400"/>
              <a:buChar char="○"/>
            </a:pPr>
            <a:r>
              <a:rPr lang="en"/>
              <a:t>1.55 ( Moderate activity)</a:t>
            </a:r>
            <a:endParaRPr/>
          </a:p>
          <a:p>
            <a:pPr indent="-317500" lvl="2" marL="1371600" rtl="0" algn="l">
              <a:spcBef>
                <a:spcPts val="0"/>
              </a:spcBef>
              <a:spcAft>
                <a:spcPts val="0"/>
              </a:spcAft>
              <a:buSzPts val="1400"/>
              <a:buChar char="■"/>
            </a:pPr>
            <a:r>
              <a:rPr lang="en"/>
              <a:t>Most would fall in this category. Maybe you work a sedentary job, but you train like a madman, Or you train moderately , but you have a job you stand on your feet all the time OR someone who doesn't train but works a hard labor job would also fall in this</a:t>
            </a:r>
            <a:endParaRPr/>
          </a:p>
          <a:p>
            <a:pPr indent="-317500" lvl="1" marL="914400" rtl="0" algn="l">
              <a:spcBef>
                <a:spcPts val="0"/>
              </a:spcBef>
              <a:spcAft>
                <a:spcPts val="0"/>
              </a:spcAft>
              <a:buSzPts val="1400"/>
              <a:buChar char="○"/>
            </a:pPr>
            <a:r>
              <a:rPr lang="en"/>
              <a:t>1.725 ( Very Active)</a:t>
            </a:r>
            <a:endParaRPr/>
          </a:p>
          <a:p>
            <a:pPr indent="-317500" lvl="2" marL="1371600" rtl="0" algn="l">
              <a:spcBef>
                <a:spcPts val="0"/>
              </a:spcBef>
              <a:spcAft>
                <a:spcPts val="0"/>
              </a:spcAft>
              <a:buSzPts val="1400"/>
              <a:buChar char="■"/>
            </a:pPr>
            <a:r>
              <a:rPr lang="en"/>
              <a:t>You train hard most days of the week, and you also have a job where you’re on your feet quite a bit. Overall, you’re active most of the day</a:t>
            </a:r>
            <a:endParaRPr/>
          </a:p>
          <a:p>
            <a:pPr indent="-317500" lvl="1" marL="914400" rtl="0" algn="l">
              <a:spcBef>
                <a:spcPts val="0"/>
              </a:spcBef>
              <a:spcAft>
                <a:spcPts val="0"/>
              </a:spcAft>
              <a:buSzPts val="1400"/>
              <a:buChar char="○"/>
            </a:pPr>
            <a:r>
              <a:rPr lang="en"/>
              <a:t>1.9 ( Extra Active)</a:t>
            </a:r>
            <a:endParaRPr/>
          </a:p>
          <a:p>
            <a:pPr indent="-317500" lvl="2" marL="1371600" rtl="0" algn="l">
              <a:spcBef>
                <a:spcPts val="0"/>
              </a:spcBef>
              <a:spcAft>
                <a:spcPts val="0"/>
              </a:spcAft>
              <a:buSzPts val="1400"/>
              <a:buChar char="■"/>
            </a:pPr>
            <a:r>
              <a:rPr lang="en"/>
              <a:t>You train hard and work a job that is physically demanding in nature. A example you work in construction or are a roofer and also goes to the gym five days a week</a:t>
            </a:r>
            <a:endParaRPr/>
          </a:p>
          <a:p>
            <a:pPr indent="0" lvl="0" marL="0" rtl="0" algn="l">
              <a:spcBef>
                <a:spcPts val="1200"/>
              </a:spcBef>
              <a:spcAft>
                <a:spcPts val="1200"/>
              </a:spcAft>
              <a:buNone/>
            </a:pPr>
            <a:r>
              <a:t/>
            </a:r>
            <a:endParaRPr/>
          </a:p>
        </p:txBody>
      </p:sp>
      <p:pic>
        <p:nvPicPr>
          <p:cNvPr id="153" name="Google Shape;153;p27"/>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Calculating</a:t>
            </a:r>
            <a:r>
              <a:rPr lang="en"/>
              <a:t> BMR with activity level</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BMR  * Activity level</a:t>
            </a:r>
            <a:endParaRPr/>
          </a:p>
          <a:p>
            <a:pPr indent="-342900" lvl="0" marL="457200" rtl="0" algn="l">
              <a:spcBef>
                <a:spcPts val="0"/>
              </a:spcBef>
              <a:spcAft>
                <a:spcPts val="0"/>
              </a:spcAft>
              <a:buSzPts val="1800"/>
              <a:buChar char="●"/>
            </a:pPr>
            <a:r>
              <a:rPr lang="en"/>
              <a:t>If you are </a:t>
            </a:r>
            <a:r>
              <a:rPr lang="en"/>
              <a:t>moderately</a:t>
            </a:r>
            <a:r>
              <a:rPr lang="en"/>
              <a:t> active</a:t>
            </a:r>
            <a:endParaRPr/>
          </a:p>
          <a:p>
            <a:pPr indent="-342900" lvl="0" marL="457200" rtl="0" algn="l">
              <a:spcBef>
                <a:spcPts val="0"/>
              </a:spcBef>
              <a:spcAft>
                <a:spcPts val="0"/>
              </a:spcAft>
              <a:buSzPts val="1800"/>
              <a:buChar char="●"/>
            </a:pPr>
            <a:r>
              <a:rPr lang="en"/>
              <a:t>Our hypothetical man comes to around</a:t>
            </a:r>
            <a:endParaRPr/>
          </a:p>
          <a:p>
            <a:pPr indent="-317500" lvl="1" marL="914400" rtl="0" algn="l">
              <a:spcBef>
                <a:spcPts val="0"/>
              </a:spcBef>
              <a:spcAft>
                <a:spcPts val="0"/>
              </a:spcAft>
              <a:buSzPts val="1400"/>
              <a:buChar char="○"/>
            </a:pPr>
            <a:r>
              <a:rPr lang="en"/>
              <a:t>1762 * 1.55 = 2731</a:t>
            </a:r>
            <a:endParaRPr/>
          </a:p>
          <a:p>
            <a:pPr indent="-342900" lvl="0" marL="457200" rtl="0" algn="l">
              <a:spcBef>
                <a:spcPts val="0"/>
              </a:spcBef>
              <a:spcAft>
                <a:spcPts val="0"/>
              </a:spcAft>
              <a:buSzPts val="1800"/>
              <a:buChar char="●"/>
            </a:pPr>
            <a:r>
              <a:rPr lang="en"/>
              <a:t>There are newer versions of the calculator none are accurate</a:t>
            </a:r>
            <a:endParaRPr/>
          </a:p>
          <a:p>
            <a:pPr indent="-342900" lvl="0" marL="457200" rtl="0" algn="l">
              <a:spcBef>
                <a:spcPts val="0"/>
              </a:spcBef>
              <a:spcAft>
                <a:spcPts val="0"/>
              </a:spcAft>
              <a:buSzPts val="1800"/>
              <a:buChar char="●"/>
            </a:pPr>
            <a:r>
              <a:rPr lang="en"/>
              <a:t>IF YOU ATE 500 </a:t>
            </a:r>
            <a:r>
              <a:rPr lang="en"/>
              <a:t>CALORIES</a:t>
            </a:r>
            <a:r>
              <a:rPr lang="en"/>
              <a:t> LOWER THAN YOUR </a:t>
            </a:r>
            <a:r>
              <a:rPr lang="en"/>
              <a:t>MAINTENANCE</a:t>
            </a:r>
            <a:r>
              <a:rPr lang="en"/>
              <a:t> AND DID NOT LOSE WEIGHT IT IS NOT 500 LOWER THAN YOUR </a:t>
            </a:r>
            <a:r>
              <a:rPr lang="en"/>
              <a:t>MAINTENANCE</a:t>
            </a:r>
            <a:endParaRPr/>
          </a:p>
          <a:p>
            <a:pPr indent="0" lvl="0" marL="457200" rtl="0" algn="l">
              <a:spcBef>
                <a:spcPts val="1200"/>
              </a:spcBef>
              <a:spcAft>
                <a:spcPts val="1200"/>
              </a:spcAft>
              <a:buNone/>
            </a:pPr>
            <a:r>
              <a:t/>
            </a:r>
            <a:endParaRPr/>
          </a:p>
        </p:txBody>
      </p:sp>
      <p:pic>
        <p:nvPicPr>
          <p:cNvPr id="160" name="Google Shape;160;p28"/>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Best Method : </a:t>
            </a:r>
            <a:r>
              <a:rPr lang="en"/>
              <a:t>Trial</a:t>
            </a:r>
            <a:r>
              <a:rPr lang="en"/>
              <a:t> and error</a:t>
            </a:r>
            <a:endParaRPr/>
          </a:p>
        </p:txBody>
      </p:sp>
      <p:sp>
        <p:nvSpPr>
          <p:cNvPr id="166" name="Google Shape;166;p29"/>
          <p:cNvSpPr txBox="1"/>
          <p:nvPr>
            <p:ph idx="1" type="body"/>
          </p:nvPr>
        </p:nvSpPr>
        <p:spPr>
          <a:xfrm>
            <a:off x="311700" y="1152475"/>
            <a:ext cx="8520600" cy="405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Ideally you would spend several weeks at your </a:t>
            </a:r>
            <a:r>
              <a:rPr lang="en"/>
              <a:t>maintenance</a:t>
            </a:r>
            <a:r>
              <a:rPr lang="en"/>
              <a:t> calories to see if you actually do maintain</a:t>
            </a:r>
            <a:endParaRPr/>
          </a:p>
          <a:p>
            <a:pPr indent="-342900" lvl="0" marL="457200" rtl="0" algn="l">
              <a:spcBef>
                <a:spcPts val="0"/>
              </a:spcBef>
              <a:spcAft>
                <a:spcPts val="0"/>
              </a:spcAft>
              <a:buSzPts val="1800"/>
              <a:buChar char="●"/>
            </a:pPr>
            <a:r>
              <a:rPr lang="en"/>
              <a:t>If your goal is to lose fat, then you want to tighten up the margin of </a:t>
            </a:r>
            <a:r>
              <a:rPr lang="en"/>
              <a:t>variance</a:t>
            </a:r>
            <a:r>
              <a:rPr lang="en"/>
              <a:t> </a:t>
            </a:r>
            <a:r>
              <a:rPr lang="en"/>
              <a:t>everytime</a:t>
            </a:r>
            <a:r>
              <a:rPr lang="en"/>
              <a:t> you weigh in.</a:t>
            </a:r>
            <a:endParaRPr/>
          </a:p>
          <a:p>
            <a:pPr indent="-317500" lvl="1" marL="914400" rtl="0" algn="l">
              <a:spcBef>
                <a:spcPts val="0"/>
              </a:spcBef>
              <a:spcAft>
                <a:spcPts val="0"/>
              </a:spcAft>
              <a:buSzPts val="1400"/>
              <a:buChar char="○"/>
            </a:pPr>
            <a:r>
              <a:rPr lang="en"/>
              <a:t>+- 1% body weight is normal weight fluctuations</a:t>
            </a:r>
            <a:endParaRPr/>
          </a:p>
          <a:p>
            <a:pPr indent="-342900" lvl="0" marL="457200" rtl="0" algn="l">
              <a:spcBef>
                <a:spcPts val="0"/>
              </a:spcBef>
              <a:spcAft>
                <a:spcPts val="0"/>
              </a:spcAft>
              <a:buSzPts val="1800"/>
              <a:buChar char="●"/>
            </a:pPr>
            <a:r>
              <a:rPr lang="en"/>
              <a:t>I recommend </a:t>
            </a:r>
            <a:r>
              <a:rPr lang="en"/>
              <a:t>weighing</a:t>
            </a:r>
            <a:r>
              <a:rPr lang="en"/>
              <a:t> in the morning upon waking up after using the bathroom </a:t>
            </a:r>
            <a:r>
              <a:rPr lang="en"/>
              <a:t>every</a:t>
            </a:r>
            <a:r>
              <a:rPr lang="en"/>
              <a:t> single day and take out an average.</a:t>
            </a:r>
            <a:endParaRPr/>
          </a:p>
          <a:p>
            <a:pPr indent="-342900" lvl="0" marL="457200" rtl="0" algn="l">
              <a:spcBef>
                <a:spcPts val="0"/>
              </a:spcBef>
              <a:spcAft>
                <a:spcPts val="0"/>
              </a:spcAft>
              <a:buSzPts val="1800"/>
              <a:buChar char="●"/>
            </a:pPr>
            <a:r>
              <a:rPr lang="en"/>
              <a:t>Based on how much you gain or lose on a certain </a:t>
            </a:r>
            <a:r>
              <a:rPr lang="en"/>
              <a:t>amount</a:t>
            </a:r>
            <a:r>
              <a:rPr lang="en"/>
              <a:t> of calorie amount, you can get a pretty good idea of what your </a:t>
            </a:r>
            <a:r>
              <a:rPr lang="en"/>
              <a:t>maintenance</a:t>
            </a:r>
            <a:r>
              <a:rPr lang="en"/>
              <a:t> is.</a:t>
            </a:r>
            <a:endParaRPr/>
          </a:p>
          <a:p>
            <a:pPr indent="-342900" lvl="0" marL="457200" rtl="0" algn="l">
              <a:spcBef>
                <a:spcPts val="0"/>
              </a:spcBef>
              <a:spcAft>
                <a:spcPts val="0"/>
              </a:spcAft>
              <a:buSzPts val="1800"/>
              <a:buChar char="●"/>
            </a:pPr>
            <a:r>
              <a:rPr lang="en"/>
              <a:t>For example our sample </a:t>
            </a:r>
            <a:r>
              <a:rPr lang="en"/>
              <a:t>was consuming 2730 calories a day for four weeks and you lost 1Kg of fat in that time period, you can use that data to calculate approx maintenance calories</a:t>
            </a:r>
            <a:endParaRPr/>
          </a:p>
        </p:txBody>
      </p:sp>
      <p:pic>
        <p:nvPicPr>
          <p:cNvPr id="167" name="Google Shape;167;p29"/>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Determining changes in Body fat vs LBM</a:t>
            </a:r>
            <a:endParaRPr/>
          </a:p>
        </p:txBody>
      </p:sp>
      <p:sp>
        <p:nvSpPr>
          <p:cNvPr id="173" name="Google Shape;17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Did our 75 kg man lose all BF only? </a:t>
            </a:r>
            <a:endParaRPr/>
          </a:p>
          <a:p>
            <a:pPr indent="-317500" lvl="1" marL="914400" rtl="0" algn="l">
              <a:spcBef>
                <a:spcPts val="0"/>
              </a:spcBef>
              <a:spcAft>
                <a:spcPts val="0"/>
              </a:spcAft>
              <a:buSzPts val="1400"/>
              <a:buChar char="○"/>
            </a:pPr>
            <a:r>
              <a:rPr lang="en"/>
              <a:t>That means he lost 100% lipid - but </a:t>
            </a:r>
            <a:r>
              <a:rPr lang="en"/>
              <a:t>body fat</a:t>
            </a:r>
            <a:r>
              <a:rPr lang="en"/>
              <a:t> is not 100% Lipid</a:t>
            </a:r>
            <a:endParaRPr/>
          </a:p>
          <a:p>
            <a:pPr indent="-317500" lvl="1" marL="914400" rtl="0" algn="l">
              <a:spcBef>
                <a:spcPts val="0"/>
              </a:spcBef>
              <a:spcAft>
                <a:spcPts val="0"/>
              </a:spcAft>
              <a:buSzPts val="1400"/>
              <a:buChar char="○"/>
            </a:pPr>
            <a:r>
              <a:rPr lang="en"/>
              <a:t>About 87% lipid . So if we take 1000 grams  (1Kg = 1000g) * .87 we get 870 grams of actual lipid lost.</a:t>
            </a:r>
            <a:endParaRPr/>
          </a:p>
          <a:p>
            <a:pPr indent="-317500" lvl="1" marL="914400" rtl="0" algn="l">
              <a:spcBef>
                <a:spcPts val="0"/>
              </a:spcBef>
              <a:spcAft>
                <a:spcPts val="0"/>
              </a:spcAft>
              <a:buSzPts val="1400"/>
              <a:buChar char="○"/>
            </a:pPr>
            <a:r>
              <a:rPr lang="en"/>
              <a:t>We know 1 gram of fat = 9 calories</a:t>
            </a:r>
            <a:endParaRPr/>
          </a:p>
          <a:p>
            <a:pPr indent="-317500" lvl="1" marL="914400" rtl="0" algn="l">
              <a:spcBef>
                <a:spcPts val="0"/>
              </a:spcBef>
              <a:spcAft>
                <a:spcPts val="0"/>
              </a:spcAft>
              <a:buSzPts val="1400"/>
              <a:buChar char="○"/>
            </a:pPr>
            <a:r>
              <a:rPr lang="en"/>
              <a:t>So our sample lost 870 * 9 calories = 7830 calories</a:t>
            </a:r>
            <a:endParaRPr/>
          </a:p>
          <a:p>
            <a:pPr indent="-317500" lvl="1" marL="914400" rtl="0" algn="l">
              <a:spcBef>
                <a:spcPts val="0"/>
              </a:spcBef>
              <a:spcAft>
                <a:spcPts val="0"/>
              </a:spcAft>
              <a:buSzPts val="1400"/>
              <a:buChar char="○"/>
            </a:pPr>
            <a:r>
              <a:rPr lang="en"/>
              <a:t>We lost this in 28 days . So 7830 calories /28 days to get 280 calorie per day</a:t>
            </a:r>
            <a:endParaRPr/>
          </a:p>
          <a:p>
            <a:pPr indent="-317500" lvl="1" marL="914400" rtl="0" algn="l">
              <a:spcBef>
                <a:spcPts val="0"/>
              </a:spcBef>
              <a:spcAft>
                <a:spcPts val="0"/>
              </a:spcAft>
              <a:buSzPts val="1400"/>
              <a:buChar char="○"/>
            </a:pPr>
            <a:r>
              <a:rPr lang="en"/>
              <a:t>Add back 2730 + 280 calories = 3010 calories is his </a:t>
            </a:r>
            <a:r>
              <a:rPr lang="en"/>
              <a:t>maintenance</a:t>
            </a:r>
            <a:endParaRPr/>
          </a:p>
          <a:p>
            <a:pPr indent="0" lvl="0" marL="914400" rtl="0" algn="l">
              <a:spcBef>
                <a:spcPts val="1200"/>
              </a:spcBef>
              <a:spcAft>
                <a:spcPts val="1200"/>
              </a:spcAft>
              <a:buNone/>
            </a:pPr>
            <a:r>
              <a:t/>
            </a:r>
            <a:endParaRPr/>
          </a:p>
        </p:txBody>
      </p:sp>
      <p:pic>
        <p:nvPicPr>
          <p:cNvPr id="174" name="Google Shape;174;p30"/>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about weight gain?</a:t>
            </a:r>
            <a:endParaRPr/>
          </a:p>
        </p:txBody>
      </p:sp>
      <p:sp>
        <p:nvSpPr>
          <p:cNvPr id="180" name="Google Shape;180;p31"/>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Let's</a:t>
            </a:r>
            <a:r>
              <a:rPr lang="en"/>
              <a:t> say we ate 3600 calories per day and put on 2.5 KG with ¼ being LBM</a:t>
            </a:r>
            <a:endParaRPr/>
          </a:p>
          <a:p>
            <a:pPr indent="-317500" lvl="1" marL="914400" rtl="0" algn="l">
              <a:spcBef>
                <a:spcPts val="0"/>
              </a:spcBef>
              <a:spcAft>
                <a:spcPts val="0"/>
              </a:spcAft>
              <a:buSzPts val="1400"/>
              <a:buChar char="○"/>
            </a:pPr>
            <a:r>
              <a:rPr lang="en"/>
              <a:t>2.5 * .25 = .625kg  lean body mass</a:t>
            </a:r>
            <a:endParaRPr/>
          </a:p>
          <a:p>
            <a:pPr indent="-317500" lvl="1" marL="914400" rtl="0" algn="l">
              <a:spcBef>
                <a:spcPts val="0"/>
              </a:spcBef>
              <a:spcAft>
                <a:spcPts val="0"/>
              </a:spcAft>
              <a:buSzPts val="1400"/>
              <a:buChar char="○"/>
            </a:pPr>
            <a:r>
              <a:rPr lang="en"/>
              <a:t>2.5 * .75 = 1.875 kg body fat</a:t>
            </a:r>
            <a:endParaRPr/>
          </a:p>
          <a:p>
            <a:pPr indent="-342900" lvl="0" marL="457200" rtl="0" algn="l">
              <a:spcBef>
                <a:spcPts val="0"/>
              </a:spcBef>
              <a:spcAft>
                <a:spcPts val="0"/>
              </a:spcAft>
              <a:buSzPts val="1800"/>
              <a:buChar char="●"/>
            </a:pPr>
            <a:r>
              <a:rPr lang="en"/>
              <a:t>Lean mass is not 100% protein</a:t>
            </a:r>
            <a:endParaRPr/>
          </a:p>
          <a:p>
            <a:pPr indent="-317500" lvl="1" marL="914400" rtl="0" algn="l">
              <a:spcBef>
                <a:spcPts val="0"/>
              </a:spcBef>
              <a:spcAft>
                <a:spcPts val="0"/>
              </a:spcAft>
              <a:buSzPts val="1400"/>
              <a:buChar char="○"/>
            </a:pPr>
            <a:r>
              <a:rPr lang="en"/>
              <a:t>Mostly fluid</a:t>
            </a:r>
            <a:endParaRPr/>
          </a:p>
          <a:p>
            <a:pPr indent="-317500" lvl="1" marL="914400" rtl="0" algn="l">
              <a:spcBef>
                <a:spcPts val="0"/>
              </a:spcBef>
              <a:spcAft>
                <a:spcPts val="0"/>
              </a:spcAft>
              <a:buSzPts val="1400"/>
              <a:buChar char="○"/>
            </a:pPr>
            <a:r>
              <a:rPr lang="en"/>
              <a:t>70% of LBM is fluid</a:t>
            </a:r>
            <a:endParaRPr/>
          </a:p>
          <a:p>
            <a:pPr indent="-317500" lvl="1" marL="914400" rtl="0" algn="l">
              <a:spcBef>
                <a:spcPts val="0"/>
              </a:spcBef>
              <a:spcAft>
                <a:spcPts val="0"/>
              </a:spcAft>
              <a:buSzPts val="1400"/>
              <a:buChar char="○"/>
            </a:pPr>
            <a:r>
              <a:rPr lang="en"/>
              <a:t>30% is approximately lean tissue, most withg is made out of protein</a:t>
            </a:r>
            <a:endParaRPr/>
          </a:p>
          <a:p>
            <a:pPr indent="-317500" lvl="1" marL="914400" rtl="0" algn="l">
              <a:spcBef>
                <a:spcPts val="0"/>
              </a:spcBef>
              <a:spcAft>
                <a:spcPts val="0"/>
              </a:spcAft>
              <a:buSzPts val="1400"/>
              <a:buChar char="○"/>
            </a:pPr>
            <a:r>
              <a:rPr lang="en"/>
              <a:t>SO, if we take .625 LBM * .3 = 0.1875 kg of protein * 1000 g = 1</a:t>
            </a:r>
            <a:r>
              <a:rPr lang="en"/>
              <a:t>87.5 g</a:t>
            </a:r>
            <a:r>
              <a:rPr lang="en"/>
              <a:t>m of protein</a:t>
            </a:r>
            <a:endParaRPr/>
          </a:p>
          <a:p>
            <a:pPr indent="-342900" lvl="0" marL="457200" rtl="0" algn="l">
              <a:spcBef>
                <a:spcPts val="0"/>
              </a:spcBef>
              <a:spcAft>
                <a:spcPts val="0"/>
              </a:spcAft>
              <a:buSzPts val="1800"/>
              <a:buChar char="●"/>
            </a:pPr>
            <a:r>
              <a:rPr lang="en"/>
              <a:t>One gram of protein is 4 calories</a:t>
            </a:r>
            <a:endParaRPr/>
          </a:p>
          <a:p>
            <a:pPr indent="-317500" lvl="1" marL="914400" rtl="0" algn="l">
              <a:spcBef>
                <a:spcPts val="0"/>
              </a:spcBef>
              <a:spcAft>
                <a:spcPts val="0"/>
              </a:spcAft>
              <a:buSzPts val="1400"/>
              <a:buChar char="○"/>
            </a:pPr>
            <a:r>
              <a:rPr lang="en"/>
              <a:t>187.5 * 4 = 750 calorie from LBM</a:t>
            </a:r>
            <a:endParaRPr/>
          </a:p>
          <a:p>
            <a:pPr indent="-342900" lvl="0" marL="457200" rtl="0" algn="l">
              <a:spcBef>
                <a:spcPts val="0"/>
              </a:spcBef>
              <a:spcAft>
                <a:spcPts val="0"/>
              </a:spcAft>
              <a:buSzPts val="1800"/>
              <a:buChar char="●"/>
            </a:pPr>
            <a:r>
              <a:rPr lang="en"/>
              <a:t>Back to calories from body fat. 1.875 * 0.87 = 1.63125 kg of fat</a:t>
            </a:r>
            <a:endParaRPr/>
          </a:p>
          <a:p>
            <a:pPr indent="-317500" lvl="1" marL="914400" rtl="0" algn="l">
              <a:spcBef>
                <a:spcPts val="0"/>
              </a:spcBef>
              <a:spcAft>
                <a:spcPts val="0"/>
              </a:spcAft>
              <a:buSzPts val="1400"/>
              <a:buChar char="○"/>
            </a:pPr>
            <a:r>
              <a:rPr lang="en"/>
              <a:t>1.63125* 9 calories = 14681 calories from body fat</a:t>
            </a:r>
            <a:endParaRPr/>
          </a:p>
          <a:p>
            <a:pPr indent="-342900" lvl="0" marL="457200" rtl="0" algn="l">
              <a:spcBef>
                <a:spcPts val="0"/>
              </a:spcBef>
              <a:spcAft>
                <a:spcPts val="0"/>
              </a:spcAft>
              <a:buSzPts val="1800"/>
              <a:buChar char="●"/>
            </a:pPr>
            <a:r>
              <a:rPr lang="en"/>
              <a:t>Total surplus = 14681 + 750 = 15421/28 days = 551 calorie surplus</a:t>
            </a:r>
            <a:endParaRPr/>
          </a:p>
          <a:p>
            <a:pPr indent="-342900" lvl="0" marL="457200" rtl="0" algn="l">
              <a:spcBef>
                <a:spcPts val="0"/>
              </a:spcBef>
              <a:spcAft>
                <a:spcPts val="0"/>
              </a:spcAft>
              <a:buSzPts val="1800"/>
              <a:buChar char="●"/>
            </a:pPr>
            <a:r>
              <a:rPr lang="en"/>
              <a:t>Maintenance</a:t>
            </a:r>
            <a:r>
              <a:rPr lang="en"/>
              <a:t> = 3600 - 551 = 3049</a:t>
            </a:r>
            <a:endParaRPr/>
          </a:p>
        </p:txBody>
      </p:sp>
      <p:pic>
        <p:nvPicPr>
          <p:cNvPr id="181" name="Google Shape;181;p31"/>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words</a:t>
            </a:r>
            <a:endParaRPr/>
          </a:p>
        </p:txBody>
      </p:sp>
      <p:sp>
        <p:nvSpPr>
          <p:cNvPr id="62" name="Google Shape;62;p14"/>
          <p:cNvSpPr txBox="1"/>
          <p:nvPr>
            <p:ph idx="1" type="body"/>
          </p:nvPr>
        </p:nvSpPr>
        <p:spPr>
          <a:xfrm>
            <a:off x="311700" y="1152475"/>
            <a:ext cx="8520600" cy="3793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Calorie </a:t>
            </a:r>
            <a:endParaRPr/>
          </a:p>
          <a:p>
            <a:pPr indent="-317500" lvl="1" marL="914400" rtl="0" algn="l">
              <a:spcBef>
                <a:spcPts val="0"/>
              </a:spcBef>
              <a:spcAft>
                <a:spcPts val="0"/>
              </a:spcAft>
              <a:buSzPts val="1400"/>
              <a:buChar char="○"/>
            </a:pPr>
            <a:r>
              <a:rPr lang="en"/>
              <a:t>Simply a unit of energy</a:t>
            </a:r>
            <a:endParaRPr/>
          </a:p>
          <a:p>
            <a:pPr indent="-342900" lvl="0" marL="457200" rtl="0" algn="l">
              <a:spcBef>
                <a:spcPts val="0"/>
              </a:spcBef>
              <a:spcAft>
                <a:spcPts val="0"/>
              </a:spcAft>
              <a:buSzPts val="1800"/>
              <a:buChar char="●"/>
            </a:pPr>
            <a:r>
              <a:rPr lang="en"/>
              <a:t>Maintenance</a:t>
            </a:r>
            <a:r>
              <a:rPr lang="en"/>
              <a:t> calories </a:t>
            </a:r>
            <a:endParaRPr/>
          </a:p>
          <a:p>
            <a:pPr indent="-317500" lvl="1" marL="914400" rtl="0" algn="l">
              <a:spcBef>
                <a:spcPts val="0"/>
              </a:spcBef>
              <a:spcAft>
                <a:spcPts val="0"/>
              </a:spcAft>
              <a:buSzPts val="1400"/>
              <a:buChar char="○"/>
            </a:pPr>
            <a:r>
              <a:rPr lang="en"/>
              <a:t> Exactly what is s</a:t>
            </a:r>
            <a:r>
              <a:rPr lang="en"/>
              <a:t>ounds</a:t>
            </a:r>
            <a:r>
              <a:rPr lang="en"/>
              <a:t> like. The number of calories required  to in a given day to maintain your weight</a:t>
            </a:r>
            <a:endParaRPr/>
          </a:p>
          <a:p>
            <a:pPr indent="-342900" lvl="0" marL="457200" rtl="0" algn="l">
              <a:spcBef>
                <a:spcPts val="0"/>
              </a:spcBef>
              <a:spcAft>
                <a:spcPts val="0"/>
              </a:spcAft>
              <a:buSzPts val="1800"/>
              <a:buChar char="●"/>
            </a:pPr>
            <a:r>
              <a:rPr lang="en"/>
              <a:t>Calorie </a:t>
            </a:r>
            <a:r>
              <a:rPr lang="en"/>
              <a:t>Deficit</a:t>
            </a:r>
            <a:endParaRPr/>
          </a:p>
          <a:p>
            <a:pPr indent="-317500" lvl="1" marL="914400" rtl="0" algn="l">
              <a:spcBef>
                <a:spcPts val="0"/>
              </a:spcBef>
              <a:spcAft>
                <a:spcPts val="0"/>
              </a:spcAft>
              <a:buSzPts val="1400"/>
              <a:buChar char="○"/>
            </a:pPr>
            <a:r>
              <a:rPr lang="en"/>
              <a:t>When you consume less calories than to maintain your bodyweight</a:t>
            </a:r>
            <a:endParaRPr/>
          </a:p>
          <a:p>
            <a:pPr indent="-317500" lvl="1" marL="914400" rtl="0" algn="l">
              <a:spcBef>
                <a:spcPts val="0"/>
              </a:spcBef>
              <a:spcAft>
                <a:spcPts val="0"/>
              </a:spcAft>
              <a:buSzPts val="1400"/>
              <a:buChar char="○"/>
            </a:pPr>
            <a:r>
              <a:rPr lang="en"/>
              <a:t>By definition, produce weight loss ( hopefully body fat loss)</a:t>
            </a:r>
            <a:endParaRPr/>
          </a:p>
          <a:p>
            <a:pPr indent="-317500" lvl="1" marL="914400" rtl="0" algn="l">
              <a:spcBef>
                <a:spcPts val="0"/>
              </a:spcBef>
              <a:spcAft>
                <a:spcPts val="0"/>
              </a:spcAft>
              <a:buSzPts val="1400"/>
              <a:buChar char="○"/>
            </a:pPr>
            <a:r>
              <a:rPr lang="en"/>
              <a:t>Means you’re using more energy than you’re taking in via eating food</a:t>
            </a:r>
            <a:endParaRPr/>
          </a:p>
          <a:p>
            <a:pPr indent="-317500" lvl="1" marL="914400" rtl="0" algn="l">
              <a:spcBef>
                <a:spcPts val="0"/>
              </a:spcBef>
              <a:spcAft>
                <a:spcPts val="0"/>
              </a:spcAft>
              <a:buSzPts val="1400"/>
              <a:buChar char="○"/>
            </a:pPr>
            <a:r>
              <a:rPr lang="en"/>
              <a:t>In order to lose fat ( with context) you need to be in a </a:t>
            </a:r>
            <a:r>
              <a:rPr lang="en"/>
              <a:t>deficit</a:t>
            </a:r>
            <a:endParaRPr/>
          </a:p>
          <a:p>
            <a:pPr indent="-342900" lvl="0" marL="457200" rtl="0" algn="l">
              <a:spcBef>
                <a:spcPts val="0"/>
              </a:spcBef>
              <a:spcAft>
                <a:spcPts val="0"/>
              </a:spcAft>
              <a:buSzPts val="1800"/>
              <a:buChar char="●"/>
            </a:pPr>
            <a:r>
              <a:rPr lang="en"/>
              <a:t>Calorie Surplus</a:t>
            </a:r>
            <a:endParaRPr/>
          </a:p>
          <a:p>
            <a:pPr indent="-317500" lvl="1" marL="914400" rtl="0" algn="l">
              <a:spcBef>
                <a:spcPts val="0"/>
              </a:spcBef>
              <a:spcAft>
                <a:spcPts val="0"/>
              </a:spcAft>
              <a:buSzPts val="1400"/>
              <a:buChar char="○"/>
            </a:pPr>
            <a:r>
              <a:rPr lang="en"/>
              <a:t>When you </a:t>
            </a:r>
            <a:r>
              <a:rPr lang="en"/>
              <a:t>consume</a:t>
            </a:r>
            <a:r>
              <a:rPr lang="en"/>
              <a:t> more calories than to maintain your </a:t>
            </a:r>
            <a:r>
              <a:rPr lang="en"/>
              <a:t>bodyweight</a:t>
            </a:r>
            <a:endParaRPr/>
          </a:p>
          <a:p>
            <a:pPr indent="-317500" lvl="1" marL="914400" rtl="0" algn="l">
              <a:spcBef>
                <a:spcPts val="0"/>
              </a:spcBef>
              <a:spcAft>
                <a:spcPts val="0"/>
              </a:spcAft>
              <a:buSzPts val="1400"/>
              <a:buChar char="○"/>
            </a:pPr>
            <a:r>
              <a:rPr lang="en"/>
              <a:t>The usual goal in a surplus it to put on LBM ( lean body mass) and not fat tissue</a:t>
            </a:r>
            <a:endParaRPr/>
          </a:p>
          <a:p>
            <a:pPr indent="0" lvl="0" marL="0" rtl="0" algn="l">
              <a:spcBef>
                <a:spcPts val="120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8020675" y="4465525"/>
            <a:ext cx="1123325" cy="629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87" name="Google Shape;18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requires you to track your weight, </a:t>
            </a:r>
            <a:r>
              <a:rPr lang="en"/>
              <a:t>body fat</a:t>
            </a:r>
            <a:r>
              <a:rPr lang="en"/>
              <a:t>, lean body mass and caloric intake</a:t>
            </a:r>
            <a:endParaRPr/>
          </a:p>
          <a:p>
            <a:pPr indent="-342900" lvl="0" marL="457200" rtl="0" algn="l">
              <a:spcBef>
                <a:spcPts val="0"/>
              </a:spcBef>
              <a:spcAft>
                <a:spcPts val="0"/>
              </a:spcAft>
              <a:buSzPts val="1800"/>
              <a:buChar char="●"/>
            </a:pPr>
            <a:r>
              <a:rPr lang="en"/>
              <a:t>The most accurate way of tracking </a:t>
            </a:r>
            <a:r>
              <a:rPr lang="en"/>
              <a:t>maintenance</a:t>
            </a:r>
            <a:r>
              <a:rPr lang="en"/>
              <a:t> calories</a:t>
            </a:r>
            <a:endParaRPr/>
          </a:p>
          <a:p>
            <a:pPr indent="-342900" lvl="0" marL="457200" rtl="0" algn="l">
              <a:spcBef>
                <a:spcPts val="0"/>
              </a:spcBef>
              <a:spcAft>
                <a:spcPts val="0"/>
              </a:spcAft>
              <a:buSzPts val="1800"/>
              <a:buChar char="●"/>
            </a:pPr>
            <a:r>
              <a:rPr lang="en"/>
              <a:t>If you wanna track but not go this length, you can assume approx 7000 calories in each kilogram of mass or 3500 calories in each pound of mass and make your </a:t>
            </a:r>
            <a:r>
              <a:rPr lang="en"/>
              <a:t>calculation based on that</a:t>
            </a:r>
            <a:r>
              <a:rPr lang="en"/>
              <a:t> </a:t>
            </a:r>
            <a:endParaRPr/>
          </a:p>
          <a:p>
            <a:pPr indent="-342900" lvl="0" marL="457200" rtl="0" algn="l">
              <a:spcBef>
                <a:spcPts val="0"/>
              </a:spcBef>
              <a:spcAft>
                <a:spcPts val="0"/>
              </a:spcAft>
              <a:buSzPts val="1800"/>
              <a:buChar char="●"/>
            </a:pPr>
            <a:r>
              <a:rPr lang="en"/>
              <a:t>You can use any method . accurate one or rough estimate. </a:t>
            </a:r>
            <a:endParaRPr/>
          </a:p>
          <a:p>
            <a:pPr indent="-342900" lvl="0" marL="457200" rtl="0" algn="l">
              <a:spcBef>
                <a:spcPts val="0"/>
              </a:spcBef>
              <a:spcAft>
                <a:spcPts val="0"/>
              </a:spcAft>
              <a:buSzPts val="1800"/>
              <a:buChar char="●"/>
            </a:pPr>
            <a:r>
              <a:rPr lang="en"/>
              <a:t>It is about the starting point and </a:t>
            </a:r>
            <a:r>
              <a:rPr lang="en"/>
              <a:t>how you make changes over the long term</a:t>
            </a:r>
            <a:endParaRPr/>
          </a:p>
          <a:p>
            <a:pPr indent="-342900" lvl="0" marL="457200" rtl="0" algn="l">
              <a:spcBef>
                <a:spcPts val="0"/>
              </a:spcBef>
              <a:spcAft>
                <a:spcPts val="0"/>
              </a:spcAft>
              <a:buSzPts val="1800"/>
              <a:buChar char="●"/>
            </a:pPr>
            <a:r>
              <a:rPr lang="en"/>
              <a:t>Be consistent.</a:t>
            </a:r>
            <a:endParaRPr/>
          </a:p>
        </p:txBody>
      </p:sp>
      <p:pic>
        <p:nvPicPr>
          <p:cNvPr id="188" name="Google Shape;188;p32"/>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fast should i lose fat?</a:t>
            </a:r>
            <a:endParaRPr/>
          </a:p>
        </p:txBody>
      </p:sp>
      <p:sp>
        <p:nvSpPr>
          <p:cNvPr id="194" name="Google Shape;194;p33"/>
          <p:cNvSpPr txBox="1"/>
          <p:nvPr>
            <p:ph idx="1" type="body"/>
          </p:nvPr>
        </p:nvSpPr>
        <p:spPr>
          <a:xfrm>
            <a:off x="311700" y="1152475"/>
            <a:ext cx="8520600" cy="385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Highly</a:t>
            </a:r>
            <a:r>
              <a:rPr lang="en"/>
              <a:t> debated topic! </a:t>
            </a:r>
            <a:endParaRPr/>
          </a:p>
          <a:p>
            <a:pPr indent="-317500" lvl="1" marL="914400" rtl="0" algn="l">
              <a:spcBef>
                <a:spcPts val="0"/>
              </a:spcBef>
              <a:spcAft>
                <a:spcPts val="0"/>
              </a:spcAft>
              <a:buSzPts val="1400"/>
              <a:buChar char="○"/>
            </a:pPr>
            <a:r>
              <a:rPr lang="en"/>
              <a:t>Mostly </a:t>
            </a:r>
            <a:r>
              <a:rPr lang="en"/>
              <a:t>recommended</a:t>
            </a:r>
            <a:r>
              <a:rPr lang="en"/>
              <a:t> by professionals is 1200 calories especially for obese individuals is fast and rapid</a:t>
            </a:r>
            <a:endParaRPr/>
          </a:p>
          <a:p>
            <a:pPr indent="-317500" lvl="1" marL="914400" rtl="0" algn="l">
              <a:spcBef>
                <a:spcPts val="0"/>
              </a:spcBef>
              <a:spcAft>
                <a:spcPts val="0"/>
              </a:spcAft>
              <a:buSzPts val="1400"/>
              <a:buChar char="○"/>
            </a:pPr>
            <a:r>
              <a:rPr lang="en"/>
              <a:t>Increased</a:t>
            </a:r>
            <a:r>
              <a:rPr lang="en"/>
              <a:t> </a:t>
            </a:r>
            <a:r>
              <a:rPr lang="en"/>
              <a:t>motivation</a:t>
            </a:r>
            <a:r>
              <a:rPr lang="en"/>
              <a:t> and adherence</a:t>
            </a:r>
            <a:endParaRPr/>
          </a:p>
          <a:p>
            <a:pPr indent="-342900" lvl="0" marL="457200" rtl="0" algn="l">
              <a:spcBef>
                <a:spcPts val="0"/>
              </a:spcBef>
              <a:spcAft>
                <a:spcPts val="0"/>
              </a:spcAft>
              <a:buSzPts val="1800"/>
              <a:buChar char="●"/>
            </a:pPr>
            <a:r>
              <a:rPr lang="en"/>
              <a:t>This is short sighted and i </a:t>
            </a:r>
            <a:r>
              <a:rPr lang="en"/>
              <a:t>don't</a:t>
            </a:r>
            <a:r>
              <a:rPr lang="en"/>
              <a:t> agree with this</a:t>
            </a:r>
            <a:endParaRPr/>
          </a:p>
          <a:p>
            <a:pPr indent="-342900" lvl="0" marL="457200" rtl="0" algn="l">
              <a:spcBef>
                <a:spcPts val="0"/>
              </a:spcBef>
              <a:spcAft>
                <a:spcPts val="0"/>
              </a:spcAft>
              <a:buSzPts val="1800"/>
              <a:buChar char="●"/>
            </a:pPr>
            <a:r>
              <a:rPr lang="en"/>
              <a:t>Weight regain is a bigger problem </a:t>
            </a:r>
            <a:endParaRPr/>
          </a:p>
          <a:p>
            <a:pPr indent="-317500" lvl="1" marL="914400" rtl="0" algn="l">
              <a:spcBef>
                <a:spcPts val="0"/>
              </a:spcBef>
              <a:spcAft>
                <a:spcPts val="0"/>
              </a:spcAft>
              <a:buSzPts val="1400"/>
              <a:buChar char="○"/>
            </a:pPr>
            <a:r>
              <a:rPr lang="en"/>
              <a:t>If you </a:t>
            </a:r>
            <a:r>
              <a:rPr lang="en"/>
              <a:t>can't</a:t>
            </a:r>
            <a:r>
              <a:rPr lang="en"/>
              <a:t> sustain it you cannot maintain your weight</a:t>
            </a:r>
            <a:endParaRPr/>
          </a:p>
          <a:p>
            <a:pPr indent="-317500" lvl="1" marL="914400" rtl="0" algn="l">
              <a:spcBef>
                <a:spcPts val="0"/>
              </a:spcBef>
              <a:spcAft>
                <a:spcPts val="0"/>
              </a:spcAft>
              <a:buSzPts val="1400"/>
              <a:buChar char="○"/>
            </a:pPr>
            <a:r>
              <a:rPr lang="en"/>
              <a:t>If we start 1200 kcals we hit metabolic adaptations than </a:t>
            </a:r>
            <a:r>
              <a:rPr lang="en"/>
              <a:t>what's</a:t>
            </a:r>
            <a:r>
              <a:rPr lang="en"/>
              <a:t> next 900 kcals ?</a:t>
            </a:r>
            <a:endParaRPr/>
          </a:p>
          <a:p>
            <a:pPr indent="-317500" lvl="1" marL="914400" rtl="0" algn="l">
              <a:spcBef>
                <a:spcPts val="0"/>
              </a:spcBef>
              <a:spcAft>
                <a:spcPts val="0"/>
              </a:spcAft>
              <a:buSzPts val="1400"/>
              <a:buChar char="○"/>
            </a:pPr>
            <a:r>
              <a:rPr lang="en"/>
              <a:t>Physical health aside, can you imagine how awful would it be going out with friends, dates,weddings on 900 cals a day</a:t>
            </a:r>
            <a:endParaRPr/>
          </a:p>
          <a:p>
            <a:pPr indent="-317500" lvl="1" marL="914400" rtl="0" algn="l">
              <a:spcBef>
                <a:spcPts val="0"/>
              </a:spcBef>
              <a:spcAft>
                <a:spcPts val="0"/>
              </a:spcAft>
              <a:buSzPts val="1400"/>
              <a:buChar char="○"/>
            </a:pPr>
            <a:r>
              <a:rPr lang="en"/>
              <a:t>Losing weight faster will risk losing LBM too</a:t>
            </a:r>
            <a:endParaRPr/>
          </a:p>
          <a:p>
            <a:pPr indent="-317500" lvl="1" marL="914400" rtl="0" algn="l">
              <a:spcBef>
                <a:spcPts val="0"/>
              </a:spcBef>
              <a:spcAft>
                <a:spcPts val="0"/>
              </a:spcAft>
              <a:buSzPts val="1400"/>
              <a:buChar char="○"/>
            </a:pPr>
            <a:r>
              <a:rPr lang="en"/>
              <a:t>Losses in LBM will increase the likelihood of weight regain and long term lower metabolic health</a:t>
            </a:r>
            <a:endParaRPr/>
          </a:p>
          <a:p>
            <a:pPr indent="-317500" lvl="1" marL="914400" rtl="0" algn="l">
              <a:spcBef>
                <a:spcPts val="0"/>
              </a:spcBef>
              <a:spcAft>
                <a:spcPts val="0"/>
              </a:spcAft>
              <a:buSzPts val="1400"/>
              <a:buChar char="○"/>
            </a:pPr>
            <a:r>
              <a:rPr lang="en"/>
              <a:t>I </a:t>
            </a:r>
            <a:r>
              <a:rPr lang="en"/>
              <a:t>recommend</a:t>
            </a:r>
            <a:r>
              <a:rPr lang="en"/>
              <a:t> focus on sustainability and sparing maximum LBM</a:t>
            </a:r>
            <a:endParaRPr/>
          </a:p>
        </p:txBody>
      </p:sp>
      <p:pic>
        <p:nvPicPr>
          <p:cNvPr id="195" name="Google Shape;195;p33"/>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201" name="Google Shape;20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 </a:t>
            </a:r>
            <a:r>
              <a:rPr lang="en"/>
              <a:t>recommended</a:t>
            </a:r>
            <a:r>
              <a:rPr lang="en"/>
              <a:t> losing no more than 1% of total BW per week</a:t>
            </a:r>
            <a:endParaRPr/>
          </a:p>
          <a:p>
            <a:pPr indent="-317500" lvl="1" marL="914400" rtl="0" algn="l">
              <a:spcBef>
                <a:spcPts val="0"/>
              </a:spcBef>
              <a:spcAft>
                <a:spcPts val="0"/>
              </a:spcAft>
              <a:buSzPts val="1400"/>
              <a:buChar char="○"/>
            </a:pPr>
            <a:r>
              <a:rPr lang="en"/>
              <a:t>Might not sound </a:t>
            </a:r>
            <a:r>
              <a:rPr lang="en"/>
              <a:t>a lot</a:t>
            </a:r>
            <a:r>
              <a:rPr lang="en"/>
              <a:t> but this is a very </a:t>
            </a:r>
            <a:r>
              <a:rPr lang="en"/>
              <a:t>aggressive</a:t>
            </a:r>
            <a:r>
              <a:rPr lang="en"/>
              <a:t> weight loss</a:t>
            </a:r>
            <a:endParaRPr/>
          </a:p>
          <a:p>
            <a:pPr indent="-317500" lvl="1" marL="914400" rtl="0" algn="l">
              <a:spcBef>
                <a:spcPts val="0"/>
              </a:spcBef>
              <a:spcAft>
                <a:spcPts val="0"/>
              </a:spcAft>
              <a:buSzPts val="1400"/>
              <a:buChar char="○"/>
            </a:pPr>
            <a:r>
              <a:rPr lang="en"/>
              <a:t>There was a study in a natural bodybuilding prep case study</a:t>
            </a:r>
            <a:endParaRPr/>
          </a:p>
          <a:p>
            <a:pPr indent="-317500" lvl="2" marL="1371600" rtl="0" algn="l">
              <a:spcBef>
                <a:spcPts val="0"/>
              </a:spcBef>
              <a:spcAft>
                <a:spcPts val="0"/>
              </a:spcAft>
              <a:buSzPts val="1400"/>
              <a:buChar char="■"/>
            </a:pPr>
            <a:r>
              <a:rPr lang="en"/>
              <a:t>They saw significant reductions in LBM ( 42.8% of weight loss from LBM) even at 1% a week</a:t>
            </a:r>
            <a:endParaRPr/>
          </a:p>
          <a:p>
            <a:pPr indent="-342900" lvl="0" marL="457200" rtl="0" algn="l">
              <a:spcBef>
                <a:spcPts val="0"/>
              </a:spcBef>
              <a:spcAft>
                <a:spcPts val="0"/>
              </a:spcAft>
              <a:buSzPts val="1800"/>
              <a:buChar char="●"/>
            </a:pPr>
            <a:r>
              <a:rPr lang="en"/>
              <a:t>In General the slower you can go the better it probably is</a:t>
            </a:r>
            <a:endParaRPr/>
          </a:p>
          <a:p>
            <a:pPr indent="-317500" lvl="1" marL="914400" rtl="0" algn="l">
              <a:spcBef>
                <a:spcPts val="0"/>
              </a:spcBef>
              <a:spcAft>
                <a:spcPts val="0"/>
              </a:spcAft>
              <a:buSzPts val="1400"/>
              <a:buChar char="○"/>
            </a:pPr>
            <a:r>
              <a:rPr lang="en"/>
              <a:t>Slow </a:t>
            </a:r>
            <a:r>
              <a:rPr lang="en"/>
              <a:t>doesn't</a:t>
            </a:r>
            <a:r>
              <a:rPr lang="en"/>
              <a:t> mean no movement</a:t>
            </a:r>
            <a:endParaRPr/>
          </a:p>
          <a:p>
            <a:pPr indent="-317500" lvl="1" marL="914400" rtl="0" algn="l">
              <a:spcBef>
                <a:spcPts val="0"/>
              </a:spcBef>
              <a:spcAft>
                <a:spcPts val="0"/>
              </a:spcAft>
              <a:buSzPts val="1400"/>
              <a:buChar char="○"/>
            </a:pPr>
            <a:r>
              <a:rPr lang="en"/>
              <a:t>I </a:t>
            </a:r>
            <a:r>
              <a:rPr lang="en"/>
              <a:t>recommend</a:t>
            </a:r>
            <a:r>
              <a:rPr lang="en"/>
              <a:t> 0.4% to 0.8% a week</a:t>
            </a:r>
            <a:endParaRPr/>
          </a:p>
          <a:p>
            <a:pPr indent="-317500" lvl="1" marL="914400" rtl="0" algn="l">
              <a:spcBef>
                <a:spcPts val="0"/>
              </a:spcBef>
              <a:spcAft>
                <a:spcPts val="0"/>
              </a:spcAft>
              <a:buSzPts val="1400"/>
              <a:buChar char="○"/>
            </a:pPr>
            <a:r>
              <a:rPr lang="en"/>
              <a:t>This will reduce mental fatigue of dieting</a:t>
            </a:r>
            <a:endParaRPr/>
          </a:p>
        </p:txBody>
      </p:sp>
      <p:pic>
        <p:nvPicPr>
          <p:cNvPr id="202" name="Google Shape;202;p34"/>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208" name="Google Shape;208;p35"/>
          <p:cNvSpPr txBox="1"/>
          <p:nvPr>
            <p:ph idx="1" type="body"/>
          </p:nvPr>
        </p:nvSpPr>
        <p:spPr>
          <a:xfrm>
            <a:off x="311700" y="1152475"/>
            <a:ext cx="8520600" cy="3764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100 kgs male and we decide to lose a </a:t>
            </a:r>
            <a:r>
              <a:rPr lang="en"/>
              <a:t>conservative</a:t>
            </a:r>
            <a:r>
              <a:rPr lang="en"/>
              <a:t> 0.6% a week</a:t>
            </a:r>
            <a:endParaRPr/>
          </a:p>
          <a:p>
            <a:pPr indent="-317500" lvl="1" marL="914400" rtl="0" algn="l">
              <a:spcBef>
                <a:spcPts val="0"/>
              </a:spcBef>
              <a:spcAft>
                <a:spcPts val="0"/>
              </a:spcAft>
              <a:buSzPts val="1400"/>
              <a:buChar char="○"/>
            </a:pPr>
            <a:r>
              <a:rPr lang="en"/>
              <a:t>This puts us at .60 kgs a week  (also 600 grams)</a:t>
            </a:r>
            <a:endParaRPr/>
          </a:p>
          <a:p>
            <a:pPr indent="-317500" lvl="1" marL="914400" rtl="0" algn="l">
              <a:spcBef>
                <a:spcPts val="0"/>
              </a:spcBef>
              <a:spcAft>
                <a:spcPts val="0"/>
              </a:spcAft>
              <a:buSzPts val="1400"/>
              <a:buChar char="○"/>
            </a:pPr>
            <a:r>
              <a:rPr lang="en"/>
              <a:t>He is 20% BF that puts us at 80 kgs LBM and 20 kgs FM</a:t>
            </a:r>
            <a:endParaRPr/>
          </a:p>
          <a:p>
            <a:pPr indent="-317500" lvl="1" marL="914400" rtl="0" algn="l">
              <a:spcBef>
                <a:spcPts val="0"/>
              </a:spcBef>
              <a:spcAft>
                <a:spcPts val="0"/>
              </a:spcAft>
              <a:buSzPts val="1400"/>
              <a:buChar char="○"/>
            </a:pPr>
            <a:r>
              <a:rPr lang="en"/>
              <a:t>He wants to diet down to 10%</a:t>
            </a:r>
            <a:endParaRPr/>
          </a:p>
          <a:p>
            <a:pPr indent="-342900" lvl="0" marL="457200" rtl="0" algn="l">
              <a:spcBef>
                <a:spcPts val="0"/>
              </a:spcBef>
              <a:spcAft>
                <a:spcPts val="0"/>
              </a:spcAft>
              <a:buSzPts val="1800"/>
              <a:buChar char="●"/>
            </a:pPr>
            <a:r>
              <a:rPr lang="en"/>
              <a:t>Simple right ? 10kgs FM loss / .6 kg a week = 16.7 weeks round up to 17?</a:t>
            </a:r>
            <a:endParaRPr/>
          </a:p>
          <a:p>
            <a:pPr indent="-342900" lvl="0" marL="457200" rtl="0" algn="l">
              <a:spcBef>
                <a:spcPts val="0"/>
              </a:spcBef>
              <a:spcAft>
                <a:spcPts val="0"/>
              </a:spcAft>
              <a:buSzPts val="1800"/>
              <a:buChar char="●"/>
            </a:pPr>
            <a:r>
              <a:rPr lang="en"/>
              <a:t>It would be nice to </a:t>
            </a:r>
            <a:r>
              <a:rPr lang="en"/>
              <a:t>assume</a:t>
            </a:r>
            <a:r>
              <a:rPr lang="en"/>
              <a:t> all weight loss comes from fat mass</a:t>
            </a:r>
            <a:endParaRPr/>
          </a:p>
          <a:p>
            <a:pPr indent="-342900" lvl="0" marL="457200" rtl="0" algn="l">
              <a:spcBef>
                <a:spcPts val="0"/>
              </a:spcBef>
              <a:spcAft>
                <a:spcPts val="0"/>
              </a:spcAft>
              <a:buSzPts val="1800"/>
              <a:buChar char="●"/>
            </a:pPr>
            <a:r>
              <a:rPr lang="en"/>
              <a:t>NOT THE CASE</a:t>
            </a:r>
            <a:endParaRPr/>
          </a:p>
          <a:p>
            <a:pPr indent="-317500" lvl="1" marL="914400" rtl="0" algn="l">
              <a:spcBef>
                <a:spcPts val="0"/>
              </a:spcBef>
              <a:spcAft>
                <a:spcPts val="0"/>
              </a:spcAft>
              <a:buSzPts val="1400"/>
              <a:buChar char="○"/>
            </a:pPr>
            <a:r>
              <a:rPr lang="en"/>
              <a:t>Most people when dieting based on most research shows 60-70% is from Fat mass and 30-40% is from LBM</a:t>
            </a:r>
            <a:endParaRPr/>
          </a:p>
          <a:p>
            <a:pPr indent="-317500" lvl="1" marL="914400" rtl="0" algn="l">
              <a:spcBef>
                <a:spcPts val="0"/>
              </a:spcBef>
              <a:spcAft>
                <a:spcPts val="0"/>
              </a:spcAft>
              <a:buSzPts val="1400"/>
              <a:buChar char="○"/>
            </a:pPr>
            <a:r>
              <a:rPr lang="en"/>
              <a:t>Increasing protein intake and </a:t>
            </a:r>
            <a:r>
              <a:rPr lang="en"/>
              <a:t>exercising</a:t>
            </a:r>
            <a:r>
              <a:rPr lang="en"/>
              <a:t> can shift it towards a slightly positive trend. Closer to 80-85% from Fat mass and 15-20% from LBM</a:t>
            </a:r>
            <a:endParaRPr/>
          </a:p>
          <a:p>
            <a:pPr indent="-317500" lvl="1" marL="914400" rtl="0" algn="l">
              <a:spcBef>
                <a:spcPts val="0"/>
              </a:spcBef>
              <a:spcAft>
                <a:spcPts val="0"/>
              </a:spcAft>
              <a:buSzPts val="1400"/>
              <a:buChar char="○"/>
            </a:pPr>
            <a:r>
              <a:rPr lang="en"/>
              <a:t>Resistance training and high protein intake is important </a:t>
            </a:r>
            <a:endParaRPr/>
          </a:p>
        </p:txBody>
      </p:sp>
      <p:pic>
        <p:nvPicPr>
          <p:cNvPr id="209" name="Google Shape;209;p35"/>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215" name="Google Shape;21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Considering out 100 kg </a:t>
            </a:r>
            <a:r>
              <a:rPr lang="en"/>
              <a:t>subject does high protein and resistance training</a:t>
            </a:r>
            <a:endParaRPr/>
          </a:p>
          <a:p>
            <a:pPr indent="-317500" lvl="1" marL="914400" rtl="0" algn="l">
              <a:spcBef>
                <a:spcPts val="0"/>
              </a:spcBef>
              <a:spcAft>
                <a:spcPts val="0"/>
              </a:spcAft>
              <a:buSzPts val="1400"/>
              <a:buChar char="○"/>
            </a:pPr>
            <a:r>
              <a:rPr lang="en"/>
              <a:t>Safe to assume he will  probably lose 80% from FM and 20% from LBM</a:t>
            </a:r>
            <a:endParaRPr/>
          </a:p>
          <a:p>
            <a:pPr indent="-342900" lvl="0" marL="457200" rtl="0" algn="l">
              <a:spcBef>
                <a:spcPts val="0"/>
              </a:spcBef>
              <a:spcAft>
                <a:spcPts val="0"/>
              </a:spcAft>
              <a:buSzPts val="1800"/>
              <a:buChar char="●"/>
            </a:pPr>
            <a:r>
              <a:rPr lang="en"/>
              <a:t>If his goal is to lose 10kg from his absolute Fat mass</a:t>
            </a:r>
            <a:endParaRPr/>
          </a:p>
          <a:p>
            <a:pPr indent="-317500" lvl="1" marL="914400" rtl="0" algn="l">
              <a:spcBef>
                <a:spcPts val="0"/>
              </a:spcBef>
              <a:spcAft>
                <a:spcPts val="0"/>
              </a:spcAft>
              <a:buSzPts val="1400"/>
              <a:buChar char="○"/>
            </a:pPr>
            <a:r>
              <a:rPr lang="en"/>
              <a:t>If 80% of his weight loss is FM we can take </a:t>
            </a:r>
            <a:endParaRPr/>
          </a:p>
          <a:p>
            <a:pPr indent="-317500" lvl="1" marL="914400" rtl="0" algn="l">
              <a:spcBef>
                <a:spcPts val="0"/>
              </a:spcBef>
              <a:spcAft>
                <a:spcPts val="0"/>
              </a:spcAft>
              <a:buSzPts val="1400"/>
              <a:buChar char="○"/>
            </a:pPr>
            <a:r>
              <a:rPr lang="en"/>
              <a:t>10kg ( fat to lose ) / .8 = 12.5 kgs. need to lose in order to lose 10 kgs fat so he will lose 2.5 kgs in LBM</a:t>
            </a:r>
            <a:endParaRPr/>
          </a:p>
          <a:p>
            <a:pPr indent="-317500" lvl="1" marL="914400" rtl="0" algn="l">
              <a:spcBef>
                <a:spcPts val="0"/>
              </a:spcBef>
              <a:spcAft>
                <a:spcPts val="0"/>
              </a:spcAft>
              <a:buSzPts val="1400"/>
              <a:buChar char="○"/>
            </a:pPr>
            <a:r>
              <a:rPr lang="en"/>
              <a:t>We can say it will take him 12.5/0.6 kgs =20.8 weeks or 21 weeks ( round up)</a:t>
            </a:r>
            <a:endParaRPr/>
          </a:p>
          <a:p>
            <a:pPr indent="-342900" lvl="0" marL="457200" rtl="0" algn="l">
              <a:spcBef>
                <a:spcPts val="0"/>
              </a:spcBef>
              <a:spcAft>
                <a:spcPts val="0"/>
              </a:spcAft>
              <a:buSzPts val="1800"/>
              <a:buChar char="●"/>
            </a:pPr>
            <a:r>
              <a:rPr lang="en"/>
              <a:t>Easy right?</a:t>
            </a:r>
            <a:endParaRPr/>
          </a:p>
          <a:p>
            <a:pPr indent="-317500" lvl="1" marL="914400" rtl="0" algn="l">
              <a:spcBef>
                <a:spcPts val="0"/>
              </a:spcBef>
              <a:spcAft>
                <a:spcPts val="0"/>
              </a:spcAft>
              <a:buSzPts val="1400"/>
              <a:buChar char="○"/>
            </a:pPr>
            <a:r>
              <a:rPr lang="en"/>
              <a:t>Studies have shown that there is always gonna be a variance to LBM and FM</a:t>
            </a:r>
            <a:endParaRPr/>
          </a:p>
          <a:p>
            <a:pPr indent="-317500" lvl="1" marL="914400" rtl="0" algn="l">
              <a:spcBef>
                <a:spcPts val="0"/>
              </a:spcBef>
              <a:spcAft>
                <a:spcPts val="0"/>
              </a:spcAft>
              <a:buSzPts val="1400"/>
              <a:buChar char="○"/>
            </a:pPr>
            <a:r>
              <a:rPr lang="en"/>
              <a:t>It depends on the individual</a:t>
            </a:r>
            <a:endParaRPr/>
          </a:p>
          <a:p>
            <a:pPr indent="-317500" lvl="1" marL="914400" rtl="0" algn="l">
              <a:spcBef>
                <a:spcPts val="0"/>
              </a:spcBef>
              <a:spcAft>
                <a:spcPts val="0"/>
              </a:spcAft>
              <a:buSzPts val="1400"/>
              <a:buChar char="○"/>
            </a:pPr>
            <a:r>
              <a:rPr lang="en"/>
              <a:t>No clear cut answer but where is a general rule we can follow</a:t>
            </a:r>
            <a:endParaRPr/>
          </a:p>
        </p:txBody>
      </p:sp>
      <p:pic>
        <p:nvPicPr>
          <p:cNvPr id="216" name="Google Shape;216;p36"/>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Approximates in FM and LBM</a:t>
            </a:r>
            <a:endParaRPr/>
          </a:p>
        </p:txBody>
      </p:sp>
      <p:pic>
        <p:nvPicPr>
          <p:cNvPr id="222" name="Google Shape;222;p37"/>
          <p:cNvPicPr preferRelativeResize="0"/>
          <p:nvPr/>
        </p:nvPicPr>
        <p:blipFill>
          <a:blip r:embed="rId3">
            <a:alphaModFix/>
          </a:blip>
          <a:stretch>
            <a:fillRect/>
          </a:stretch>
        </p:blipFill>
        <p:spPr>
          <a:xfrm>
            <a:off x="311700" y="1136050"/>
            <a:ext cx="7140225" cy="2874975"/>
          </a:xfrm>
          <a:prstGeom prst="rect">
            <a:avLst/>
          </a:prstGeom>
          <a:noFill/>
          <a:ln>
            <a:noFill/>
          </a:ln>
        </p:spPr>
      </p:pic>
      <p:pic>
        <p:nvPicPr>
          <p:cNvPr id="223" name="Google Shape;223;p37"/>
          <p:cNvPicPr preferRelativeResize="0"/>
          <p:nvPr/>
        </p:nvPicPr>
        <p:blipFill>
          <a:blip r:embed="rId4">
            <a:alphaModFix/>
          </a:blip>
          <a:stretch>
            <a:fillRect/>
          </a:stretch>
        </p:blipFill>
        <p:spPr>
          <a:xfrm>
            <a:off x="1089400" y="4129351"/>
            <a:ext cx="6005074" cy="771300"/>
          </a:xfrm>
          <a:prstGeom prst="rect">
            <a:avLst/>
          </a:prstGeom>
          <a:noFill/>
          <a:ln>
            <a:noFill/>
          </a:ln>
        </p:spPr>
      </p:pic>
      <p:pic>
        <p:nvPicPr>
          <p:cNvPr id="224" name="Google Shape;224;p37"/>
          <p:cNvPicPr preferRelativeResize="0"/>
          <p:nvPr/>
        </p:nvPicPr>
        <p:blipFill>
          <a:blip r:embed="rId5">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Make room for Life</a:t>
            </a:r>
            <a:endParaRPr/>
          </a:p>
        </p:txBody>
      </p:sp>
      <p:sp>
        <p:nvSpPr>
          <p:cNvPr id="230" name="Google Shape;23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 the best laid out plans are subject to chaos of life</a:t>
            </a:r>
            <a:endParaRPr/>
          </a:p>
          <a:p>
            <a:pPr indent="-342900" lvl="0" marL="457200" rtl="0" algn="l">
              <a:spcBef>
                <a:spcPts val="0"/>
              </a:spcBef>
              <a:spcAft>
                <a:spcPts val="0"/>
              </a:spcAft>
              <a:buSzPts val="1800"/>
              <a:buChar char="●"/>
            </a:pPr>
            <a:r>
              <a:rPr lang="en"/>
              <a:t>Life will happen</a:t>
            </a:r>
            <a:endParaRPr/>
          </a:p>
          <a:p>
            <a:pPr indent="-317500" lvl="1" marL="914400" rtl="0" algn="l">
              <a:spcBef>
                <a:spcPts val="0"/>
              </a:spcBef>
              <a:spcAft>
                <a:spcPts val="0"/>
              </a:spcAft>
              <a:buSzPts val="1400"/>
              <a:buChar char="○"/>
            </a:pPr>
            <a:r>
              <a:rPr lang="en"/>
              <a:t>Number of stressful events occur all the time</a:t>
            </a:r>
            <a:endParaRPr/>
          </a:p>
          <a:p>
            <a:pPr indent="-342900" lvl="0" marL="457200" rtl="0" algn="l">
              <a:spcBef>
                <a:spcPts val="0"/>
              </a:spcBef>
              <a:spcAft>
                <a:spcPts val="0"/>
              </a:spcAft>
              <a:buSzPts val="1800"/>
              <a:buChar char="●"/>
            </a:pPr>
            <a:r>
              <a:rPr lang="en"/>
              <a:t>Trust me </a:t>
            </a:r>
            <a:r>
              <a:rPr lang="en"/>
              <a:t>nobody</a:t>
            </a:r>
            <a:r>
              <a:rPr lang="en"/>
              <a:t> gives a damn about your diet</a:t>
            </a:r>
            <a:endParaRPr/>
          </a:p>
          <a:p>
            <a:pPr indent="-317500" lvl="1" marL="914400" rtl="0" algn="l">
              <a:spcBef>
                <a:spcPts val="0"/>
              </a:spcBef>
              <a:spcAft>
                <a:spcPts val="0"/>
              </a:spcAft>
              <a:buSzPts val="1400"/>
              <a:buChar char="○"/>
            </a:pPr>
            <a:r>
              <a:rPr lang="en"/>
              <a:t>More reason to use a sustainable approach</a:t>
            </a:r>
            <a:endParaRPr/>
          </a:p>
          <a:p>
            <a:pPr indent="-317500" lvl="1" marL="914400" rtl="0" algn="l">
              <a:spcBef>
                <a:spcPts val="0"/>
              </a:spcBef>
              <a:spcAft>
                <a:spcPts val="0"/>
              </a:spcAft>
              <a:buSzPts val="1400"/>
              <a:buChar char="○"/>
            </a:pPr>
            <a:r>
              <a:rPr lang="en"/>
              <a:t>When life is good, it’s easier to focus on little things to improve ourselves</a:t>
            </a:r>
            <a:endParaRPr/>
          </a:p>
          <a:p>
            <a:pPr indent="-317500" lvl="1" marL="914400" rtl="0" algn="l">
              <a:spcBef>
                <a:spcPts val="0"/>
              </a:spcBef>
              <a:spcAft>
                <a:spcPts val="0"/>
              </a:spcAft>
              <a:buSzPts val="1400"/>
              <a:buChar char="○"/>
            </a:pPr>
            <a:r>
              <a:rPr lang="en"/>
              <a:t>It is when life </a:t>
            </a:r>
            <a:r>
              <a:rPr lang="en"/>
              <a:t>takes</a:t>
            </a:r>
            <a:r>
              <a:rPr lang="en"/>
              <a:t> a nosedive to the shitter that our will power for things like dieting goes into the tank</a:t>
            </a:r>
            <a:endParaRPr/>
          </a:p>
          <a:p>
            <a:pPr indent="0" lvl="0" marL="914400" rtl="0" algn="l">
              <a:spcBef>
                <a:spcPts val="1200"/>
              </a:spcBef>
              <a:spcAft>
                <a:spcPts val="0"/>
              </a:spcAft>
              <a:buNone/>
            </a:pPr>
            <a:r>
              <a:rPr lang="en"/>
              <a:t>“ Self control is fatiguing” </a:t>
            </a:r>
            <a:endParaRPr/>
          </a:p>
          <a:p>
            <a:pPr indent="-342900" lvl="0" marL="457200" rtl="0" algn="l">
              <a:spcBef>
                <a:spcPts val="1200"/>
              </a:spcBef>
              <a:spcAft>
                <a:spcPts val="0"/>
              </a:spcAft>
              <a:buSzPts val="1800"/>
              <a:buChar char="●"/>
            </a:pPr>
            <a:r>
              <a:rPr lang="en"/>
              <a:t>Why would you not take the the approach that requires the least self </a:t>
            </a:r>
            <a:r>
              <a:rPr lang="en"/>
              <a:t>control</a:t>
            </a:r>
            <a:r>
              <a:rPr lang="en"/>
              <a:t> ?</a:t>
            </a:r>
            <a:endParaRPr/>
          </a:p>
        </p:txBody>
      </p:sp>
      <p:pic>
        <p:nvPicPr>
          <p:cNvPr id="231" name="Google Shape;231;p38"/>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Make room for life</a:t>
            </a:r>
            <a:endParaRPr/>
          </a:p>
        </p:txBody>
      </p:sp>
      <p:sp>
        <p:nvSpPr>
          <p:cNvPr id="237" name="Google Shape;237;p39"/>
          <p:cNvSpPr txBox="1"/>
          <p:nvPr>
            <p:ph idx="1" type="body"/>
          </p:nvPr>
        </p:nvSpPr>
        <p:spPr>
          <a:xfrm>
            <a:off x="311700" y="1152475"/>
            <a:ext cx="8520600" cy="3749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Your odds are higher if you can remain adherent even when things are </a:t>
            </a:r>
            <a:r>
              <a:rPr lang="en"/>
              <a:t>stressful</a:t>
            </a:r>
            <a:endParaRPr/>
          </a:p>
          <a:p>
            <a:pPr indent="-342900" lvl="0" marL="457200" rtl="0" algn="l">
              <a:spcBef>
                <a:spcPts val="0"/>
              </a:spcBef>
              <a:spcAft>
                <a:spcPts val="0"/>
              </a:spcAft>
              <a:buSzPts val="1800"/>
              <a:buChar char="●"/>
            </a:pPr>
            <a:r>
              <a:rPr lang="en"/>
              <a:t>Not for me to decide what will work best for you</a:t>
            </a:r>
            <a:endParaRPr/>
          </a:p>
          <a:p>
            <a:pPr indent="-342900" lvl="0" marL="457200" rtl="0" algn="l">
              <a:spcBef>
                <a:spcPts val="0"/>
              </a:spcBef>
              <a:spcAft>
                <a:spcPts val="0"/>
              </a:spcAft>
              <a:buSzPts val="1800"/>
              <a:buChar char="●"/>
            </a:pPr>
            <a:r>
              <a:rPr lang="en"/>
              <a:t>This is why </a:t>
            </a:r>
            <a:r>
              <a:rPr lang="en"/>
              <a:t>i'm</a:t>
            </a:r>
            <a:r>
              <a:rPr lang="en"/>
              <a:t> providing you with all the information to </a:t>
            </a:r>
            <a:r>
              <a:rPr lang="en"/>
              <a:t>set up</a:t>
            </a:r>
            <a:r>
              <a:rPr lang="en"/>
              <a:t> for </a:t>
            </a:r>
            <a:r>
              <a:rPr lang="en"/>
              <a:t>success</a:t>
            </a:r>
            <a:r>
              <a:rPr lang="en"/>
              <a:t> in the long term</a:t>
            </a:r>
            <a:endParaRPr/>
          </a:p>
          <a:p>
            <a:pPr indent="-317500" lvl="1" marL="914400" rtl="0" algn="l">
              <a:spcBef>
                <a:spcPts val="0"/>
              </a:spcBef>
              <a:spcAft>
                <a:spcPts val="0"/>
              </a:spcAft>
              <a:buSzPts val="1400"/>
              <a:buChar char="○"/>
            </a:pPr>
            <a:r>
              <a:rPr lang="en"/>
              <a:t>Give yourself more time to lose weight</a:t>
            </a:r>
            <a:endParaRPr/>
          </a:p>
          <a:p>
            <a:pPr indent="-317500" lvl="1" marL="914400" rtl="0" algn="l">
              <a:spcBef>
                <a:spcPts val="0"/>
              </a:spcBef>
              <a:spcAft>
                <a:spcPts val="0"/>
              </a:spcAft>
              <a:buSzPts val="1400"/>
              <a:buChar char="○"/>
            </a:pPr>
            <a:r>
              <a:rPr lang="en"/>
              <a:t>Choose the </a:t>
            </a:r>
            <a:r>
              <a:rPr lang="en"/>
              <a:t>types of food you enjoy eating within the constraints</a:t>
            </a:r>
            <a:endParaRPr/>
          </a:p>
          <a:p>
            <a:pPr indent="-317500" lvl="1" marL="914400" rtl="0" algn="l">
              <a:spcBef>
                <a:spcPts val="0"/>
              </a:spcBef>
              <a:spcAft>
                <a:spcPts val="0"/>
              </a:spcAft>
              <a:buSzPts val="1400"/>
              <a:buChar char="○"/>
            </a:pPr>
            <a:r>
              <a:rPr lang="en"/>
              <a:t>Pack ahead of time</a:t>
            </a:r>
            <a:endParaRPr/>
          </a:p>
          <a:p>
            <a:pPr indent="-317500" lvl="1" marL="914400" rtl="0" algn="l">
              <a:spcBef>
                <a:spcPts val="0"/>
              </a:spcBef>
              <a:spcAft>
                <a:spcPts val="0"/>
              </a:spcAft>
              <a:buSzPts val="1400"/>
              <a:buChar char="○"/>
            </a:pPr>
            <a:r>
              <a:rPr lang="en"/>
              <a:t>Understandable that you may have a high stress life and you are in a stressful situation.</a:t>
            </a:r>
            <a:endParaRPr/>
          </a:p>
          <a:p>
            <a:pPr indent="-317500" lvl="1" marL="914400" rtl="0" algn="l">
              <a:spcBef>
                <a:spcPts val="0"/>
              </a:spcBef>
              <a:spcAft>
                <a:spcPts val="0"/>
              </a:spcAft>
              <a:buSzPts val="1400"/>
              <a:buChar char="○"/>
            </a:pPr>
            <a:r>
              <a:rPr lang="en"/>
              <a:t>Completely unrelated to the diet itself</a:t>
            </a:r>
            <a:endParaRPr/>
          </a:p>
          <a:p>
            <a:pPr indent="-317500" lvl="1" marL="914400" rtl="0" algn="l">
              <a:spcBef>
                <a:spcPts val="0"/>
              </a:spcBef>
              <a:spcAft>
                <a:spcPts val="0"/>
              </a:spcAft>
              <a:buSzPts val="1400"/>
              <a:buChar char="○"/>
            </a:pPr>
            <a:r>
              <a:rPr lang="en"/>
              <a:t>Hope for the best prepare for the worst</a:t>
            </a:r>
            <a:endParaRPr/>
          </a:p>
          <a:p>
            <a:pPr indent="-317500" lvl="1" marL="914400" rtl="0" algn="l">
              <a:spcBef>
                <a:spcPts val="0"/>
              </a:spcBef>
              <a:spcAft>
                <a:spcPts val="0"/>
              </a:spcAft>
              <a:buSzPts val="1400"/>
              <a:buChar char="○"/>
            </a:pPr>
            <a:r>
              <a:rPr lang="en"/>
              <a:t>You can hold steady if you hit your goal early  or even to start adding calories in but it is way more difficult to play catch up if you get behind!</a:t>
            </a:r>
            <a:endParaRPr/>
          </a:p>
        </p:txBody>
      </p:sp>
      <p:pic>
        <p:nvPicPr>
          <p:cNvPr id="238" name="Google Shape;238;p39"/>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Determining your caloric deficit</a:t>
            </a:r>
            <a:endParaRPr/>
          </a:p>
        </p:txBody>
      </p:sp>
      <p:sp>
        <p:nvSpPr>
          <p:cNvPr id="244" name="Google Shape;244;p40"/>
          <p:cNvSpPr txBox="1"/>
          <p:nvPr>
            <p:ph idx="1" type="body"/>
          </p:nvPr>
        </p:nvSpPr>
        <p:spPr>
          <a:xfrm>
            <a:off x="311700" y="1152475"/>
            <a:ext cx="8520600" cy="3721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Your caloric </a:t>
            </a:r>
            <a:r>
              <a:rPr lang="en"/>
              <a:t>deficit refers to the amount of calories you consume below your maintenance calories. </a:t>
            </a:r>
            <a:endParaRPr/>
          </a:p>
          <a:p>
            <a:pPr indent="-317500" lvl="1" marL="914400" rtl="0" algn="l">
              <a:spcBef>
                <a:spcPts val="0"/>
              </a:spcBef>
              <a:spcAft>
                <a:spcPts val="0"/>
              </a:spcAft>
              <a:buSzPts val="1400"/>
              <a:buChar char="○"/>
            </a:pPr>
            <a:r>
              <a:rPr lang="en"/>
              <a:t>Daily calorie target = maintenance calories - Deficit calories</a:t>
            </a:r>
            <a:endParaRPr/>
          </a:p>
          <a:p>
            <a:pPr indent="-317500" lvl="1" marL="914400" rtl="0" algn="l">
              <a:spcBef>
                <a:spcPts val="0"/>
              </a:spcBef>
              <a:spcAft>
                <a:spcPts val="0"/>
              </a:spcAft>
              <a:buSzPts val="1400"/>
              <a:buChar char="○"/>
            </a:pPr>
            <a:r>
              <a:rPr lang="en"/>
              <a:t>This will be based on the percentage of calories you wish to lose per week</a:t>
            </a:r>
            <a:endParaRPr/>
          </a:p>
          <a:p>
            <a:pPr indent="-317500" lvl="1" marL="914400" rtl="0" algn="l">
              <a:spcBef>
                <a:spcPts val="0"/>
              </a:spcBef>
              <a:spcAft>
                <a:spcPts val="0"/>
              </a:spcAft>
              <a:buSzPts val="1400"/>
              <a:buChar char="○"/>
            </a:pPr>
            <a:r>
              <a:rPr lang="en"/>
              <a:t>Our Preference?  0.4% - 0.8 % per week with the maximum of 1%</a:t>
            </a:r>
            <a:endParaRPr/>
          </a:p>
          <a:p>
            <a:pPr indent="-342900" lvl="0" marL="457200" rtl="0" algn="l">
              <a:spcBef>
                <a:spcPts val="0"/>
              </a:spcBef>
              <a:spcAft>
                <a:spcPts val="0"/>
              </a:spcAft>
              <a:buSzPts val="1800"/>
              <a:buChar char="●"/>
            </a:pPr>
            <a:r>
              <a:rPr lang="en"/>
              <a:t>Let's bring back our 100 kg guy</a:t>
            </a:r>
            <a:endParaRPr/>
          </a:p>
          <a:p>
            <a:pPr indent="-317500" lvl="1" marL="914400" rtl="0" algn="l">
              <a:spcBef>
                <a:spcPts val="0"/>
              </a:spcBef>
              <a:spcAft>
                <a:spcPts val="0"/>
              </a:spcAft>
              <a:buSzPts val="1400"/>
              <a:buChar char="○"/>
            </a:pPr>
            <a:r>
              <a:rPr lang="en"/>
              <a:t>Target 0.6% weight loss per week ( 100 kg* 0.6 = 600g per week)</a:t>
            </a:r>
            <a:endParaRPr/>
          </a:p>
          <a:p>
            <a:pPr indent="-317500" lvl="1" marL="914400" rtl="0" algn="l">
              <a:spcBef>
                <a:spcPts val="0"/>
              </a:spcBef>
              <a:spcAft>
                <a:spcPts val="0"/>
              </a:spcAft>
              <a:buSzPts val="1400"/>
              <a:buChar char="○"/>
            </a:pPr>
            <a:r>
              <a:rPr lang="en"/>
              <a:t>We can use this as information to determine his deficit calories</a:t>
            </a:r>
            <a:endParaRPr/>
          </a:p>
          <a:p>
            <a:pPr indent="-317500" lvl="1" marL="914400" rtl="0" algn="l">
              <a:spcBef>
                <a:spcPts val="0"/>
              </a:spcBef>
              <a:spcAft>
                <a:spcPts val="0"/>
              </a:spcAft>
              <a:buSzPts val="1400"/>
              <a:buChar char="○"/>
            </a:pPr>
            <a:r>
              <a:rPr lang="en"/>
              <a:t>Based on our scientific data. We can estimate he will lose around 80% of his weight from FM and 20% from LBM. </a:t>
            </a:r>
            <a:endParaRPr/>
          </a:p>
          <a:p>
            <a:pPr indent="-317500" lvl="1" marL="914400" rtl="0" algn="l">
              <a:spcBef>
                <a:spcPts val="0"/>
              </a:spcBef>
              <a:spcAft>
                <a:spcPts val="0"/>
              </a:spcAft>
              <a:buSzPts val="1400"/>
              <a:buChar char="○"/>
            </a:pPr>
            <a:r>
              <a:rPr lang="en"/>
              <a:t>On a weekly basis we need to lose 480 grams from FM and 120 grams from LBM</a:t>
            </a:r>
            <a:endParaRPr/>
          </a:p>
          <a:p>
            <a:pPr indent="0" lvl="0" marL="457200" rtl="0" algn="l">
              <a:spcBef>
                <a:spcPts val="1200"/>
              </a:spcBef>
              <a:spcAft>
                <a:spcPts val="1200"/>
              </a:spcAft>
              <a:buNone/>
            </a:pPr>
            <a:r>
              <a:t/>
            </a:r>
            <a:endParaRPr/>
          </a:p>
        </p:txBody>
      </p:sp>
      <p:pic>
        <p:nvPicPr>
          <p:cNvPr id="245" name="Google Shape;245;p40"/>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Determining</a:t>
            </a:r>
            <a:r>
              <a:rPr lang="en"/>
              <a:t> your caloric deficit</a:t>
            </a:r>
            <a:endParaRPr/>
          </a:p>
        </p:txBody>
      </p:sp>
      <p:sp>
        <p:nvSpPr>
          <p:cNvPr id="251" name="Google Shape;25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we can calculate how many calories would come from FM lost</a:t>
            </a:r>
            <a:endParaRPr/>
          </a:p>
          <a:p>
            <a:pPr indent="-317500" lvl="1" marL="914400" rtl="0" algn="l">
              <a:spcBef>
                <a:spcPts val="0"/>
              </a:spcBef>
              <a:spcAft>
                <a:spcPts val="0"/>
              </a:spcAft>
              <a:buSzPts val="1400"/>
              <a:buChar char="○"/>
            </a:pPr>
            <a:r>
              <a:rPr lang="en"/>
              <a:t>Calories from fat loss would equal 480 g body fat * 0.87% lipid in body fat = 417.6 g (roundup to 418) of fat </a:t>
            </a:r>
            <a:endParaRPr/>
          </a:p>
          <a:p>
            <a:pPr indent="-317500" lvl="1" marL="914400" rtl="0" algn="l">
              <a:spcBef>
                <a:spcPts val="0"/>
              </a:spcBef>
              <a:spcAft>
                <a:spcPts val="0"/>
              </a:spcAft>
              <a:buSzPts val="1400"/>
              <a:buChar char="○"/>
            </a:pPr>
            <a:r>
              <a:rPr lang="en"/>
              <a:t>418 * 9 calories /g of fat = 3762 calories from FM</a:t>
            </a:r>
            <a:endParaRPr/>
          </a:p>
          <a:p>
            <a:pPr indent="-342900" lvl="0" marL="457200" rtl="0" algn="l">
              <a:spcBef>
                <a:spcPts val="0"/>
              </a:spcBef>
              <a:spcAft>
                <a:spcPts val="0"/>
              </a:spcAft>
              <a:buSzPts val="1800"/>
              <a:buChar char="●"/>
            </a:pPr>
            <a:r>
              <a:rPr lang="en"/>
              <a:t>Then to determine how many calories would come from LBM</a:t>
            </a:r>
            <a:endParaRPr/>
          </a:p>
          <a:p>
            <a:pPr indent="-317500" lvl="1" marL="914400" rtl="0" algn="l">
              <a:spcBef>
                <a:spcPts val="0"/>
              </a:spcBef>
              <a:spcAft>
                <a:spcPts val="0"/>
              </a:spcAft>
              <a:buSzPts val="1400"/>
              <a:buChar char="○"/>
            </a:pPr>
            <a:r>
              <a:rPr lang="en"/>
              <a:t>120 g LBM * 0.3 = 36 gram of protein * 4 calorie/g </a:t>
            </a:r>
            <a:r>
              <a:rPr lang="en"/>
              <a:t>protein</a:t>
            </a:r>
            <a:r>
              <a:rPr lang="en"/>
              <a:t> = 114 calories from LBM</a:t>
            </a:r>
            <a:endParaRPr/>
          </a:p>
          <a:p>
            <a:pPr indent="-342900" lvl="0" marL="457200" rtl="0" algn="l">
              <a:spcBef>
                <a:spcPts val="0"/>
              </a:spcBef>
              <a:spcAft>
                <a:spcPts val="0"/>
              </a:spcAft>
              <a:buSzPts val="1800"/>
              <a:buChar char="●"/>
            </a:pPr>
            <a:r>
              <a:rPr lang="en"/>
              <a:t>Therefore, the approximate total </a:t>
            </a:r>
            <a:r>
              <a:rPr lang="en"/>
              <a:t>amount</a:t>
            </a:r>
            <a:r>
              <a:rPr lang="en"/>
              <a:t> of caloric </a:t>
            </a:r>
            <a:r>
              <a:rPr lang="en"/>
              <a:t>deficit</a:t>
            </a:r>
            <a:r>
              <a:rPr lang="en"/>
              <a:t> required to lose .6 kilograms per week form him is 3762 + 144 = 3906 calories</a:t>
            </a:r>
            <a:endParaRPr/>
          </a:p>
          <a:p>
            <a:pPr indent="-317500" lvl="1" marL="914400" rtl="0" algn="l">
              <a:spcBef>
                <a:spcPts val="0"/>
              </a:spcBef>
              <a:spcAft>
                <a:spcPts val="0"/>
              </a:spcAft>
              <a:buSzPts val="1400"/>
              <a:buChar char="○"/>
            </a:pPr>
            <a:r>
              <a:rPr lang="en"/>
              <a:t>Divide that by 7 we get out daily caloric </a:t>
            </a:r>
            <a:r>
              <a:rPr lang="en"/>
              <a:t>deficit</a:t>
            </a:r>
            <a:endParaRPr/>
          </a:p>
          <a:p>
            <a:pPr indent="-317500" lvl="1" marL="914400" rtl="0" algn="l">
              <a:spcBef>
                <a:spcPts val="0"/>
              </a:spcBef>
              <a:spcAft>
                <a:spcPts val="0"/>
              </a:spcAft>
              <a:buSzPts val="1400"/>
              <a:buChar char="○"/>
            </a:pPr>
            <a:r>
              <a:rPr lang="en"/>
              <a:t>3906/7 = 558 ( rounded) caloric deficit per day</a:t>
            </a:r>
            <a:endParaRPr/>
          </a:p>
        </p:txBody>
      </p:sp>
      <p:pic>
        <p:nvPicPr>
          <p:cNvPr id="252" name="Google Shape;252;p41"/>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words</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Metabolism</a:t>
            </a:r>
            <a:endParaRPr/>
          </a:p>
          <a:p>
            <a:pPr indent="-317500" lvl="1" marL="914400" rtl="0" algn="l">
              <a:spcBef>
                <a:spcPts val="0"/>
              </a:spcBef>
              <a:spcAft>
                <a:spcPts val="0"/>
              </a:spcAft>
              <a:buSzPts val="1400"/>
              <a:buChar char="○"/>
            </a:pPr>
            <a:r>
              <a:rPr lang="en"/>
              <a:t>The entirety of your body’s chemical </a:t>
            </a:r>
            <a:r>
              <a:rPr lang="en"/>
              <a:t>processes</a:t>
            </a:r>
            <a:endParaRPr/>
          </a:p>
          <a:p>
            <a:pPr indent="-317500" lvl="1" marL="914400" rtl="0" algn="l">
              <a:spcBef>
                <a:spcPts val="0"/>
              </a:spcBef>
              <a:spcAft>
                <a:spcPts val="0"/>
              </a:spcAft>
              <a:buSzPts val="1400"/>
              <a:buChar char="○"/>
            </a:pPr>
            <a:r>
              <a:rPr lang="en"/>
              <a:t>Two big ones bing the processes breaking down or building up the matter inside of us</a:t>
            </a:r>
            <a:endParaRPr/>
          </a:p>
          <a:p>
            <a:pPr indent="-317500" lvl="1" marL="914400" rtl="0" algn="l">
              <a:spcBef>
                <a:spcPts val="0"/>
              </a:spcBef>
              <a:spcAft>
                <a:spcPts val="0"/>
              </a:spcAft>
              <a:buSzPts val="1400"/>
              <a:buChar char="○"/>
            </a:pPr>
            <a:r>
              <a:rPr lang="en"/>
              <a:t>Catabolism is the breaking down of larger molecules into smaller molecules and anabolism is the </a:t>
            </a:r>
            <a:r>
              <a:rPr lang="en"/>
              <a:t>building</a:t>
            </a:r>
            <a:r>
              <a:rPr lang="en"/>
              <a:t> of larger molecules or </a:t>
            </a:r>
            <a:r>
              <a:rPr lang="en"/>
              <a:t>structures</a:t>
            </a:r>
            <a:r>
              <a:rPr lang="en"/>
              <a:t> from smaller molecules</a:t>
            </a:r>
            <a:endParaRPr/>
          </a:p>
          <a:p>
            <a:pPr indent="-342900" lvl="0" marL="457200" rtl="0" algn="l">
              <a:spcBef>
                <a:spcPts val="0"/>
              </a:spcBef>
              <a:spcAft>
                <a:spcPts val="0"/>
              </a:spcAft>
              <a:buSzPts val="1800"/>
              <a:buChar char="●"/>
            </a:pPr>
            <a:r>
              <a:rPr lang="en"/>
              <a:t>Metabolic adaptation</a:t>
            </a:r>
            <a:endParaRPr/>
          </a:p>
          <a:p>
            <a:pPr indent="-317500" lvl="1" marL="914400" rtl="0" algn="l">
              <a:spcBef>
                <a:spcPts val="0"/>
              </a:spcBef>
              <a:spcAft>
                <a:spcPts val="0"/>
              </a:spcAft>
              <a:buSzPts val="1400"/>
              <a:buChar char="○"/>
            </a:pPr>
            <a:r>
              <a:rPr lang="en"/>
              <a:t>The change in metabolic rate as an </a:t>
            </a:r>
            <a:r>
              <a:rPr lang="en"/>
              <a:t>adjustment</a:t>
            </a:r>
            <a:r>
              <a:rPr lang="en"/>
              <a:t> to your intake</a:t>
            </a:r>
            <a:endParaRPr/>
          </a:p>
          <a:p>
            <a:pPr indent="-317500" lvl="2" marL="1371600" rtl="0" algn="l">
              <a:spcBef>
                <a:spcPts val="0"/>
              </a:spcBef>
              <a:spcAft>
                <a:spcPts val="0"/>
              </a:spcAft>
              <a:buSzPts val="1400"/>
              <a:buChar char="■"/>
            </a:pPr>
            <a:r>
              <a:rPr lang="en"/>
              <a:t>When you lose weight and were losing for a while, and you stalled. You </a:t>
            </a:r>
            <a:r>
              <a:rPr lang="en"/>
              <a:t>have</a:t>
            </a:r>
            <a:r>
              <a:rPr lang="en"/>
              <a:t> witnessed metabolic adaptation</a:t>
            </a:r>
            <a:endParaRPr/>
          </a:p>
          <a:p>
            <a:pPr indent="-317500" lvl="1" marL="914400" rtl="0" algn="l">
              <a:spcBef>
                <a:spcPts val="0"/>
              </a:spcBef>
              <a:spcAft>
                <a:spcPts val="0"/>
              </a:spcAft>
              <a:buSzPts val="1400"/>
              <a:buChar char="○"/>
            </a:pPr>
            <a:r>
              <a:rPr lang="en"/>
              <a:t>When you consumed fewer calories than your </a:t>
            </a:r>
            <a:r>
              <a:rPr lang="en"/>
              <a:t>maintenance</a:t>
            </a:r>
            <a:r>
              <a:rPr lang="en"/>
              <a:t> your metabolism adapts by slowing down to prevent too much weight loss</a:t>
            </a:r>
            <a:endParaRPr/>
          </a:p>
          <a:p>
            <a:pPr indent="-317500" lvl="1" marL="914400" rtl="0" algn="l">
              <a:spcBef>
                <a:spcPts val="0"/>
              </a:spcBef>
              <a:spcAft>
                <a:spcPts val="0"/>
              </a:spcAft>
              <a:buSzPts val="1400"/>
              <a:buChar char="○"/>
            </a:pPr>
            <a:r>
              <a:rPr lang="en"/>
              <a:t>Basically the self defense system we spoke about in earlier </a:t>
            </a:r>
            <a:r>
              <a:rPr lang="en"/>
              <a:t>class</a:t>
            </a:r>
            <a:endParaRPr/>
          </a:p>
        </p:txBody>
      </p:sp>
      <p:pic>
        <p:nvPicPr>
          <p:cNvPr id="70" name="Google Shape;70;p15"/>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58" name="Google Shape;258;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Always take life into account</a:t>
            </a:r>
            <a:endParaRPr/>
          </a:p>
          <a:p>
            <a:pPr indent="-342900" lvl="0" marL="457200" rtl="0" algn="l">
              <a:spcBef>
                <a:spcPts val="0"/>
              </a:spcBef>
              <a:spcAft>
                <a:spcPts val="0"/>
              </a:spcAft>
              <a:buSzPts val="1800"/>
              <a:buChar char="●"/>
            </a:pPr>
            <a:r>
              <a:rPr lang="en"/>
              <a:t>Don't</a:t>
            </a:r>
            <a:r>
              <a:rPr lang="en"/>
              <a:t> be alarmed when your body acts like something other than a math equation</a:t>
            </a:r>
            <a:endParaRPr/>
          </a:p>
          <a:p>
            <a:pPr indent="-342900" lvl="0" marL="457200" rtl="0" algn="l">
              <a:spcBef>
                <a:spcPts val="0"/>
              </a:spcBef>
              <a:spcAft>
                <a:spcPts val="0"/>
              </a:spcAft>
              <a:buSzPts val="1800"/>
              <a:buChar char="●"/>
            </a:pPr>
            <a:r>
              <a:rPr lang="en"/>
              <a:t>Figure out your </a:t>
            </a:r>
            <a:r>
              <a:rPr lang="en"/>
              <a:t>maintenance</a:t>
            </a:r>
            <a:r>
              <a:rPr lang="en"/>
              <a:t> calories using one of many equations</a:t>
            </a:r>
            <a:endParaRPr/>
          </a:p>
          <a:p>
            <a:pPr indent="-342900" lvl="0" marL="457200" rtl="0" algn="l">
              <a:spcBef>
                <a:spcPts val="0"/>
              </a:spcBef>
              <a:spcAft>
                <a:spcPts val="0"/>
              </a:spcAft>
              <a:buSzPts val="1800"/>
              <a:buChar char="●"/>
            </a:pPr>
            <a:r>
              <a:rPr lang="en"/>
              <a:t>Be consistent with your equations</a:t>
            </a:r>
            <a:endParaRPr/>
          </a:p>
          <a:p>
            <a:pPr indent="-342900" lvl="0" marL="457200" rtl="0" algn="l">
              <a:spcBef>
                <a:spcPts val="0"/>
              </a:spcBef>
              <a:spcAft>
                <a:spcPts val="0"/>
              </a:spcAft>
              <a:buSzPts val="1800"/>
              <a:buChar char="●"/>
            </a:pPr>
            <a:r>
              <a:rPr lang="en"/>
              <a:t>Figure out how long your diet needs to be</a:t>
            </a:r>
            <a:endParaRPr/>
          </a:p>
          <a:p>
            <a:pPr indent="-342900" lvl="0" marL="457200" rtl="0" algn="l">
              <a:spcBef>
                <a:spcPts val="0"/>
              </a:spcBef>
              <a:spcAft>
                <a:spcPts val="0"/>
              </a:spcAft>
              <a:buSzPts val="1800"/>
              <a:buChar char="●"/>
            </a:pPr>
            <a:r>
              <a:rPr lang="en"/>
              <a:t>Figure out how </a:t>
            </a:r>
            <a:r>
              <a:rPr lang="en"/>
              <a:t>aggressive</a:t>
            </a:r>
            <a:r>
              <a:rPr lang="en"/>
              <a:t> you want to be</a:t>
            </a:r>
            <a:endParaRPr/>
          </a:p>
          <a:p>
            <a:pPr indent="-342900" lvl="0" marL="457200" rtl="0" algn="l">
              <a:spcBef>
                <a:spcPts val="0"/>
              </a:spcBef>
              <a:spcAft>
                <a:spcPts val="0"/>
              </a:spcAft>
              <a:buSzPts val="1800"/>
              <a:buChar char="●"/>
            </a:pPr>
            <a:r>
              <a:rPr lang="en"/>
              <a:t>START!!!!!!!!!!!!!</a:t>
            </a:r>
            <a:endParaRPr/>
          </a:p>
        </p:txBody>
      </p:sp>
      <p:pic>
        <p:nvPicPr>
          <p:cNvPr id="259" name="Google Shape;259;p42"/>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a:t>
            </a:r>
            <a:endParaRPr/>
          </a:p>
        </p:txBody>
      </p:sp>
      <p:sp>
        <p:nvSpPr>
          <p:cNvPr id="265" name="Google Shape;26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Women who is 90 kgs</a:t>
            </a:r>
            <a:endParaRPr/>
          </a:p>
          <a:p>
            <a:pPr indent="-342900" lvl="0" marL="457200" rtl="0" algn="l">
              <a:spcBef>
                <a:spcPts val="0"/>
              </a:spcBef>
              <a:spcAft>
                <a:spcPts val="0"/>
              </a:spcAft>
              <a:buSzPts val="1800"/>
              <a:buChar char="●"/>
            </a:pPr>
            <a:r>
              <a:rPr lang="en"/>
              <a:t>36% BF</a:t>
            </a:r>
            <a:endParaRPr/>
          </a:p>
          <a:p>
            <a:pPr indent="-342900" lvl="0" marL="457200" rtl="0" algn="l">
              <a:spcBef>
                <a:spcPts val="0"/>
              </a:spcBef>
              <a:spcAft>
                <a:spcPts val="0"/>
              </a:spcAft>
              <a:buSzPts val="1800"/>
              <a:buChar char="●"/>
            </a:pPr>
            <a:r>
              <a:rPr lang="en"/>
              <a:t>She wants to be 20% BF ( lose 16% body fat) 36 - 20%</a:t>
            </a:r>
            <a:endParaRPr/>
          </a:p>
          <a:p>
            <a:pPr indent="-342900" lvl="0" marL="457200" rtl="0" algn="l">
              <a:spcBef>
                <a:spcPts val="0"/>
              </a:spcBef>
              <a:spcAft>
                <a:spcPts val="0"/>
              </a:spcAft>
              <a:buSzPts val="1800"/>
              <a:buChar char="●"/>
            </a:pPr>
            <a:r>
              <a:rPr lang="en"/>
              <a:t>LBM ?</a:t>
            </a:r>
            <a:endParaRPr/>
          </a:p>
          <a:p>
            <a:pPr indent="-342900" lvl="0" marL="457200" rtl="0" algn="l">
              <a:spcBef>
                <a:spcPts val="0"/>
              </a:spcBef>
              <a:spcAft>
                <a:spcPts val="0"/>
              </a:spcAft>
              <a:buSzPts val="1800"/>
              <a:buChar char="●"/>
            </a:pPr>
            <a:r>
              <a:rPr lang="en"/>
              <a:t>FM ?</a:t>
            </a:r>
            <a:endParaRPr/>
          </a:p>
          <a:p>
            <a:pPr indent="-342900" lvl="0" marL="457200" rtl="0" algn="l">
              <a:spcBef>
                <a:spcPts val="0"/>
              </a:spcBef>
              <a:spcAft>
                <a:spcPts val="0"/>
              </a:spcAft>
              <a:buSzPts val="1800"/>
              <a:buChar char="●"/>
            </a:pPr>
            <a:r>
              <a:rPr lang="en"/>
              <a:t>How much does she have to lose from FM ? to be about 20%</a:t>
            </a:r>
            <a:endParaRPr/>
          </a:p>
          <a:p>
            <a:pPr indent="-342900" lvl="0" marL="457200" rtl="0" algn="l">
              <a:spcBef>
                <a:spcPts val="0"/>
              </a:spcBef>
              <a:spcAft>
                <a:spcPts val="0"/>
              </a:spcAft>
              <a:buSzPts val="1800"/>
              <a:buChar char="●"/>
            </a:pPr>
            <a:r>
              <a:rPr lang="en"/>
              <a:t>She plans to resistance train with a high protein diet</a:t>
            </a:r>
            <a:endParaRPr/>
          </a:p>
          <a:p>
            <a:pPr indent="-342900" lvl="0" marL="457200" rtl="0" algn="l">
              <a:spcBef>
                <a:spcPts val="0"/>
              </a:spcBef>
              <a:spcAft>
                <a:spcPts val="0"/>
              </a:spcAft>
              <a:buSzPts val="1800"/>
              <a:buChar char="●"/>
            </a:pPr>
            <a:r>
              <a:rPr lang="en"/>
              <a:t>She wants to lose 1% of BW a week … </a:t>
            </a:r>
            <a:endParaRPr/>
          </a:p>
          <a:p>
            <a:pPr indent="-342900" lvl="0" marL="457200" rtl="0" algn="l">
              <a:spcBef>
                <a:spcPts val="0"/>
              </a:spcBef>
              <a:spcAft>
                <a:spcPts val="0"/>
              </a:spcAft>
              <a:buSzPts val="1800"/>
              <a:buChar char="●"/>
            </a:pPr>
            <a:r>
              <a:rPr lang="en"/>
              <a:t>Approximately how many weeks of dieting will she require?</a:t>
            </a:r>
            <a:endParaRPr/>
          </a:p>
        </p:txBody>
      </p:sp>
      <p:pic>
        <p:nvPicPr>
          <p:cNvPr id="266" name="Google Shape;266;p43"/>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a:t>
            </a:r>
            <a:endParaRPr/>
          </a:p>
        </p:txBody>
      </p:sp>
      <p:sp>
        <p:nvSpPr>
          <p:cNvPr id="272" name="Google Shape;272;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Continue From</a:t>
            </a:r>
            <a:r>
              <a:rPr lang="en"/>
              <a:t>  our 90 kg women</a:t>
            </a:r>
            <a:endParaRPr/>
          </a:p>
          <a:p>
            <a:pPr indent="-342900" lvl="0" marL="457200" rtl="0" algn="l">
              <a:spcBef>
                <a:spcPts val="0"/>
              </a:spcBef>
              <a:spcAft>
                <a:spcPts val="0"/>
              </a:spcAft>
              <a:buSzPts val="1800"/>
              <a:buChar char="●"/>
            </a:pPr>
            <a:r>
              <a:rPr lang="en"/>
              <a:t>90 kg woman with 9 kilogram of </a:t>
            </a:r>
            <a:r>
              <a:rPr lang="en"/>
              <a:t>body fat</a:t>
            </a:r>
            <a:r>
              <a:rPr lang="en"/>
              <a:t> to lose</a:t>
            </a:r>
            <a:endParaRPr/>
          </a:p>
          <a:p>
            <a:pPr indent="-342900" lvl="0" marL="457200" rtl="0" algn="l">
              <a:spcBef>
                <a:spcPts val="0"/>
              </a:spcBef>
              <a:spcAft>
                <a:spcPts val="0"/>
              </a:spcAft>
              <a:buSzPts val="1800"/>
              <a:buChar char="●"/>
            </a:pPr>
            <a:r>
              <a:rPr lang="en"/>
              <a:t>Target to lose 1% </a:t>
            </a:r>
            <a:r>
              <a:rPr lang="en"/>
              <a:t>body weight</a:t>
            </a:r>
            <a:r>
              <a:rPr lang="en"/>
              <a:t> a week</a:t>
            </a:r>
            <a:endParaRPr/>
          </a:p>
          <a:p>
            <a:pPr indent="-342900" lvl="0" marL="457200" rtl="0" algn="l">
              <a:spcBef>
                <a:spcPts val="0"/>
              </a:spcBef>
              <a:spcAft>
                <a:spcPts val="0"/>
              </a:spcAft>
              <a:buSzPts val="1800"/>
              <a:buChar char="●"/>
            </a:pPr>
            <a:r>
              <a:rPr lang="en"/>
              <a:t>How many calories does she need to cut per week/ per day to achieve this result?</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273" name="Google Shape;273;p44"/>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answer</a:t>
            </a:r>
            <a:endParaRPr/>
          </a:p>
        </p:txBody>
      </p:sp>
      <p:sp>
        <p:nvSpPr>
          <p:cNvPr id="279" name="Google Shape;27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BW = 90 Fat mass = 32.4 kgs LBM = 57.6</a:t>
            </a:r>
            <a:endParaRPr/>
          </a:p>
          <a:p>
            <a:pPr indent="-342900" lvl="0" marL="457200" rtl="0" algn="l">
              <a:spcBef>
                <a:spcPts val="0"/>
              </a:spcBef>
              <a:spcAft>
                <a:spcPts val="0"/>
              </a:spcAft>
              <a:buSzPts val="1800"/>
              <a:buChar char="●"/>
            </a:pPr>
            <a:r>
              <a:rPr lang="en"/>
              <a:t>She needs to lose 14.4 Kg of FM  ( 16/36 = 0.44 * 32.4 kgs = 14.4 kgs)</a:t>
            </a:r>
            <a:endParaRPr/>
          </a:p>
          <a:p>
            <a:pPr indent="-317500" lvl="1" marL="914400" rtl="0" algn="l">
              <a:spcBef>
                <a:spcPts val="0"/>
              </a:spcBef>
              <a:spcAft>
                <a:spcPts val="0"/>
              </a:spcAft>
              <a:buSzPts val="1400"/>
              <a:buChar char="○"/>
            </a:pPr>
            <a:r>
              <a:rPr lang="en"/>
              <a:t>To be around 20% BF</a:t>
            </a:r>
            <a:endParaRPr/>
          </a:p>
          <a:p>
            <a:pPr indent="-342900" lvl="0" marL="457200" rtl="0" algn="l">
              <a:spcBef>
                <a:spcPts val="0"/>
              </a:spcBef>
              <a:spcAft>
                <a:spcPts val="0"/>
              </a:spcAft>
              <a:buSzPts val="1800"/>
              <a:buChar char="●"/>
            </a:pPr>
            <a:r>
              <a:rPr lang="en"/>
              <a:t>Assuming </a:t>
            </a:r>
            <a:r>
              <a:rPr lang="en"/>
              <a:t>the</a:t>
            </a:r>
            <a:r>
              <a:rPr lang="en"/>
              <a:t> 90/10 split</a:t>
            </a:r>
            <a:endParaRPr/>
          </a:p>
          <a:p>
            <a:pPr indent="-317500" lvl="2" marL="1371600" rtl="0" algn="l">
              <a:spcBef>
                <a:spcPts val="0"/>
              </a:spcBef>
              <a:spcAft>
                <a:spcPts val="0"/>
              </a:spcAft>
              <a:buSzPts val="1400"/>
              <a:buChar char="■"/>
            </a:pPr>
            <a:r>
              <a:rPr lang="en"/>
              <a:t>She needs to lose 14.4 / 0.9 ( actually %) ( 10% LBM lost) = 16 kgs to lose 14.4 % of fat</a:t>
            </a:r>
            <a:endParaRPr/>
          </a:p>
          <a:p>
            <a:pPr indent="-317500" lvl="1" marL="914400" rtl="0" algn="l">
              <a:spcBef>
                <a:spcPts val="0"/>
              </a:spcBef>
              <a:spcAft>
                <a:spcPts val="0"/>
              </a:spcAft>
              <a:buSzPts val="1400"/>
              <a:buChar char="○"/>
            </a:pPr>
            <a:r>
              <a:rPr lang="en"/>
              <a:t>Choosing</a:t>
            </a:r>
            <a:r>
              <a:rPr lang="en"/>
              <a:t> to lose 1% of her BW a week which is 0.9 kgs ( 900 grams)</a:t>
            </a:r>
            <a:endParaRPr/>
          </a:p>
          <a:p>
            <a:pPr indent="-317500" lvl="2" marL="1371600" rtl="0" algn="l">
              <a:spcBef>
                <a:spcPts val="0"/>
              </a:spcBef>
              <a:spcAft>
                <a:spcPts val="0"/>
              </a:spcAft>
              <a:buSzPts val="1400"/>
              <a:buChar char="■"/>
            </a:pPr>
            <a:r>
              <a:rPr lang="en"/>
              <a:t>16/0.9 = 17. 8 weeks</a:t>
            </a:r>
            <a:endParaRPr/>
          </a:p>
          <a:p>
            <a:pPr indent="-342900" lvl="0" marL="457200" rtl="0" algn="l">
              <a:spcBef>
                <a:spcPts val="0"/>
              </a:spcBef>
              <a:spcAft>
                <a:spcPts val="0"/>
              </a:spcAft>
              <a:buSzPts val="1800"/>
              <a:buChar char="●"/>
            </a:pPr>
            <a:r>
              <a:rPr lang="en"/>
              <a:t>Round up to 18 weeks</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Answer case study</a:t>
            </a:r>
            <a:endParaRPr/>
          </a:p>
        </p:txBody>
      </p:sp>
      <p:sp>
        <p:nvSpPr>
          <p:cNvPr id="285" name="Google Shape;285;p46"/>
          <p:cNvSpPr txBox="1"/>
          <p:nvPr>
            <p:ph idx="1" type="body"/>
          </p:nvPr>
        </p:nvSpPr>
        <p:spPr>
          <a:xfrm>
            <a:off x="311700" y="1152475"/>
            <a:ext cx="8520600" cy="377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Total bw to lose per week = 1% of 90 kgs </a:t>
            </a:r>
            <a:endParaRPr/>
          </a:p>
          <a:p>
            <a:pPr indent="-317500" lvl="1" marL="914400" rtl="0" algn="l">
              <a:spcBef>
                <a:spcPts val="0"/>
              </a:spcBef>
              <a:spcAft>
                <a:spcPts val="0"/>
              </a:spcAft>
              <a:buSzPts val="1400"/>
              <a:buChar char="○"/>
            </a:pPr>
            <a:r>
              <a:rPr lang="en"/>
              <a:t>900 gram</a:t>
            </a:r>
            <a:endParaRPr/>
          </a:p>
          <a:p>
            <a:pPr indent="-317500" lvl="1" marL="914400" rtl="0" algn="l">
              <a:spcBef>
                <a:spcPts val="0"/>
              </a:spcBef>
              <a:spcAft>
                <a:spcPts val="0"/>
              </a:spcAft>
              <a:buSzPts val="1400"/>
              <a:buChar char="○"/>
            </a:pPr>
            <a:r>
              <a:rPr lang="en"/>
              <a:t>900 gram weight loss per week *90% = 810g FM loss per week ( based on table)</a:t>
            </a:r>
            <a:endParaRPr/>
          </a:p>
          <a:p>
            <a:pPr indent="-317500" lvl="1" marL="914400" rtl="0" algn="l">
              <a:spcBef>
                <a:spcPts val="0"/>
              </a:spcBef>
              <a:spcAft>
                <a:spcPts val="0"/>
              </a:spcAft>
              <a:buSzPts val="1400"/>
              <a:buChar char="○"/>
            </a:pPr>
            <a:r>
              <a:rPr lang="en"/>
              <a:t>900 gram weight loss per week * 10% = 90 g LBM loss per week ( based on table)</a:t>
            </a:r>
            <a:endParaRPr/>
          </a:p>
          <a:p>
            <a:pPr indent="-342900" lvl="0" marL="457200" rtl="0" algn="l">
              <a:spcBef>
                <a:spcPts val="0"/>
              </a:spcBef>
              <a:spcAft>
                <a:spcPts val="0"/>
              </a:spcAft>
              <a:buSzPts val="1800"/>
              <a:buChar char="●"/>
            </a:pPr>
            <a:r>
              <a:rPr lang="en"/>
              <a:t>Now we calculate how many calories come from body fat lost</a:t>
            </a:r>
            <a:endParaRPr/>
          </a:p>
          <a:p>
            <a:pPr indent="-317500" lvl="1" marL="914400" rtl="0" algn="l">
              <a:spcBef>
                <a:spcPts val="0"/>
              </a:spcBef>
              <a:spcAft>
                <a:spcPts val="0"/>
              </a:spcAft>
              <a:buSzPts val="1400"/>
              <a:buChar char="○"/>
            </a:pPr>
            <a:r>
              <a:rPr lang="en"/>
              <a:t>Cals from fat loss 810 g FM * 0.87% (lipids in FM)= 704.7 g</a:t>
            </a:r>
            <a:endParaRPr/>
          </a:p>
          <a:p>
            <a:pPr indent="-317500" lvl="1" marL="914400" rtl="0" algn="l">
              <a:spcBef>
                <a:spcPts val="0"/>
              </a:spcBef>
              <a:spcAft>
                <a:spcPts val="0"/>
              </a:spcAft>
              <a:buSzPts val="1400"/>
              <a:buChar char="○"/>
            </a:pPr>
            <a:r>
              <a:rPr lang="en"/>
              <a:t>705 * 9 cals = 6345 calories from FM</a:t>
            </a:r>
            <a:endParaRPr/>
          </a:p>
          <a:p>
            <a:pPr indent="-342900" lvl="0" marL="457200" rtl="0" algn="l">
              <a:spcBef>
                <a:spcPts val="0"/>
              </a:spcBef>
              <a:spcAft>
                <a:spcPts val="0"/>
              </a:spcAft>
              <a:buSzPts val="1800"/>
              <a:buChar char="●"/>
            </a:pPr>
            <a:r>
              <a:rPr lang="en"/>
              <a:t>Then to determine from LBM</a:t>
            </a:r>
            <a:endParaRPr/>
          </a:p>
          <a:p>
            <a:pPr indent="-317500" lvl="1" marL="914400" rtl="0" algn="l">
              <a:spcBef>
                <a:spcPts val="0"/>
              </a:spcBef>
              <a:spcAft>
                <a:spcPts val="0"/>
              </a:spcAft>
              <a:buSzPts val="1400"/>
              <a:buChar char="○"/>
            </a:pPr>
            <a:r>
              <a:rPr lang="en"/>
              <a:t>90g LBM = 30% (lean mass in LBM)  .3 = 27 gram of protein</a:t>
            </a:r>
            <a:endParaRPr/>
          </a:p>
          <a:p>
            <a:pPr indent="-317500" lvl="1" marL="914400" rtl="0" algn="l">
              <a:spcBef>
                <a:spcPts val="0"/>
              </a:spcBef>
              <a:spcAft>
                <a:spcPts val="0"/>
              </a:spcAft>
              <a:buSzPts val="1400"/>
              <a:buChar char="○"/>
            </a:pPr>
            <a:r>
              <a:rPr lang="en"/>
              <a:t>27g * 4 cals = 108 calories</a:t>
            </a:r>
            <a:endParaRPr/>
          </a:p>
          <a:p>
            <a:pPr indent="-342900" lvl="0" marL="457200" rtl="0" algn="l">
              <a:spcBef>
                <a:spcPts val="0"/>
              </a:spcBef>
              <a:spcAft>
                <a:spcPts val="0"/>
              </a:spcAft>
              <a:buSzPts val="1800"/>
              <a:buChar char="●"/>
            </a:pPr>
            <a:r>
              <a:rPr lang="en"/>
              <a:t>Total calories = 6345 + 108 = 6453 per week</a:t>
            </a:r>
            <a:endParaRPr/>
          </a:p>
          <a:p>
            <a:pPr indent="-342900" lvl="0" marL="457200" rtl="0" algn="l">
              <a:spcBef>
                <a:spcPts val="0"/>
              </a:spcBef>
              <a:spcAft>
                <a:spcPts val="0"/>
              </a:spcAft>
              <a:buSzPts val="1800"/>
              <a:buChar char="●"/>
            </a:pPr>
            <a:r>
              <a:rPr lang="en"/>
              <a:t>Daily </a:t>
            </a:r>
            <a:r>
              <a:rPr lang="en"/>
              <a:t>calorie</a:t>
            </a:r>
            <a:r>
              <a:rPr lang="en"/>
              <a:t> </a:t>
            </a:r>
            <a:r>
              <a:rPr lang="en"/>
              <a:t>deficit</a:t>
            </a:r>
            <a:r>
              <a:rPr lang="en"/>
              <a:t> needed =  6453/7 =922 per day!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much should I eat to lose fat?</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8020675" y="4589775"/>
            <a:ext cx="1123325" cy="629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IT DEPENDS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Any diet work as long as a calorie </a:t>
            </a:r>
            <a:r>
              <a:rPr lang="en"/>
              <a:t>deficit</a:t>
            </a:r>
            <a:r>
              <a:rPr lang="en"/>
              <a:t> is created</a:t>
            </a:r>
            <a:endParaRPr/>
          </a:p>
          <a:p>
            <a:pPr indent="-317500" lvl="1" marL="914400" rtl="0" algn="l">
              <a:spcBef>
                <a:spcPts val="0"/>
              </a:spcBef>
              <a:spcAft>
                <a:spcPts val="0"/>
              </a:spcAft>
              <a:buSzPts val="1400"/>
              <a:buChar char="○"/>
            </a:pPr>
            <a:r>
              <a:rPr lang="en"/>
              <a:t>Our goal is just not weight loss</a:t>
            </a:r>
            <a:endParaRPr/>
          </a:p>
          <a:p>
            <a:pPr indent="-342900" lvl="0" marL="457200" rtl="0" algn="l">
              <a:spcBef>
                <a:spcPts val="0"/>
              </a:spcBef>
              <a:spcAft>
                <a:spcPts val="0"/>
              </a:spcAft>
              <a:buSzPts val="1800"/>
              <a:buChar char="●"/>
            </a:pPr>
            <a:r>
              <a:rPr lang="en"/>
              <a:t>Increased weight loss is not due to the property of food</a:t>
            </a:r>
            <a:endParaRPr/>
          </a:p>
          <a:p>
            <a:pPr indent="-317500" lvl="1" marL="914400" rtl="0" algn="l">
              <a:spcBef>
                <a:spcPts val="0"/>
              </a:spcBef>
              <a:spcAft>
                <a:spcPts val="0"/>
              </a:spcAft>
              <a:buSzPts val="1400"/>
              <a:buChar char="○"/>
            </a:pPr>
            <a:r>
              <a:rPr lang="en"/>
              <a:t>Its that foods macronutrients composition</a:t>
            </a:r>
            <a:endParaRPr/>
          </a:p>
          <a:p>
            <a:pPr indent="-317500" lvl="1" marL="914400" rtl="0" algn="l">
              <a:spcBef>
                <a:spcPts val="0"/>
              </a:spcBef>
              <a:spcAft>
                <a:spcPts val="0"/>
              </a:spcAft>
              <a:buSzPts val="1400"/>
              <a:buChar char="○"/>
            </a:pPr>
            <a:r>
              <a:rPr lang="en"/>
              <a:t>Protein is 4 calories per gram, Carbohydrate is 4 and fat is 9 calories</a:t>
            </a:r>
            <a:endParaRPr/>
          </a:p>
          <a:p>
            <a:pPr indent="-317500" lvl="1" marL="914400" rtl="0" algn="l">
              <a:spcBef>
                <a:spcPts val="0"/>
              </a:spcBef>
              <a:spcAft>
                <a:spcPts val="0"/>
              </a:spcAft>
              <a:buSzPts val="1400"/>
              <a:buChar char="○"/>
            </a:pPr>
            <a:r>
              <a:rPr lang="en"/>
              <a:t>Protein</a:t>
            </a:r>
            <a:r>
              <a:rPr lang="en"/>
              <a:t> has higher TEF so it is better for </a:t>
            </a:r>
            <a:r>
              <a:rPr lang="en"/>
              <a:t>fat loss</a:t>
            </a:r>
            <a:endParaRPr/>
          </a:p>
          <a:p>
            <a:pPr indent="-342900" lvl="0" marL="457200" rtl="0" algn="l">
              <a:spcBef>
                <a:spcPts val="0"/>
              </a:spcBef>
              <a:spcAft>
                <a:spcPts val="0"/>
              </a:spcAft>
              <a:buSzPts val="1800"/>
              <a:buChar char="●"/>
            </a:pPr>
            <a:r>
              <a:rPr lang="en"/>
              <a:t>There is no food that is energy negative or free foods</a:t>
            </a:r>
            <a:endParaRPr/>
          </a:p>
          <a:p>
            <a:pPr indent="-317500" lvl="1" marL="914400" rtl="0" algn="l">
              <a:spcBef>
                <a:spcPts val="0"/>
              </a:spcBef>
              <a:spcAft>
                <a:spcPts val="0"/>
              </a:spcAft>
              <a:buSzPts val="1400"/>
              <a:buChar char="○"/>
            </a:pPr>
            <a:r>
              <a:rPr lang="en"/>
              <a:t>Some foods may be better than other and have higher TEF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Determining your </a:t>
            </a:r>
            <a:r>
              <a:rPr lang="en"/>
              <a:t>maintenance</a:t>
            </a:r>
            <a:r>
              <a:rPr lang="en"/>
              <a:t> calories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TDEE = BMR + NEAT + Exercise + TEF”</a:t>
            </a:r>
            <a:endParaRPr/>
          </a:p>
          <a:p>
            <a:pPr indent="-342900" lvl="0" marL="457200" rtl="0" algn="l">
              <a:spcBef>
                <a:spcPts val="1200"/>
              </a:spcBef>
              <a:spcAft>
                <a:spcPts val="0"/>
              </a:spcAft>
              <a:buSzPts val="1800"/>
              <a:buChar char="●"/>
            </a:pPr>
            <a:r>
              <a:rPr lang="en"/>
              <a:t>Several popular calculators</a:t>
            </a:r>
            <a:endParaRPr/>
          </a:p>
          <a:p>
            <a:pPr indent="-317500" lvl="1" marL="914400" rtl="0" algn="l">
              <a:spcBef>
                <a:spcPts val="0"/>
              </a:spcBef>
              <a:spcAft>
                <a:spcPts val="0"/>
              </a:spcAft>
              <a:buSzPts val="1400"/>
              <a:buChar char="○"/>
            </a:pPr>
            <a:r>
              <a:rPr lang="en"/>
              <a:t>Some are better than others but all of them are just estimates</a:t>
            </a:r>
            <a:endParaRPr/>
          </a:p>
          <a:p>
            <a:pPr indent="-317500" lvl="1" marL="914400" rtl="0" algn="l">
              <a:spcBef>
                <a:spcPts val="0"/>
              </a:spcBef>
              <a:spcAft>
                <a:spcPts val="0"/>
              </a:spcAft>
              <a:buSzPts val="1400"/>
              <a:buChar char="○"/>
            </a:pPr>
            <a:r>
              <a:rPr lang="en"/>
              <a:t>You will still get the same basic range from each</a:t>
            </a:r>
            <a:endParaRPr/>
          </a:p>
          <a:p>
            <a:pPr indent="-317500" lvl="1" marL="914400" rtl="0" algn="l">
              <a:spcBef>
                <a:spcPts val="0"/>
              </a:spcBef>
              <a:spcAft>
                <a:spcPts val="0"/>
              </a:spcAft>
              <a:buSzPts val="1400"/>
              <a:buChar char="○"/>
            </a:pPr>
            <a:r>
              <a:rPr lang="en"/>
              <a:t>Never 100% accurate</a:t>
            </a:r>
            <a:endParaRPr/>
          </a:p>
          <a:p>
            <a:pPr indent="-317500" lvl="1" marL="914400" rtl="0" algn="l">
              <a:spcBef>
                <a:spcPts val="0"/>
              </a:spcBef>
              <a:spcAft>
                <a:spcPts val="0"/>
              </a:spcAft>
              <a:buSzPts val="1400"/>
              <a:buChar char="○"/>
            </a:pPr>
            <a:r>
              <a:rPr lang="en"/>
              <a:t>I Prefer the Muller equation ( tested in modern pop and accounts for LBM and fat intake)</a:t>
            </a:r>
            <a:endParaRPr/>
          </a:p>
          <a:p>
            <a:pPr indent="-342900" lvl="0" marL="457200" rtl="0" algn="l">
              <a:spcBef>
                <a:spcPts val="0"/>
              </a:spcBef>
              <a:spcAft>
                <a:spcPts val="0"/>
              </a:spcAft>
              <a:buSzPts val="1800"/>
              <a:buChar char="●"/>
            </a:pPr>
            <a:r>
              <a:rPr lang="en"/>
              <a:t>Fat mass (FM) = bodyweight * body fat %</a:t>
            </a:r>
            <a:endParaRPr/>
          </a:p>
          <a:p>
            <a:pPr indent="-342900" lvl="0" marL="457200" rtl="0" algn="l">
              <a:spcBef>
                <a:spcPts val="0"/>
              </a:spcBef>
              <a:spcAft>
                <a:spcPts val="0"/>
              </a:spcAft>
              <a:buSzPts val="1800"/>
              <a:buChar char="●"/>
            </a:pPr>
            <a:r>
              <a:rPr lang="en"/>
              <a:t>Lean body mass(LBM) = Body mass - Fat mass</a:t>
            </a:r>
            <a:endParaRPr/>
          </a:p>
        </p:txBody>
      </p:sp>
      <p:pic>
        <p:nvPicPr>
          <p:cNvPr id="91" name="Google Shape;91;p18"/>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measure body fat?</a:t>
            </a:r>
            <a:endParaRPr/>
          </a:p>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LBM is metabolically active tissue than FM</a:t>
            </a:r>
            <a:endParaRPr/>
          </a:p>
          <a:p>
            <a:pPr indent="-317500" lvl="1" marL="914400" rtl="0" algn="l">
              <a:spcBef>
                <a:spcPts val="0"/>
              </a:spcBef>
              <a:spcAft>
                <a:spcPts val="0"/>
              </a:spcAft>
              <a:buSzPts val="1400"/>
              <a:buChar char="○"/>
            </a:pPr>
            <a:r>
              <a:rPr lang="en"/>
              <a:t>Contributes </a:t>
            </a:r>
            <a:r>
              <a:rPr lang="en"/>
              <a:t>significantly</a:t>
            </a:r>
            <a:r>
              <a:rPr lang="en"/>
              <a:t> more to TDEE </a:t>
            </a:r>
            <a:endParaRPr/>
          </a:p>
          <a:p>
            <a:pPr indent="-342900" lvl="0" marL="457200" rtl="0" algn="l">
              <a:spcBef>
                <a:spcPts val="0"/>
              </a:spcBef>
              <a:spcAft>
                <a:spcPts val="0"/>
              </a:spcAft>
              <a:buSzPts val="1800"/>
              <a:buChar char="●"/>
            </a:pPr>
            <a:r>
              <a:rPr lang="en"/>
              <a:t>LBM </a:t>
            </a:r>
            <a:r>
              <a:rPr lang="en"/>
              <a:t>isn't</a:t>
            </a:r>
            <a:r>
              <a:rPr lang="en"/>
              <a:t> solely your muscle pass</a:t>
            </a:r>
            <a:endParaRPr/>
          </a:p>
          <a:p>
            <a:pPr indent="-317500" lvl="1" marL="914400" rtl="0" algn="l">
              <a:spcBef>
                <a:spcPts val="0"/>
              </a:spcBef>
              <a:spcAft>
                <a:spcPts val="0"/>
              </a:spcAft>
              <a:buSzPts val="1400"/>
              <a:buChar char="○"/>
            </a:pPr>
            <a:r>
              <a:rPr lang="en"/>
              <a:t>Muscle mass is part of LBM</a:t>
            </a:r>
            <a:endParaRPr/>
          </a:p>
          <a:p>
            <a:pPr indent="-317500" lvl="1" marL="914400" rtl="0" algn="l">
              <a:spcBef>
                <a:spcPts val="0"/>
              </a:spcBef>
              <a:spcAft>
                <a:spcPts val="0"/>
              </a:spcAft>
              <a:buSzPts val="1400"/>
              <a:buChar char="○"/>
            </a:pPr>
            <a:r>
              <a:rPr lang="en"/>
              <a:t>Includes organs, hair, fluids, bones, connective tissues </a:t>
            </a:r>
            <a:r>
              <a:rPr lang="en"/>
              <a:t>anything</a:t>
            </a:r>
            <a:r>
              <a:rPr lang="en"/>
              <a:t> that isnt composed of fat</a:t>
            </a:r>
            <a:endParaRPr/>
          </a:p>
          <a:p>
            <a:pPr indent="-342900" lvl="0" marL="457200" rtl="0" algn="l">
              <a:spcBef>
                <a:spcPts val="0"/>
              </a:spcBef>
              <a:spcAft>
                <a:spcPts val="0"/>
              </a:spcAft>
              <a:buSzPts val="1800"/>
              <a:buChar char="●"/>
            </a:pPr>
            <a:r>
              <a:rPr lang="en"/>
              <a:t>Therefore when you lose LBM you are not losing all muscle</a:t>
            </a:r>
            <a:endParaRPr/>
          </a:p>
          <a:p>
            <a:pPr indent="-317500" lvl="1" marL="914400" rtl="0" algn="l">
              <a:spcBef>
                <a:spcPts val="0"/>
              </a:spcBef>
              <a:spcAft>
                <a:spcPts val="0"/>
              </a:spcAft>
              <a:buSzPts val="1400"/>
              <a:buChar char="○"/>
            </a:pPr>
            <a:r>
              <a:rPr lang="en"/>
              <a:t>Numbers on the scale will </a:t>
            </a:r>
            <a:r>
              <a:rPr lang="en"/>
              <a:t>fluctuate</a:t>
            </a:r>
            <a:endParaRPr/>
          </a:p>
          <a:p>
            <a:pPr indent="-342900" lvl="0" marL="457200" rtl="0" algn="l">
              <a:spcBef>
                <a:spcPts val="0"/>
              </a:spcBef>
              <a:spcAft>
                <a:spcPts val="0"/>
              </a:spcAft>
              <a:buSzPts val="1800"/>
              <a:buChar char="●"/>
            </a:pPr>
            <a:r>
              <a:rPr lang="en"/>
              <a:t>Losing body weight does not equal losing body fat. That is why we need to look at fat %</a:t>
            </a:r>
            <a:endParaRPr/>
          </a:p>
          <a:p>
            <a:pPr indent="-342900" lvl="0" marL="457200" rtl="0" algn="l">
              <a:spcBef>
                <a:spcPts val="0"/>
              </a:spcBef>
              <a:spcAft>
                <a:spcPts val="0"/>
              </a:spcAft>
              <a:buSzPts val="1800"/>
              <a:buChar char="●"/>
            </a:pPr>
            <a:r>
              <a:rPr lang="en"/>
              <a:t>More data always allows you to make better more accurate decisions</a:t>
            </a:r>
            <a:endParaRPr/>
          </a:p>
        </p:txBody>
      </p:sp>
      <p:pic>
        <p:nvPicPr>
          <p:cNvPr id="98" name="Google Shape;98;p19"/>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Ways to </a:t>
            </a:r>
            <a:r>
              <a:rPr lang="en"/>
              <a:t>measure</a:t>
            </a:r>
            <a:r>
              <a:rPr lang="en"/>
              <a:t> fat</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Skin calipers</a:t>
            </a:r>
            <a:endParaRPr/>
          </a:p>
          <a:p>
            <a:pPr indent="-342900" lvl="0" marL="457200" rtl="0" algn="l">
              <a:spcBef>
                <a:spcPts val="0"/>
              </a:spcBef>
              <a:spcAft>
                <a:spcPts val="0"/>
              </a:spcAft>
              <a:buSzPts val="1800"/>
              <a:buChar char="●"/>
            </a:pPr>
            <a:r>
              <a:rPr lang="en"/>
              <a:t>BIA .( </a:t>
            </a:r>
            <a:r>
              <a:rPr lang="en"/>
              <a:t>bioelectrical</a:t>
            </a:r>
            <a:r>
              <a:rPr lang="en"/>
              <a:t> </a:t>
            </a:r>
            <a:r>
              <a:rPr lang="en"/>
              <a:t>impedance</a:t>
            </a:r>
            <a:r>
              <a:rPr lang="en"/>
              <a:t> analysis)</a:t>
            </a:r>
            <a:endParaRPr/>
          </a:p>
          <a:p>
            <a:pPr indent="-317500" lvl="1" marL="914400" rtl="0" algn="l">
              <a:spcBef>
                <a:spcPts val="0"/>
              </a:spcBef>
              <a:spcAft>
                <a:spcPts val="0"/>
              </a:spcAft>
              <a:buSzPts val="1400"/>
              <a:buChar char="○"/>
            </a:pPr>
            <a:r>
              <a:rPr lang="en"/>
              <a:t>handheld device that sends electric currents through your body to </a:t>
            </a:r>
            <a:r>
              <a:rPr lang="en"/>
              <a:t>measure body fat</a:t>
            </a:r>
            <a:endParaRPr/>
          </a:p>
          <a:p>
            <a:pPr indent="-317500" lvl="1" marL="914400" rtl="0" algn="l">
              <a:spcBef>
                <a:spcPts val="0"/>
              </a:spcBef>
              <a:spcAft>
                <a:spcPts val="0"/>
              </a:spcAft>
              <a:buSzPts val="1400"/>
              <a:buChar char="○"/>
            </a:pPr>
            <a:r>
              <a:rPr lang="en"/>
              <a:t>Some weight scales can do this now</a:t>
            </a:r>
            <a:endParaRPr/>
          </a:p>
          <a:p>
            <a:pPr indent="-342900" lvl="0" marL="457200" rtl="0" algn="l">
              <a:spcBef>
                <a:spcPts val="0"/>
              </a:spcBef>
              <a:spcAft>
                <a:spcPts val="0"/>
              </a:spcAft>
              <a:buSzPts val="1800"/>
              <a:buChar char="●"/>
            </a:pPr>
            <a:r>
              <a:rPr lang="en"/>
              <a:t>Dexa scan</a:t>
            </a:r>
            <a:endParaRPr/>
          </a:p>
          <a:p>
            <a:pPr indent="-317500" lvl="1" marL="914400" rtl="0" algn="l">
              <a:spcBef>
                <a:spcPts val="0"/>
              </a:spcBef>
              <a:spcAft>
                <a:spcPts val="0"/>
              </a:spcAft>
              <a:buSzPts val="1400"/>
              <a:buChar char="○"/>
            </a:pPr>
            <a:r>
              <a:rPr lang="en"/>
              <a:t>Uses low level xray to determine bf</a:t>
            </a:r>
            <a:endParaRPr/>
          </a:p>
          <a:p>
            <a:pPr indent="-342900" lvl="0" marL="457200" rtl="0" algn="l">
              <a:spcBef>
                <a:spcPts val="0"/>
              </a:spcBef>
              <a:spcAft>
                <a:spcPts val="0"/>
              </a:spcAft>
              <a:buSzPts val="1800"/>
              <a:buChar char="●"/>
            </a:pPr>
            <a:r>
              <a:rPr lang="en"/>
              <a:t>Underwater weighing</a:t>
            </a:r>
            <a:endParaRPr/>
          </a:p>
          <a:p>
            <a:pPr indent="-317500" lvl="1" marL="914400" rtl="0" algn="l">
              <a:spcBef>
                <a:spcPts val="0"/>
              </a:spcBef>
              <a:spcAft>
                <a:spcPts val="0"/>
              </a:spcAft>
              <a:buSzPts val="1400"/>
              <a:buChar char="○"/>
            </a:pPr>
            <a:r>
              <a:rPr lang="en"/>
              <a:t>Since muscle is more dense than fat ( muscle sinks fat floats) they can use this as approximate the percentage of BF</a:t>
            </a:r>
            <a:endParaRPr/>
          </a:p>
          <a:p>
            <a:pPr indent="-342900" lvl="0" marL="457200" rtl="0" algn="l">
              <a:spcBef>
                <a:spcPts val="0"/>
              </a:spcBef>
              <a:spcAft>
                <a:spcPts val="0"/>
              </a:spcAft>
              <a:buSzPts val="1800"/>
              <a:buChar char="●"/>
            </a:pPr>
            <a:r>
              <a:rPr lang="en"/>
              <a:t>Old school navy fat measurement</a:t>
            </a:r>
            <a:endParaRPr/>
          </a:p>
          <a:p>
            <a:pPr indent="-317500" lvl="1" marL="914400" rtl="0" algn="l">
              <a:spcBef>
                <a:spcPts val="0"/>
              </a:spcBef>
              <a:spcAft>
                <a:spcPts val="0"/>
              </a:spcAft>
              <a:buSzPts val="1400"/>
              <a:buChar char="○"/>
            </a:pPr>
            <a:r>
              <a:rPr lang="en"/>
              <a:t>Based off age, sex, as well as your waist, hip and neck measurement</a:t>
            </a:r>
            <a:endParaRPr/>
          </a:p>
        </p:txBody>
      </p:sp>
      <p:pic>
        <p:nvPicPr>
          <p:cNvPr id="105" name="Google Shape;105;p20"/>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method? How often?</a:t>
            </a:r>
            <a:endParaRPr/>
          </a:p>
        </p:txBody>
      </p:sp>
      <p:sp>
        <p:nvSpPr>
          <p:cNvPr id="111" name="Google Shape;111;p21"/>
          <p:cNvSpPr txBox="1"/>
          <p:nvPr>
            <p:ph idx="1" type="body"/>
          </p:nvPr>
        </p:nvSpPr>
        <p:spPr>
          <a:xfrm>
            <a:off x="311700" y="1152475"/>
            <a:ext cx="8520600" cy="423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methods are more accurate than others </a:t>
            </a:r>
            <a:endParaRPr/>
          </a:p>
          <a:p>
            <a:pPr indent="-317500" lvl="1" marL="914400" rtl="0" algn="l">
              <a:spcBef>
                <a:spcPts val="0"/>
              </a:spcBef>
              <a:spcAft>
                <a:spcPts val="0"/>
              </a:spcAft>
              <a:buSzPts val="1400"/>
              <a:buChar char="○"/>
            </a:pPr>
            <a:r>
              <a:rPr lang="en"/>
              <a:t>None of them are accurate</a:t>
            </a:r>
            <a:endParaRPr/>
          </a:p>
          <a:p>
            <a:pPr indent="-342900" lvl="0" marL="457200" rtl="0" algn="l">
              <a:spcBef>
                <a:spcPts val="0"/>
              </a:spcBef>
              <a:spcAft>
                <a:spcPts val="0"/>
              </a:spcAft>
              <a:buSzPts val="1800"/>
              <a:buChar char="●"/>
            </a:pPr>
            <a:r>
              <a:rPr lang="en"/>
              <a:t>Which method you use is less important. </a:t>
            </a:r>
            <a:r>
              <a:rPr lang="en"/>
              <a:t>Consistency</a:t>
            </a:r>
            <a:r>
              <a:rPr lang="en"/>
              <a:t> is most important</a:t>
            </a:r>
            <a:endParaRPr/>
          </a:p>
          <a:p>
            <a:pPr indent="-342900" lvl="0" marL="457200" rtl="0" algn="l">
              <a:spcBef>
                <a:spcPts val="0"/>
              </a:spcBef>
              <a:spcAft>
                <a:spcPts val="0"/>
              </a:spcAft>
              <a:buSzPts val="1800"/>
              <a:buChar char="●"/>
            </a:pPr>
            <a:r>
              <a:rPr lang="en"/>
              <a:t>Make sure your method is </a:t>
            </a:r>
            <a:r>
              <a:rPr lang="en"/>
              <a:t>repeatable</a:t>
            </a:r>
            <a:r>
              <a:rPr lang="en"/>
              <a:t> and </a:t>
            </a:r>
            <a:r>
              <a:rPr lang="en"/>
              <a:t>convenient</a:t>
            </a:r>
            <a:endParaRPr/>
          </a:p>
          <a:p>
            <a:pPr indent="-342900" lvl="0" marL="457200" rtl="0" algn="l">
              <a:spcBef>
                <a:spcPts val="0"/>
              </a:spcBef>
              <a:spcAft>
                <a:spcPts val="0"/>
              </a:spcAft>
              <a:buSzPts val="1800"/>
              <a:buChar char="●"/>
            </a:pPr>
            <a:r>
              <a:rPr lang="en"/>
              <a:t>Measure it in the same time of day </a:t>
            </a:r>
            <a:r>
              <a:rPr lang="en"/>
              <a:t>every time with no food/water</a:t>
            </a:r>
            <a:endParaRPr/>
          </a:p>
          <a:p>
            <a:pPr indent="-342900" lvl="0" marL="457200" rtl="0" algn="l">
              <a:spcBef>
                <a:spcPts val="0"/>
              </a:spcBef>
              <a:spcAft>
                <a:spcPts val="0"/>
              </a:spcAft>
              <a:buSzPts val="1800"/>
              <a:buChar char="●"/>
            </a:pPr>
            <a:r>
              <a:rPr lang="en"/>
              <a:t>When on a diet your BW fluctuates </a:t>
            </a:r>
            <a:r>
              <a:rPr lang="en"/>
              <a:t>a lot</a:t>
            </a:r>
            <a:endParaRPr/>
          </a:p>
          <a:p>
            <a:pPr indent="-317500" lvl="1" marL="914400" rtl="0" algn="l">
              <a:spcBef>
                <a:spcPts val="0"/>
              </a:spcBef>
              <a:spcAft>
                <a:spcPts val="0"/>
              </a:spcAft>
              <a:buSzPts val="1400"/>
              <a:buChar char="○"/>
            </a:pPr>
            <a:r>
              <a:rPr lang="en"/>
              <a:t>1% from day to day is quite common</a:t>
            </a:r>
            <a:endParaRPr/>
          </a:p>
          <a:p>
            <a:pPr indent="-317500" lvl="1" marL="914400" rtl="0" algn="l">
              <a:spcBef>
                <a:spcPts val="0"/>
              </a:spcBef>
              <a:spcAft>
                <a:spcPts val="0"/>
              </a:spcAft>
              <a:buSzPts val="1400"/>
              <a:buChar char="○"/>
            </a:pPr>
            <a:r>
              <a:rPr lang="en"/>
              <a:t>Some even 2%</a:t>
            </a:r>
            <a:endParaRPr/>
          </a:p>
          <a:p>
            <a:pPr indent="-317500" lvl="1" marL="914400" rtl="0" algn="l">
              <a:spcBef>
                <a:spcPts val="0"/>
              </a:spcBef>
              <a:spcAft>
                <a:spcPts val="0"/>
              </a:spcAft>
              <a:buSzPts val="1400"/>
              <a:buChar char="○"/>
            </a:pPr>
            <a:r>
              <a:rPr lang="en"/>
              <a:t>If you’re a woman, your </a:t>
            </a:r>
            <a:r>
              <a:rPr lang="en"/>
              <a:t>menstrual</a:t>
            </a:r>
            <a:r>
              <a:rPr lang="en"/>
              <a:t> cycle can </a:t>
            </a:r>
            <a:r>
              <a:rPr lang="en"/>
              <a:t>yield</a:t>
            </a:r>
            <a:r>
              <a:rPr lang="en"/>
              <a:t> different weight</a:t>
            </a:r>
            <a:endParaRPr/>
          </a:p>
          <a:p>
            <a:pPr indent="-317500" lvl="1" marL="914400" rtl="0" algn="l">
              <a:spcBef>
                <a:spcPts val="0"/>
              </a:spcBef>
              <a:spcAft>
                <a:spcPts val="0"/>
              </a:spcAft>
              <a:buSzPts val="1400"/>
              <a:buChar char="○"/>
            </a:pPr>
            <a:r>
              <a:rPr lang="en"/>
              <a:t>The </a:t>
            </a:r>
            <a:r>
              <a:rPr lang="en"/>
              <a:t>amount</a:t>
            </a:r>
            <a:r>
              <a:rPr lang="en"/>
              <a:t> of salt you ate in </a:t>
            </a:r>
            <a:r>
              <a:rPr lang="en"/>
              <a:t>comparison</a:t>
            </a:r>
            <a:r>
              <a:rPr lang="en"/>
              <a:t> to the amount of water you drank can affect the next days weigh in</a:t>
            </a:r>
            <a:endParaRPr/>
          </a:p>
          <a:p>
            <a:pPr indent="-317500" lvl="1" marL="914400" rtl="0" algn="l">
              <a:spcBef>
                <a:spcPts val="0"/>
              </a:spcBef>
              <a:spcAft>
                <a:spcPts val="0"/>
              </a:spcAft>
              <a:buSzPts val="1400"/>
              <a:buChar char="○"/>
            </a:pPr>
            <a:r>
              <a:rPr lang="en"/>
              <a:t>Food choices can also affect your weight in</a:t>
            </a:r>
            <a:endParaRPr/>
          </a:p>
          <a:p>
            <a:pPr indent="0" lvl="0" marL="914400" rtl="0" algn="l">
              <a:spcBef>
                <a:spcPts val="120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8020675" y="4513575"/>
            <a:ext cx="1123325" cy="629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