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BD6FD3-1F5F-46E0-A07D-2E8C41787261}">
  <a:tblStyle styleId="{5ABD6FD3-1F5F-46E0-A07D-2E8C417872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e470925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e470925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e470925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e470925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e7260e8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e7260e8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e7260e8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e7260e8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e7260e8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e7260e8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e7260e8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e7260e8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e7260e8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e7260e8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e7260e8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e7260e8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e7260e8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e7260e8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e7260e8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e7260e8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213fd63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213fd63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e7260e8e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e7260e8e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213fd63a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213fd63a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e7260e8e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9e7260e8e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e7260e8e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9e7260e8e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e7260e8e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e7260e8e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e846780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9e846780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e846780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e846780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9e846780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9e846780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e846780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e846780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e846780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9e846780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213fd63a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213fd63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e846780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e846780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e846780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e846780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e846780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9e846780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213fd63a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213fd63a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213fd63a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213fd63a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213fd63a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213fd63a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213fd63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213fd63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213fd63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213fd63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e470925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e470925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Macronutrients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t>Tyson moktan</a:t>
            </a:r>
            <a:endParaRPr sz="1700"/>
          </a:p>
        </p:txBody>
      </p:sp>
      <p:pic>
        <p:nvPicPr>
          <p:cNvPr id="56" name="Google Shape;56;p13"/>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118" name="Google Shape;118;p22"/>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338455" lvl="0" marL="457200" rtl="0" algn="l">
              <a:spcBef>
                <a:spcPts val="0"/>
              </a:spcBef>
              <a:spcAft>
                <a:spcPts val="0"/>
              </a:spcAft>
              <a:buSzPts val="1730"/>
              <a:buChar char="●"/>
            </a:pPr>
            <a:r>
              <a:rPr lang="en" sz="1729"/>
              <a:t>Higher carbohydrate diet seems to be slightly more beneficial in body composition and performance in comparison to higher fat diet. Considering protein and calories are equated.</a:t>
            </a:r>
            <a:endParaRPr sz="1729"/>
          </a:p>
          <a:p>
            <a:pPr indent="-338455" lvl="0" marL="457200" rtl="0" algn="l">
              <a:spcBef>
                <a:spcPts val="0"/>
              </a:spcBef>
              <a:spcAft>
                <a:spcPts val="0"/>
              </a:spcAft>
              <a:buSzPts val="1730"/>
              <a:buChar char="●"/>
            </a:pPr>
            <a:r>
              <a:rPr lang="en" sz="1729"/>
              <a:t>Recommendation</a:t>
            </a:r>
            <a:r>
              <a:rPr lang="en" sz="1729"/>
              <a:t> is based on if it fits in total </a:t>
            </a:r>
            <a:r>
              <a:rPr lang="en" sz="1729"/>
              <a:t>energy</a:t>
            </a:r>
            <a:r>
              <a:rPr lang="en" sz="1729"/>
              <a:t> balance</a:t>
            </a:r>
            <a:endParaRPr sz="1729"/>
          </a:p>
          <a:p>
            <a:pPr indent="0" lvl="0" marL="914400" rtl="0" algn="l">
              <a:spcBef>
                <a:spcPts val="1200"/>
              </a:spcBef>
              <a:spcAft>
                <a:spcPts val="1200"/>
              </a:spcAft>
              <a:buSzPts val="935"/>
              <a:buNone/>
            </a:pPr>
            <a:r>
              <a:t/>
            </a:r>
            <a:endParaRPr sz="1729"/>
          </a:p>
        </p:txBody>
      </p:sp>
      <p:graphicFrame>
        <p:nvGraphicFramePr>
          <p:cNvPr id="119" name="Google Shape;119;p22"/>
          <p:cNvGraphicFramePr/>
          <p:nvPr/>
        </p:nvGraphicFramePr>
        <p:xfrm>
          <a:off x="762550" y="2706525"/>
          <a:ext cx="3000000" cy="3000000"/>
        </p:xfrm>
        <a:graphic>
          <a:graphicData uri="http://schemas.openxmlformats.org/drawingml/2006/table">
            <a:tbl>
              <a:tblPr>
                <a:noFill/>
                <a:tableStyleId>{5ABD6FD3-1F5F-46E0-A07D-2E8C41787261}</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Type of workout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Minimum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Optimal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No workout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As low as 10 grams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 gram per KG</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Light</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 gram per KG of BW</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a:t>
                      </a:r>
                      <a:r>
                        <a:rPr lang="en">
                          <a:solidFill>
                            <a:schemeClr val="dk1"/>
                          </a:solidFill>
                        </a:rPr>
                        <a:t> gram per KG of BW</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Moderate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a:t>
                      </a:r>
                      <a:r>
                        <a:rPr lang="en">
                          <a:solidFill>
                            <a:schemeClr val="dk1"/>
                          </a:solidFill>
                        </a:rPr>
                        <a:t> gram per KG of BW</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3</a:t>
                      </a:r>
                      <a:r>
                        <a:rPr lang="en">
                          <a:solidFill>
                            <a:schemeClr val="dk1"/>
                          </a:solidFill>
                        </a:rPr>
                        <a:t> gram per KG of BW</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Hard</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a:t>
                      </a:r>
                      <a:r>
                        <a:rPr lang="en">
                          <a:solidFill>
                            <a:schemeClr val="dk1"/>
                          </a:solidFill>
                        </a:rPr>
                        <a:t> gram per KG of BW</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4.5</a:t>
                      </a:r>
                      <a:r>
                        <a:rPr lang="en">
                          <a:solidFill>
                            <a:schemeClr val="dk1"/>
                          </a:solidFill>
                        </a:rPr>
                        <a:t> gram per KG of BW</a:t>
                      </a:r>
                      <a:endParaRPr>
                        <a:solidFill>
                          <a:schemeClr val="dk1"/>
                        </a:solidFill>
                      </a:endParaRPr>
                    </a:p>
                  </a:txBody>
                  <a:tcPr marT="91425" marB="91425" marR="91425" marL="91425"/>
                </a:tc>
              </a:tr>
            </a:tbl>
          </a:graphicData>
        </a:graphic>
      </p:graphicFrame>
      <p:pic>
        <p:nvPicPr>
          <p:cNvPr id="120" name="Google Shape;120;p22"/>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a:t>
            </a:r>
            <a:endParaRPr/>
          </a:p>
        </p:txBody>
      </p:sp>
      <p:sp>
        <p:nvSpPr>
          <p:cNvPr id="126" name="Google Shape;126;p23"/>
          <p:cNvSpPr txBox="1"/>
          <p:nvPr>
            <p:ph idx="1" type="body"/>
          </p:nvPr>
        </p:nvSpPr>
        <p:spPr>
          <a:xfrm>
            <a:off x="311700" y="1152475"/>
            <a:ext cx="8520600" cy="391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Fats, aka lipids, come in a diverse array of forms as fatty acids, oils, and steroids.</a:t>
            </a:r>
            <a:endParaRPr/>
          </a:p>
          <a:p>
            <a:pPr indent="-342900" lvl="0" marL="457200" rtl="0" algn="l">
              <a:spcBef>
                <a:spcPts val="0"/>
              </a:spcBef>
              <a:spcAft>
                <a:spcPts val="0"/>
              </a:spcAft>
              <a:buSzPts val="1800"/>
              <a:buChar char="●"/>
            </a:pPr>
            <a:r>
              <a:rPr lang="en"/>
              <a:t>Unlike carbohydrates lipids are essential nutrients, because our bodies cannot synthesize certain fats called essential fatty acids ( EFAs)</a:t>
            </a:r>
            <a:endParaRPr/>
          </a:p>
          <a:p>
            <a:pPr indent="-342900" lvl="0" marL="457200" rtl="0" algn="l">
              <a:spcBef>
                <a:spcPts val="0"/>
              </a:spcBef>
              <a:spcAft>
                <a:spcPts val="0"/>
              </a:spcAft>
              <a:buSzPts val="1800"/>
              <a:buChar char="●"/>
            </a:pPr>
            <a:r>
              <a:rPr lang="en"/>
              <a:t>Fats serve as a energy </a:t>
            </a:r>
            <a:r>
              <a:rPr lang="en"/>
              <a:t>reservoir</a:t>
            </a:r>
            <a:r>
              <a:rPr lang="en"/>
              <a:t> in our body </a:t>
            </a:r>
            <a:endParaRPr/>
          </a:p>
          <a:p>
            <a:pPr indent="-342900" lvl="0" marL="457200" rtl="0" algn="l">
              <a:spcBef>
                <a:spcPts val="0"/>
              </a:spcBef>
              <a:spcAft>
                <a:spcPts val="0"/>
              </a:spcAft>
              <a:buSzPts val="1800"/>
              <a:buChar char="●"/>
            </a:pPr>
            <a:r>
              <a:rPr lang="en"/>
              <a:t>We are not cardiac experts so we do not over step our bounds here</a:t>
            </a:r>
            <a:endParaRPr/>
          </a:p>
          <a:p>
            <a:pPr indent="-317500" lvl="1" marL="914400" rtl="0" algn="l">
              <a:spcBef>
                <a:spcPts val="0"/>
              </a:spcBef>
              <a:spcAft>
                <a:spcPts val="0"/>
              </a:spcAft>
              <a:buSzPts val="1400"/>
              <a:buChar char="○"/>
            </a:pPr>
            <a:r>
              <a:rPr lang="en"/>
              <a:t>In general. Trans fats are not healthier than Saturated fats and are probably the worst sort of fats for your health since they increase the risk for heart disease and Type II Diabetes than other fats</a:t>
            </a:r>
            <a:endParaRPr/>
          </a:p>
          <a:p>
            <a:pPr indent="-317500" lvl="1" marL="914400" rtl="0" algn="l">
              <a:spcBef>
                <a:spcPts val="0"/>
              </a:spcBef>
              <a:spcAft>
                <a:spcPts val="0"/>
              </a:spcAft>
              <a:buSzPts val="1400"/>
              <a:buChar char="○"/>
            </a:pPr>
            <a:r>
              <a:rPr lang="en"/>
              <a:t>Saturated fats are also a risk factor for heart disease, since they raise </a:t>
            </a:r>
            <a:r>
              <a:rPr lang="en"/>
              <a:t>cholesterol</a:t>
            </a:r>
            <a:endParaRPr/>
          </a:p>
          <a:p>
            <a:pPr indent="-317500" lvl="1" marL="914400" rtl="0" algn="l">
              <a:spcBef>
                <a:spcPts val="0"/>
              </a:spcBef>
              <a:spcAft>
                <a:spcPts val="0"/>
              </a:spcAft>
              <a:buSzPts val="1400"/>
              <a:buChar char="○"/>
            </a:pPr>
            <a:r>
              <a:rPr lang="en"/>
              <a:t>When calories are controlled Saturated fats are not unhealthy as we once thought they </a:t>
            </a:r>
            <a:r>
              <a:rPr lang="en"/>
              <a:t>were</a:t>
            </a:r>
            <a:endParaRPr/>
          </a:p>
          <a:p>
            <a:pPr indent="-317500" lvl="1" marL="914400" rtl="0" algn="l">
              <a:spcBef>
                <a:spcPts val="0"/>
              </a:spcBef>
              <a:spcAft>
                <a:spcPts val="0"/>
              </a:spcAft>
              <a:buSzPts val="1400"/>
              <a:buChar char="○"/>
            </a:pPr>
            <a:r>
              <a:rPr lang="en"/>
              <a:t>It is still a good idea replace saturated fats with polyunsaturated or monounsaturated fats which have shown significantly decreased risk in heart disease</a:t>
            </a:r>
            <a:endParaRPr/>
          </a:p>
        </p:txBody>
      </p:sp>
      <p:pic>
        <p:nvPicPr>
          <p:cNvPr id="127" name="Google Shape;127;p23"/>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Fats</a:t>
            </a:r>
            <a:endParaRPr/>
          </a:p>
        </p:txBody>
      </p:sp>
      <p:sp>
        <p:nvSpPr>
          <p:cNvPr id="133" name="Google Shape;133;p24"/>
          <p:cNvSpPr txBox="1"/>
          <p:nvPr>
            <p:ph idx="1" type="body"/>
          </p:nvPr>
        </p:nvSpPr>
        <p:spPr>
          <a:xfrm>
            <a:off x="311700" y="1152475"/>
            <a:ext cx="8520600" cy="368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Other than being </a:t>
            </a:r>
            <a:r>
              <a:rPr lang="en"/>
              <a:t>delicious</a:t>
            </a:r>
            <a:r>
              <a:rPr lang="en"/>
              <a:t> fats have several important functions in our body</a:t>
            </a:r>
            <a:endParaRPr/>
          </a:p>
          <a:p>
            <a:pPr indent="-317500" lvl="1" marL="914400" rtl="0" algn="l">
              <a:spcBef>
                <a:spcPts val="0"/>
              </a:spcBef>
              <a:spcAft>
                <a:spcPts val="0"/>
              </a:spcAft>
              <a:buSzPts val="1400"/>
              <a:buChar char="○"/>
            </a:pPr>
            <a:r>
              <a:rPr lang="en"/>
              <a:t>Essential fats cannot be made from converting carbohydrates and proteins and required for survival</a:t>
            </a:r>
            <a:endParaRPr/>
          </a:p>
          <a:p>
            <a:pPr indent="-317500" lvl="1" marL="914400" rtl="0" algn="l">
              <a:spcBef>
                <a:spcPts val="0"/>
              </a:spcBef>
              <a:spcAft>
                <a:spcPts val="0"/>
              </a:spcAft>
              <a:buSzPts val="1400"/>
              <a:buChar char="○"/>
            </a:pPr>
            <a:r>
              <a:rPr lang="en"/>
              <a:t>Fats serve as a basis of many hormones and when </a:t>
            </a:r>
            <a:r>
              <a:rPr lang="en"/>
              <a:t>dietary</a:t>
            </a:r>
            <a:r>
              <a:rPr lang="en"/>
              <a:t> fats drop down too low for too long, some hormonal alterations may occur ( decreases in </a:t>
            </a:r>
            <a:r>
              <a:rPr lang="en"/>
              <a:t>testosterone</a:t>
            </a:r>
            <a:r>
              <a:rPr lang="en"/>
              <a:t> for example)</a:t>
            </a:r>
            <a:endParaRPr/>
          </a:p>
          <a:p>
            <a:pPr indent="-317500" lvl="1" marL="914400" rtl="0" algn="l">
              <a:spcBef>
                <a:spcPts val="0"/>
              </a:spcBef>
              <a:spcAft>
                <a:spcPts val="0"/>
              </a:spcAft>
              <a:buSzPts val="1400"/>
              <a:buChar char="○"/>
            </a:pPr>
            <a:r>
              <a:rPr lang="en"/>
              <a:t>More </a:t>
            </a:r>
            <a:r>
              <a:rPr lang="en"/>
              <a:t>isn't</a:t>
            </a:r>
            <a:r>
              <a:rPr lang="en"/>
              <a:t> better. Fats </a:t>
            </a:r>
            <a:r>
              <a:rPr lang="en"/>
              <a:t>don't</a:t>
            </a:r>
            <a:r>
              <a:rPr lang="en"/>
              <a:t> </a:t>
            </a:r>
            <a:r>
              <a:rPr lang="en"/>
              <a:t>seem</a:t>
            </a:r>
            <a:r>
              <a:rPr lang="en"/>
              <a:t> to offer much of </a:t>
            </a:r>
            <a:r>
              <a:rPr lang="en"/>
              <a:t>body composition</a:t>
            </a:r>
            <a:r>
              <a:rPr lang="en"/>
              <a:t> enhancement benefit</a:t>
            </a:r>
            <a:endParaRPr/>
          </a:p>
          <a:p>
            <a:pPr indent="-317500" lvl="1" marL="914400" rtl="0" algn="l">
              <a:spcBef>
                <a:spcPts val="0"/>
              </a:spcBef>
              <a:spcAft>
                <a:spcPts val="0"/>
              </a:spcAft>
              <a:buSzPts val="1400"/>
              <a:buChar char="○"/>
            </a:pPr>
            <a:r>
              <a:rPr lang="en"/>
              <a:t>They are a great calorie buffer</a:t>
            </a:r>
            <a:endParaRPr/>
          </a:p>
          <a:p>
            <a:pPr indent="-342900" lvl="0" marL="457200" rtl="0" algn="l">
              <a:spcBef>
                <a:spcPts val="0"/>
              </a:spcBef>
              <a:spcAft>
                <a:spcPts val="0"/>
              </a:spcAft>
              <a:buSzPts val="1800"/>
              <a:buChar char="●"/>
            </a:pPr>
            <a:r>
              <a:rPr lang="en"/>
              <a:t>Very helpful in adding calories in a mass gaining phase</a:t>
            </a:r>
            <a:endParaRPr/>
          </a:p>
          <a:p>
            <a:pPr indent="-317500" lvl="1" marL="914400" rtl="0" algn="l">
              <a:spcBef>
                <a:spcPts val="0"/>
              </a:spcBef>
              <a:spcAft>
                <a:spcPts val="0"/>
              </a:spcAft>
              <a:buSzPts val="1400"/>
              <a:buChar char="○"/>
            </a:pPr>
            <a:r>
              <a:rPr lang="en"/>
              <a:t>Palatability</a:t>
            </a:r>
            <a:endParaRPr/>
          </a:p>
          <a:p>
            <a:pPr indent="-317500" lvl="1" marL="914400" rtl="0" algn="l">
              <a:spcBef>
                <a:spcPts val="0"/>
              </a:spcBef>
              <a:spcAft>
                <a:spcPts val="0"/>
              </a:spcAft>
              <a:buSzPts val="1400"/>
              <a:buChar char="○"/>
            </a:pPr>
            <a:r>
              <a:rPr lang="en"/>
              <a:t>Ease of consumption</a:t>
            </a:r>
            <a:endParaRPr/>
          </a:p>
          <a:p>
            <a:pPr indent="-317500" lvl="1" marL="914400" rtl="0" algn="l">
              <a:spcBef>
                <a:spcPts val="0"/>
              </a:spcBef>
              <a:spcAft>
                <a:spcPts val="0"/>
              </a:spcAft>
              <a:buSzPts val="1400"/>
              <a:buChar char="○"/>
            </a:pPr>
            <a:r>
              <a:rPr lang="en"/>
              <a:t>Calorie density</a:t>
            </a:r>
            <a:endParaRPr/>
          </a:p>
          <a:p>
            <a:pPr indent="-317500" lvl="1" marL="914400" rtl="0" algn="l">
              <a:spcBef>
                <a:spcPts val="0"/>
              </a:spcBef>
              <a:spcAft>
                <a:spcPts val="0"/>
              </a:spcAft>
              <a:buSzPts val="1400"/>
              <a:buChar char="○"/>
            </a:pPr>
            <a:r>
              <a:rPr lang="en"/>
              <a:t>Price per calorie</a:t>
            </a:r>
            <a:endParaRPr/>
          </a:p>
          <a:p>
            <a:pPr indent="-317500" lvl="1" marL="914400" rtl="0" algn="l">
              <a:spcBef>
                <a:spcPts val="0"/>
              </a:spcBef>
              <a:spcAft>
                <a:spcPts val="0"/>
              </a:spcAft>
              <a:buSzPts val="1400"/>
              <a:buChar char="○"/>
            </a:pPr>
            <a:r>
              <a:rPr lang="en"/>
              <a:t>Low TEF</a:t>
            </a:r>
            <a:endParaRPr/>
          </a:p>
        </p:txBody>
      </p:sp>
      <p:pic>
        <p:nvPicPr>
          <p:cNvPr id="134" name="Google Shape;134;p2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Considerations and </a:t>
            </a:r>
            <a:r>
              <a:rPr lang="en"/>
              <a:t>recommendations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Don't</a:t>
            </a:r>
            <a:r>
              <a:rPr lang="en"/>
              <a:t> drop fat below 20% of total calorie intake or 10% of </a:t>
            </a:r>
            <a:r>
              <a:rPr lang="en"/>
              <a:t>maintenance</a:t>
            </a:r>
            <a:r>
              <a:rPr lang="en"/>
              <a:t> calories</a:t>
            </a:r>
            <a:endParaRPr/>
          </a:p>
          <a:p>
            <a:pPr indent="-342900" lvl="0" marL="457200" rtl="0" algn="l">
              <a:spcBef>
                <a:spcPts val="0"/>
              </a:spcBef>
              <a:spcAft>
                <a:spcPts val="0"/>
              </a:spcAft>
              <a:buSzPts val="1800"/>
              <a:buChar char="●"/>
            </a:pPr>
            <a:r>
              <a:rPr lang="en"/>
              <a:t>Fat is essential but above minimum required they </a:t>
            </a:r>
            <a:r>
              <a:rPr lang="en"/>
              <a:t>don't</a:t>
            </a:r>
            <a:r>
              <a:rPr lang="en"/>
              <a:t> seem to have any benefit</a:t>
            </a:r>
            <a:endParaRPr/>
          </a:p>
          <a:p>
            <a:pPr indent="-342900" lvl="0" marL="457200" rtl="0" algn="l">
              <a:spcBef>
                <a:spcPts val="0"/>
              </a:spcBef>
              <a:spcAft>
                <a:spcPts val="0"/>
              </a:spcAft>
              <a:buSzPts val="1800"/>
              <a:buChar char="●"/>
            </a:pPr>
            <a:r>
              <a:rPr lang="en"/>
              <a:t>It may be hard to hit a caloric </a:t>
            </a:r>
            <a:r>
              <a:rPr lang="en"/>
              <a:t>deficit</a:t>
            </a:r>
            <a:r>
              <a:rPr lang="en"/>
              <a:t> goal if fat intake is high</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1" name="Google Shape;141;p25"/>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Fiber</a:t>
            </a:r>
            <a:endParaRPr/>
          </a:p>
        </p:txBody>
      </p:sp>
      <p:sp>
        <p:nvSpPr>
          <p:cNvPr id="147" name="Google Shape;147;p26"/>
          <p:cNvSpPr txBox="1"/>
          <p:nvPr>
            <p:ph idx="1" type="body"/>
          </p:nvPr>
        </p:nvSpPr>
        <p:spPr>
          <a:xfrm>
            <a:off x="311700" y="1152475"/>
            <a:ext cx="8520600" cy="3891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Fiber would typically fall under the carbohydrate category</a:t>
            </a:r>
            <a:endParaRPr/>
          </a:p>
          <a:p>
            <a:pPr indent="-317500" lvl="1" marL="914400" rtl="0" algn="l">
              <a:spcBef>
                <a:spcPts val="0"/>
              </a:spcBef>
              <a:spcAft>
                <a:spcPts val="0"/>
              </a:spcAft>
              <a:buSzPts val="1400"/>
              <a:buChar char="○"/>
            </a:pPr>
            <a:r>
              <a:rPr lang="en"/>
              <a:t>But it acts quite different in the body</a:t>
            </a:r>
            <a:endParaRPr/>
          </a:p>
          <a:p>
            <a:pPr indent="-342900" lvl="0" marL="457200" rtl="0" algn="l">
              <a:spcBef>
                <a:spcPts val="0"/>
              </a:spcBef>
              <a:spcAft>
                <a:spcPts val="0"/>
              </a:spcAft>
              <a:buSzPts val="1800"/>
              <a:buChar char="●"/>
            </a:pPr>
            <a:r>
              <a:rPr lang="en"/>
              <a:t>Fiber is the portion of carbohydrate that cannot be completely broken down by digestive enzymes.</a:t>
            </a:r>
            <a:endParaRPr/>
          </a:p>
          <a:p>
            <a:pPr indent="-317500" lvl="1" marL="914400" rtl="0" algn="l">
              <a:spcBef>
                <a:spcPts val="0"/>
              </a:spcBef>
              <a:spcAft>
                <a:spcPts val="0"/>
              </a:spcAft>
              <a:buSzPts val="1400"/>
              <a:buChar char="○"/>
            </a:pPr>
            <a:r>
              <a:rPr lang="en"/>
              <a:t>Soluble fiber</a:t>
            </a:r>
            <a:endParaRPr/>
          </a:p>
          <a:p>
            <a:pPr indent="-317500" lvl="2" marL="1371600" rtl="0" algn="l">
              <a:spcBef>
                <a:spcPts val="0"/>
              </a:spcBef>
              <a:spcAft>
                <a:spcPts val="0"/>
              </a:spcAft>
              <a:buSzPts val="1400"/>
              <a:buChar char="■"/>
            </a:pPr>
            <a:r>
              <a:rPr lang="en"/>
              <a:t>Includes fructants ( found in fruits and veggies, onions wheat) , </a:t>
            </a:r>
            <a:r>
              <a:rPr lang="en"/>
              <a:t>pectins(mostly in greens</a:t>
            </a:r>
            <a:r>
              <a:rPr lang="en"/>
              <a:t> and other . </a:t>
            </a:r>
            <a:endParaRPr/>
          </a:p>
          <a:p>
            <a:pPr indent="-317500" lvl="2" marL="1371600" rtl="0" algn="l">
              <a:spcBef>
                <a:spcPts val="0"/>
              </a:spcBef>
              <a:spcAft>
                <a:spcPts val="0"/>
              </a:spcAft>
              <a:buSzPts val="1400"/>
              <a:buChar char="■"/>
            </a:pPr>
            <a:r>
              <a:rPr lang="en"/>
              <a:t>Soluble fiber can be fermented by the digestive system and produce short chain fatty acids that can be absorbed as well as gas</a:t>
            </a:r>
            <a:endParaRPr/>
          </a:p>
          <a:p>
            <a:pPr indent="-317500" lvl="2" marL="1371600" rtl="0" algn="l">
              <a:spcBef>
                <a:spcPts val="0"/>
              </a:spcBef>
              <a:spcAft>
                <a:spcPts val="0"/>
              </a:spcAft>
              <a:buSzPts val="1400"/>
              <a:buChar char="■"/>
            </a:pPr>
            <a:r>
              <a:rPr lang="en"/>
              <a:t>If you wonder why veggies make you toot. Now you know</a:t>
            </a:r>
            <a:endParaRPr/>
          </a:p>
          <a:p>
            <a:pPr indent="-317500" lvl="2" marL="1371600" rtl="0" algn="l">
              <a:spcBef>
                <a:spcPts val="0"/>
              </a:spcBef>
              <a:spcAft>
                <a:spcPts val="0"/>
              </a:spcAft>
              <a:buSzPts val="1400"/>
              <a:buChar char="■"/>
            </a:pPr>
            <a:r>
              <a:rPr lang="en"/>
              <a:t>Adds bulk to your food and causes regular bowel movements.</a:t>
            </a:r>
            <a:endParaRPr/>
          </a:p>
          <a:p>
            <a:pPr indent="-317500" lvl="1" marL="914400" rtl="0" algn="l">
              <a:spcBef>
                <a:spcPts val="0"/>
              </a:spcBef>
              <a:spcAft>
                <a:spcPts val="0"/>
              </a:spcAft>
              <a:buSzPts val="1400"/>
              <a:buChar char="○"/>
            </a:pPr>
            <a:r>
              <a:rPr lang="en"/>
              <a:t>Insoluble fiber</a:t>
            </a:r>
            <a:endParaRPr/>
          </a:p>
          <a:p>
            <a:pPr indent="-317500" lvl="2" marL="1371600" rtl="0" algn="l">
              <a:spcBef>
                <a:spcPts val="0"/>
              </a:spcBef>
              <a:spcAft>
                <a:spcPts val="0"/>
              </a:spcAft>
              <a:buSzPts val="1400"/>
              <a:buChar char="■"/>
            </a:pPr>
            <a:r>
              <a:rPr lang="en"/>
              <a:t>Adds significant amount of bulk to food and is generally resistant to digestion</a:t>
            </a:r>
            <a:endParaRPr/>
          </a:p>
        </p:txBody>
      </p:sp>
      <p:pic>
        <p:nvPicPr>
          <p:cNvPr id="148" name="Google Shape;148;p26"/>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154" name="Google Shape;154;p27"/>
          <p:cNvSpPr txBox="1"/>
          <p:nvPr>
            <p:ph idx="1" type="body"/>
          </p:nvPr>
        </p:nvSpPr>
        <p:spPr>
          <a:xfrm>
            <a:off x="311700" y="1152475"/>
            <a:ext cx="8520600" cy="3771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Bowel movement </a:t>
            </a:r>
            <a:r>
              <a:rPr lang="en"/>
              <a:t>function</a:t>
            </a:r>
            <a:endParaRPr/>
          </a:p>
          <a:p>
            <a:pPr indent="-342900" lvl="0" marL="457200" rtl="0" algn="l">
              <a:spcBef>
                <a:spcPts val="0"/>
              </a:spcBef>
              <a:spcAft>
                <a:spcPts val="0"/>
              </a:spcAft>
              <a:buSzPts val="1800"/>
              <a:buChar char="●"/>
            </a:pPr>
            <a:r>
              <a:rPr lang="en"/>
              <a:t>Has shown improvement in </a:t>
            </a:r>
            <a:endParaRPr/>
          </a:p>
          <a:p>
            <a:pPr indent="-317500" lvl="1" marL="914400" rtl="0" algn="l">
              <a:spcBef>
                <a:spcPts val="0"/>
              </a:spcBef>
              <a:spcAft>
                <a:spcPts val="0"/>
              </a:spcAft>
              <a:buSzPts val="1400"/>
              <a:buChar char="○"/>
            </a:pPr>
            <a:r>
              <a:rPr lang="en"/>
              <a:t>blood glucose  insulin sensitivity</a:t>
            </a:r>
            <a:endParaRPr/>
          </a:p>
          <a:p>
            <a:pPr indent="-317500" lvl="1" marL="914400" rtl="0" algn="l">
              <a:spcBef>
                <a:spcPts val="0"/>
              </a:spcBef>
              <a:spcAft>
                <a:spcPts val="0"/>
              </a:spcAft>
              <a:buSzPts val="1400"/>
              <a:buChar char="○"/>
            </a:pPr>
            <a:r>
              <a:rPr lang="en"/>
              <a:t> lower cholesterol</a:t>
            </a:r>
            <a:endParaRPr/>
          </a:p>
          <a:p>
            <a:pPr indent="-317500" lvl="1" marL="914400" rtl="0" algn="l">
              <a:spcBef>
                <a:spcPts val="0"/>
              </a:spcBef>
              <a:spcAft>
                <a:spcPts val="0"/>
              </a:spcAft>
              <a:buSzPts val="1400"/>
              <a:buChar char="○"/>
            </a:pPr>
            <a:r>
              <a:rPr lang="en"/>
              <a:t> improve blood lipids</a:t>
            </a:r>
            <a:endParaRPr/>
          </a:p>
          <a:p>
            <a:pPr indent="-317500" lvl="1" marL="914400" rtl="0" algn="l">
              <a:spcBef>
                <a:spcPts val="0"/>
              </a:spcBef>
              <a:spcAft>
                <a:spcPts val="0"/>
              </a:spcAft>
              <a:buSzPts val="1400"/>
              <a:buChar char="○"/>
            </a:pPr>
            <a:r>
              <a:rPr lang="en"/>
              <a:t>Aid in weight loss and increase satiety ( debatable)</a:t>
            </a:r>
            <a:endParaRPr/>
          </a:p>
          <a:p>
            <a:pPr indent="-342900" lvl="0" marL="457200" rtl="0" algn="l">
              <a:spcBef>
                <a:spcPts val="0"/>
              </a:spcBef>
              <a:spcAft>
                <a:spcPts val="0"/>
              </a:spcAft>
              <a:buSzPts val="1800"/>
              <a:buChar char="●"/>
            </a:pPr>
            <a:r>
              <a:rPr lang="en"/>
              <a:t>Fiber since its resistant in digestion it has less energy than carbohydrates</a:t>
            </a:r>
            <a:endParaRPr/>
          </a:p>
          <a:p>
            <a:pPr indent="-317500" lvl="1" marL="914400" rtl="0" algn="l">
              <a:spcBef>
                <a:spcPts val="0"/>
              </a:spcBef>
              <a:spcAft>
                <a:spcPts val="0"/>
              </a:spcAft>
              <a:buSzPts val="1400"/>
              <a:buChar char="○"/>
            </a:pPr>
            <a:r>
              <a:rPr lang="en"/>
              <a:t>Very highly debated but it is within 50-80% of regular carbs</a:t>
            </a:r>
            <a:endParaRPr/>
          </a:p>
          <a:p>
            <a:pPr indent="-317500" lvl="1" marL="914400" rtl="0" algn="l">
              <a:spcBef>
                <a:spcPts val="0"/>
              </a:spcBef>
              <a:spcAft>
                <a:spcPts val="0"/>
              </a:spcAft>
              <a:buSzPts val="1400"/>
              <a:buChar char="○"/>
            </a:pPr>
            <a:r>
              <a:rPr lang="en"/>
              <a:t>Depends on how one individual digests fiber</a:t>
            </a:r>
            <a:endParaRPr/>
          </a:p>
          <a:p>
            <a:pPr indent="-317500" lvl="1" marL="914400" rtl="0" algn="l">
              <a:spcBef>
                <a:spcPts val="0"/>
              </a:spcBef>
              <a:spcAft>
                <a:spcPts val="0"/>
              </a:spcAft>
              <a:buSzPts val="1400"/>
              <a:buChar char="○"/>
            </a:pPr>
            <a:r>
              <a:rPr lang="en"/>
              <a:t>IT IS HOWEVER NOT FREE CALORIES</a:t>
            </a:r>
            <a:endParaRPr/>
          </a:p>
          <a:p>
            <a:pPr indent="-317500" lvl="2" marL="1371600" rtl="0" algn="l">
              <a:spcBef>
                <a:spcPts val="0"/>
              </a:spcBef>
              <a:spcAft>
                <a:spcPts val="0"/>
              </a:spcAft>
              <a:buSzPts val="1400"/>
              <a:buChar char="■"/>
            </a:pPr>
            <a:r>
              <a:rPr lang="en"/>
              <a:t>While it may not all be fermented it does produce short chain fatty acids which can be absorbed and used for energy</a:t>
            </a:r>
            <a:endParaRPr/>
          </a:p>
          <a:p>
            <a:pPr indent="-317500" lvl="1" marL="914400" rtl="0" algn="l">
              <a:spcBef>
                <a:spcPts val="0"/>
              </a:spcBef>
              <a:spcAft>
                <a:spcPts val="0"/>
              </a:spcAft>
              <a:buSzPts val="1400"/>
              <a:buChar char="○"/>
            </a:pPr>
            <a:r>
              <a:rPr lang="en"/>
              <a:t>Don't worry about net carbs and total carbs. You’ll go crazy trying to separate them </a:t>
            </a:r>
            <a:endParaRPr/>
          </a:p>
          <a:p>
            <a:pPr indent="-317500" lvl="1" marL="914400" rtl="0" algn="l">
              <a:spcBef>
                <a:spcPts val="0"/>
              </a:spcBef>
              <a:spcAft>
                <a:spcPts val="0"/>
              </a:spcAft>
              <a:buSzPts val="1400"/>
              <a:buChar char="○"/>
            </a:pPr>
            <a:r>
              <a:rPr lang="en"/>
              <a:t>Fiber may not be 4 calories per gram but it is much closer to 4 than 0. So i recommend counting it that way!</a:t>
            </a:r>
            <a:endParaRPr/>
          </a:p>
        </p:txBody>
      </p:sp>
      <p:pic>
        <p:nvPicPr>
          <p:cNvPr id="155" name="Google Shape;155;p27"/>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Alcohol</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fourth macronutrient</a:t>
            </a:r>
            <a:endParaRPr/>
          </a:p>
          <a:p>
            <a:pPr indent="-342900" lvl="0" marL="457200" rtl="0" algn="l">
              <a:spcBef>
                <a:spcPts val="0"/>
              </a:spcBef>
              <a:spcAft>
                <a:spcPts val="0"/>
              </a:spcAft>
              <a:buSzPts val="1800"/>
              <a:buChar char="●"/>
            </a:pPr>
            <a:r>
              <a:rPr lang="en"/>
              <a:t>It is very tempting for me to </a:t>
            </a:r>
            <a:r>
              <a:rPr lang="en"/>
              <a:t>completely</a:t>
            </a:r>
            <a:r>
              <a:rPr lang="en"/>
              <a:t> disregard this </a:t>
            </a:r>
            <a:r>
              <a:rPr lang="en"/>
              <a:t>macronutrient</a:t>
            </a:r>
            <a:r>
              <a:rPr lang="en"/>
              <a:t> </a:t>
            </a:r>
            <a:r>
              <a:rPr lang="en"/>
              <a:t>because</a:t>
            </a:r>
            <a:r>
              <a:rPr lang="en"/>
              <a:t> it is completely a waste of time in a diet to consume. But that would go against our principle of sustainability</a:t>
            </a:r>
            <a:endParaRPr/>
          </a:p>
          <a:p>
            <a:pPr indent="-317500" lvl="1" marL="914400" rtl="0" algn="l">
              <a:spcBef>
                <a:spcPts val="0"/>
              </a:spcBef>
              <a:spcAft>
                <a:spcPts val="0"/>
              </a:spcAft>
              <a:buSzPts val="1400"/>
              <a:buChar char="○"/>
            </a:pPr>
            <a:r>
              <a:rPr lang="en"/>
              <a:t>Like it or not it is a part of our culture</a:t>
            </a:r>
            <a:endParaRPr/>
          </a:p>
          <a:p>
            <a:pPr indent="-317500" lvl="1" marL="914400" rtl="0" algn="l">
              <a:spcBef>
                <a:spcPts val="0"/>
              </a:spcBef>
              <a:spcAft>
                <a:spcPts val="0"/>
              </a:spcAft>
              <a:buSzPts val="1400"/>
              <a:buChar char="○"/>
            </a:pPr>
            <a:r>
              <a:rPr lang="en"/>
              <a:t>And </a:t>
            </a:r>
            <a:r>
              <a:rPr lang="en"/>
              <a:t>alcoholics would find it disruptive to their quality of life ( social perspective)</a:t>
            </a:r>
            <a:endParaRPr/>
          </a:p>
          <a:p>
            <a:pPr indent="-342900" lvl="0" marL="457200" rtl="0" algn="l">
              <a:spcBef>
                <a:spcPts val="0"/>
              </a:spcBef>
              <a:spcAft>
                <a:spcPts val="0"/>
              </a:spcAft>
              <a:buSzPts val="1800"/>
              <a:buChar char="●"/>
            </a:pPr>
            <a:r>
              <a:rPr lang="en"/>
              <a:t>Alcohol is nearly as energy dense as fat at 7 kcal/gram.</a:t>
            </a:r>
            <a:endParaRPr/>
          </a:p>
          <a:p>
            <a:pPr indent="-317500" lvl="1" marL="914400" rtl="0" algn="l">
              <a:spcBef>
                <a:spcPts val="0"/>
              </a:spcBef>
              <a:spcAft>
                <a:spcPts val="0"/>
              </a:spcAft>
              <a:buSzPts val="1400"/>
              <a:buChar char="○"/>
            </a:pPr>
            <a:r>
              <a:rPr lang="en"/>
              <a:t>Consuming large amounts may be difficult to manage a caloric deficit </a:t>
            </a:r>
            <a:endParaRPr/>
          </a:p>
          <a:p>
            <a:pPr indent="-317500" lvl="1" marL="914400" rtl="0" algn="l">
              <a:spcBef>
                <a:spcPts val="0"/>
              </a:spcBef>
              <a:spcAft>
                <a:spcPts val="0"/>
              </a:spcAft>
              <a:buSzPts val="1400"/>
              <a:buChar char="○"/>
            </a:pPr>
            <a:r>
              <a:rPr lang="en"/>
              <a:t>All alcohol is low carb and low fat so people assume alchohol is free calorie. Def not the case</a:t>
            </a:r>
            <a:endParaRPr/>
          </a:p>
          <a:p>
            <a:pPr indent="0" lvl="0" marL="457200" rtl="0" algn="l">
              <a:spcBef>
                <a:spcPts val="120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a:t>
            </a:r>
            <a:endParaRPr/>
          </a:p>
        </p:txBody>
      </p:sp>
      <p:sp>
        <p:nvSpPr>
          <p:cNvPr id="168" name="Google Shape;168;p29"/>
          <p:cNvSpPr txBox="1"/>
          <p:nvPr>
            <p:ph idx="1" type="body"/>
          </p:nvPr>
        </p:nvSpPr>
        <p:spPr>
          <a:xfrm>
            <a:off x="311700" y="1152475"/>
            <a:ext cx="8520600" cy="384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Have no satiety and most likely cause you to make poor food and life choices</a:t>
            </a:r>
            <a:endParaRPr/>
          </a:p>
          <a:p>
            <a:pPr indent="-317500" lvl="1" marL="914400" rtl="0" algn="l">
              <a:spcBef>
                <a:spcPts val="0"/>
              </a:spcBef>
              <a:spcAft>
                <a:spcPts val="0"/>
              </a:spcAft>
              <a:buSzPts val="1400"/>
              <a:buChar char="○"/>
            </a:pPr>
            <a:r>
              <a:rPr lang="en"/>
              <a:t>You may end up eating a lot more calories than you want after all the calories from the alcohol itself</a:t>
            </a:r>
            <a:endParaRPr/>
          </a:p>
          <a:p>
            <a:pPr indent="-342900" lvl="0" marL="457200" rtl="0" algn="l">
              <a:spcBef>
                <a:spcPts val="0"/>
              </a:spcBef>
              <a:spcAft>
                <a:spcPts val="0"/>
              </a:spcAft>
              <a:buSzPts val="1800"/>
              <a:buChar char="●"/>
            </a:pPr>
            <a:r>
              <a:rPr lang="en"/>
              <a:t>Inhabits muscle protein synthesis</a:t>
            </a:r>
            <a:endParaRPr/>
          </a:p>
          <a:p>
            <a:pPr indent="-342900" lvl="0" marL="457200" rtl="0" algn="l">
              <a:spcBef>
                <a:spcPts val="0"/>
              </a:spcBef>
              <a:spcAft>
                <a:spcPts val="0"/>
              </a:spcAft>
              <a:buSzPts val="1800"/>
              <a:buChar char="●"/>
            </a:pPr>
            <a:r>
              <a:rPr lang="en"/>
              <a:t>Alcohol can suppress testosterone</a:t>
            </a:r>
            <a:endParaRPr/>
          </a:p>
          <a:p>
            <a:pPr indent="-317500" lvl="1" marL="914400" rtl="0" algn="l">
              <a:spcBef>
                <a:spcPts val="0"/>
              </a:spcBef>
              <a:spcAft>
                <a:spcPts val="0"/>
              </a:spcAft>
              <a:buSzPts val="1400"/>
              <a:buChar char="○"/>
            </a:pPr>
            <a:r>
              <a:rPr lang="en"/>
              <a:t>Low dose may not have any effect good or bad</a:t>
            </a:r>
            <a:endParaRPr/>
          </a:p>
          <a:p>
            <a:pPr indent="-342900" lvl="0" marL="457200" rtl="0" algn="l">
              <a:spcBef>
                <a:spcPts val="0"/>
              </a:spcBef>
              <a:spcAft>
                <a:spcPts val="0"/>
              </a:spcAft>
              <a:buSzPts val="1800"/>
              <a:buChar char="●"/>
            </a:pPr>
            <a:r>
              <a:rPr lang="en"/>
              <a:t>If goal is optimal. This is a bad choice </a:t>
            </a:r>
            <a:endParaRPr/>
          </a:p>
          <a:p>
            <a:pPr indent="-342900" lvl="0" marL="457200" rtl="0" algn="l">
              <a:spcBef>
                <a:spcPts val="0"/>
              </a:spcBef>
              <a:spcAft>
                <a:spcPts val="0"/>
              </a:spcAft>
              <a:buSzPts val="1800"/>
              <a:buChar char="●"/>
            </a:pPr>
            <a:r>
              <a:rPr lang="en"/>
              <a:t>If you want it to be sustainable I recommend limiting it as much as possible and fit it withing your calorie intake for the day</a:t>
            </a:r>
            <a:endParaRPr/>
          </a:p>
          <a:p>
            <a:pPr indent="0" lvl="0" marL="457200" rtl="0" algn="l">
              <a:spcBef>
                <a:spcPts val="120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a:t>
            </a:r>
            <a:r>
              <a:rPr lang="en"/>
              <a:t>alcohol</a:t>
            </a:r>
            <a:endParaRPr/>
          </a:p>
        </p:txBody>
      </p:sp>
      <p:sp>
        <p:nvSpPr>
          <p:cNvPr id="175" name="Google Shape;175;p30"/>
          <p:cNvSpPr txBox="1"/>
          <p:nvPr>
            <p:ph idx="1" type="body"/>
          </p:nvPr>
        </p:nvSpPr>
        <p:spPr>
          <a:xfrm>
            <a:off x="311700" y="1152475"/>
            <a:ext cx="8520600" cy="3579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Tracking alcohol</a:t>
            </a:r>
            <a:endParaRPr/>
          </a:p>
          <a:p>
            <a:pPr indent="-317500" lvl="1" marL="914400" rtl="0" algn="l">
              <a:spcBef>
                <a:spcPts val="0"/>
              </a:spcBef>
              <a:spcAft>
                <a:spcPts val="0"/>
              </a:spcAft>
              <a:buSzPts val="1400"/>
              <a:buChar char="○"/>
            </a:pPr>
            <a:r>
              <a:rPr lang="en"/>
              <a:t>Not recommended to track it as a 4th macronutrient </a:t>
            </a:r>
            <a:endParaRPr/>
          </a:p>
          <a:p>
            <a:pPr indent="-317500" lvl="1" marL="914400" rtl="0" algn="l">
              <a:spcBef>
                <a:spcPts val="0"/>
              </a:spcBef>
              <a:spcAft>
                <a:spcPts val="0"/>
              </a:spcAft>
              <a:buSzPts val="1400"/>
              <a:buChar char="○"/>
            </a:pPr>
            <a:r>
              <a:rPr lang="en"/>
              <a:t>If you have 99 cals from alcohol. </a:t>
            </a:r>
            <a:endParaRPr/>
          </a:p>
          <a:p>
            <a:pPr indent="-317500" lvl="2" marL="1371600" rtl="0" algn="l">
              <a:spcBef>
                <a:spcPts val="0"/>
              </a:spcBef>
              <a:spcAft>
                <a:spcPts val="0"/>
              </a:spcAft>
              <a:buSzPts val="1400"/>
              <a:buChar char="■"/>
            </a:pPr>
            <a:r>
              <a:rPr lang="en"/>
              <a:t>You could either do 99/4 = 25 grams of carbs ( round up)</a:t>
            </a:r>
            <a:endParaRPr/>
          </a:p>
          <a:p>
            <a:pPr indent="-317500" lvl="2" marL="1371600" rtl="0" algn="l">
              <a:spcBef>
                <a:spcPts val="0"/>
              </a:spcBef>
              <a:spcAft>
                <a:spcPts val="0"/>
              </a:spcAft>
              <a:buSzPts val="1400"/>
              <a:buChar char="■"/>
            </a:pPr>
            <a:r>
              <a:rPr lang="en"/>
              <a:t>Or 99/9 = 11 gram of fat</a:t>
            </a:r>
            <a:endParaRPr/>
          </a:p>
          <a:p>
            <a:pPr indent="-317500" lvl="2" marL="1371600" rtl="0" algn="l">
              <a:spcBef>
                <a:spcPts val="0"/>
              </a:spcBef>
              <a:spcAft>
                <a:spcPts val="0"/>
              </a:spcAft>
              <a:buSzPts val="1400"/>
              <a:buChar char="■"/>
            </a:pPr>
            <a:r>
              <a:rPr lang="en"/>
              <a:t>OR do 50/50</a:t>
            </a:r>
            <a:endParaRPr/>
          </a:p>
          <a:p>
            <a:pPr indent="-317500" lvl="3" marL="1828800" rtl="0" algn="l">
              <a:spcBef>
                <a:spcPts val="0"/>
              </a:spcBef>
              <a:spcAft>
                <a:spcPts val="0"/>
              </a:spcAft>
              <a:buSzPts val="1400"/>
              <a:buChar char="●"/>
            </a:pPr>
            <a:r>
              <a:rPr lang="en"/>
              <a:t> 44 cals from carbs = 44/4 = 10 gram of carbs</a:t>
            </a:r>
            <a:endParaRPr/>
          </a:p>
          <a:p>
            <a:pPr indent="-317500" lvl="3" marL="1828800" rtl="0" algn="l">
              <a:spcBef>
                <a:spcPts val="0"/>
              </a:spcBef>
              <a:spcAft>
                <a:spcPts val="0"/>
              </a:spcAft>
              <a:buSzPts val="1400"/>
              <a:buChar char="●"/>
            </a:pPr>
            <a:r>
              <a:rPr lang="en"/>
              <a:t>45 calories from fats = 45/9 = 5 gram of fat ( round up)</a:t>
            </a:r>
            <a:endParaRPr/>
          </a:p>
          <a:p>
            <a:pPr indent="-342900" lvl="0" marL="457200" rtl="0" algn="l">
              <a:spcBef>
                <a:spcPts val="0"/>
              </a:spcBef>
              <a:spcAft>
                <a:spcPts val="0"/>
              </a:spcAft>
              <a:buSzPts val="1800"/>
              <a:buChar char="●"/>
            </a:pPr>
            <a:r>
              <a:rPr lang="en"/>
              <a:t>Moderation is key</a:t>
            </a:r>
            <a:endParaRPr/>
          </a:p>
          <a:p>
            <a:pPr indent="-342900" lvl="0" marL="457200" rtl="0" algn="l">
              <a:spcBef>
                <a:spcPts val="0"/>
              </a:spcBef>
              <a:spcAft>
                <a:spcPts val="0"/>
              </a:spcAft>
              <a:buSzPts val="1800"/>
              <a:buChar char="●"/>
            </a:pPr>
            <a:r>
              <a:rPr lang="en"/>
              <a:t>Have the least amount necessary to maintain a reasonable lifestyle</a:t>
            </a:r>
            <a:endParaRPr/>
          </a:p>
          <a:p>
            <a:pPr indent="-342900" lvl="0" marL="457200" rtl="0" algn="l">
              <a:spcBef>
                <a:spcPts val="0"/>
              </a:spcBef>
              <a:spcAft>
                <a:spcPts val="0"/>
              </a:spcAft>
              <a:buSzPts val="1800"/>
              <a:buChar char="●"/>
            </a:pPr>
            <a:r>
              <a:rPr lang="en"/>
              <a:t>Make sure your consumption of alcohol is not negatively affecting your ability to get enough protein , fiber and other micronutrients</a:t>
            </a:r>
            <a:endParaRPr/>
          </a:p>
          <a:p>
            <a:pPr indent="0" lvl="0" marL="0" rtl="0" algn="l">
              <a:spcBef>
                <a:spcPts val="1200"/>
              </a:spcBef>
              <a:spcAft>
                <a:spcPts val="1200"/>
              </a:spcAft>
              <a:buNone/>
            </a:pPr>
            <a:r>
              <a:t/>
            </a:r>
            <a:endParaRPr/>
          </a:p>
        </p:txBody>
      </p:sp>
      <p:pic>
        <p:nvPicPr>
          <p:cNvPr id="176" name="Google Shape;176;p30"/>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82" name="Google Shape;182;p31"/>
          <p:cNvSpPr txBox="1"/>
          <p:nvPr>
            <p:ph idx="1" type="body"/>
          </p:nvPr>
        </p:nvSpPr>
        <p:spPr>
          <a:xfrm>
            <a:off x="311700" y="1152475"/>
            <a:ext cx="8520600" cy="378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Labeling “ good” and “ bad “ does not help anyone</a:t>
            </a:r>
            <a:endParaRPr/>
          </a:p>
          <a:p>
            <a:pPr indent="-342900" lvl="0" marL="457200" rtl="0" algn="l">
              <a:spcBef>
                <a:spcPts val="0"/>
              </a:spcBef>
              <a:spcAft>
                <a:spcPts val="0"/>
              </a:spcAft>
              <a:buSzPts val="1800"/>
              <a:buChar char="●"/>
            </a:pPr>
            <a:r>
              <a:rPr lang="en"/>
              <a:t>Nutrition</a:t>
            </a:r>
            <a:r>
              <a:rPr lang="en"/>
              <a:t> misunderstanding has been very common in the last 50 years</a:t>
            </a:r>
            <a:endParaRPr/>
          </a:p>
          <a:p>
            <a:pPr indent="-342900" lvl="0" marL="457200" rtl="0" algn="l">
              <a:spcBef>
                <a:spcPts val="0"/>
              </a:spcBef>
              <a:spcAft>
                <a:spcPts val="0"/>
              </a:spcAft>
              <a:buSzPts val="1800"/>
              <a:buChar char="●"/>
            </a:pPr>
            <a:r>
              <a:rPr lang="en"/>
              <a:t>At different timepoints all protein, carbohydrates and fats have been demonized</a:t>
            </a:r>
            <a:endParaRPr/>
          </a:p>
          <a:p>
            <a:pPr indent="-342900" lvl="0" marL="457200" rtl="0" algn="l">
              <a:spcBef>
                <a:spcPts val="0"/>
              </a:spcBef>
              <a:spcAft>
                <a:spcPts val="0"/>
              </a:spcAft>
              <a:buSzPts val="1800"/>
              <a:buChar char="●"/>
            </a:pPr>
            <a:r>
              <a:rPr lang="en"/>
              <a:t>None of them are bad. And have </a:t>
            </a:r>
            <a:r>
              <a:rPr lang="en"/>
              <a:t>their</a:t>
            </a:r>
            <a:r>
              <a:rPr lang="en"/>
              <a:t> own benefits</a:t>
            </a:r>
            <a:endParaRPr/>
          </a:p>
          <a:p>
            <a:pPr indent="-317500" lvl="1" marL="914400" rtl="0" algn="l">
              <a:spcBef>
                <a:spcPts val="0"/>
              </a:spcBef>
              <a:spcAft>
                <a:spcPts val="0"/>
              </a:spcAft>
              <a:buSzPts val="1400"/>
              <a:buChar char="○"/>
            </a:pPr>
            <a:r>
              <a:rPr lang="en"/>
              <a:t>Doesn't</a:t>
            </a:r>
            <a:r>
              <a:rPr lang="en"/>
              <a:t> mean that they are essential we need more of them ( lucine, fats)</a:t>
            </a:r>
            <a:endParaRPr/>
          </a:p>
          <a:p>
            <a:pPr indent="-317500" lvl="1" marL="914400" rtl="0" algn="l">
              <a:spcBef>
                <a:spcPts val="0"/>
              </a:spcBef>
              <a:spcAft>
                <a:spcPts val="0"/>
              </a:spcAft>
              <a:buSzPts val="1400"/>
              <a:buChar char="○"/>
            </a:pPr>
            <a:r>
              <a:rPr lang="en"/>
              <a:t>Doesn't</a:t>
            </a:r>
            <a:r>
              <a:rPr lang="en"/>
              <a:t> mean we do not need them they are unnecessary ( carbohydrates)</a:t>
            </a:r>
            <a:endParaRPr/>
          </a:p>
          <a:p>
            <a:pPr indent="-342900" lvl="0" marL="457200" rtl="0" algn="l">
              <a:spcBef>
                <a:spcPts val="0"/>
              </a:spcBef>
              <a:spcAft>
                <a:spcPts val="0"/>
              </a:spcAft>
              <a:buSzPts val="1800"/>
              <a:buChar char="●"/>
            </a:pPr>
            <a:r>
              <a:rPr lang="en"/>
              <a:t>Turns out fat loss is just the energy balance again</a:t>
            </a:r>
            <a:endParaRPr/>
          </a:p>
          <a:p>
            <a:pPr indent="-317500" lvl="1" marL="914400" rtl="0" algn="l">
              <a:spcBef>
                <a:spcPts val="0"/>
              </a:spcBef>
              <a:spcAft>
                <a:spcPts val="0"/>
              </a:spcAft>
              <a:buSzPts val="1400"/>
              <a:buChar char="○"/>
            </a:pPr>
            <a:r>
              <a:rPr lang="en"/>
              <a:t>How you create your deficit is very individual</a:t>
            </a:r>
            <a:endParaRPr/>
          </a:p>
          <a:p>
            <a:pPr indent="-342900" lvl="0" marL="457200" rtl="0" algn="l">
              <a:spcBef>
                <a:spcPts val="0"/>
              </a:spcBef>
              <a:spcAft>
                <a:spcPts val="0"/>
              </a:spcAft>
              <a:buSzPts val="1800"/>
              <a:buChar char="●"/>
            </a:pPr>
            <a:r>
              <a:rPr lang="en"/>
              <a:t>We put an end to yo yo dieting</a:t>
            </a:r>
            <a:endParaRPr/>
          </a:p>
          <a:p>
            <a:pPr indent="-342900" lvl="0" marL="457200" rtl="0" algn="l">
              <a:spcBef>
                <a:spcPts val="0"/>
              </a:spcBef>
              <a:spcAft>
                <a:spcPts val="0"/>
              </a:spcAft>
              <a:buSzPts val="1800"/>
              <a:buChar char="●"/>
            </a:pPr>
            <a:r>
              <a:rPr lang="en"/>
              <a:t>This stuff </a:t>
            </a:r>
            <a:r>
              <a:rPr lang="en"/>
              <a:t>isn't</a:t>
            </a:r>
            <a:r>
              <a:rPr lang="en"/>
              <a:t> easy. But with enough planing , </a:t>
            </a:r>
            <a:r>
              <a:rPr lang="en"/>
              <a:t>persistence</a:t>
            </a:r>
            <a:r>
              <a:rPr lang="en"/>
              <a:t> and patience .it can be done. </a:t>
            </a:r>
            <a:endParaRPr/>
          </a:p>
        </p:txBody>
      </p:sp>
      <p:pic>
        <p:nvPicPr>
          <p:cNvPr id="183" name="Google Shape;183;p31"/>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you need to know</a:t>
            </a:r>
            <a:endParaRPr/>
          </a:p>
        </p:txBody>
      </p:sp>
      <p:sp>
        <p:nvSpPr>
          <p:cNvPr id="62" name="Google Shape;62;p14"/>
          <p:cNvSpPr txBox="1"/>
          <p:nvPr>
            <p:ph idx="1" type="body"/>
          </p:nvPr>
        </p:nvSpPr>
        <p:spPr>
          <a:xfrm>
            <a:off x="311700" y="1152475"/>
            <a:ext cx="8520600" cy="391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Reducing or gaining BW solely depends on your calories intake</a:t>
            </a:r>
            <a:endParaRPr/>
          </a:p>
          <a:p>
            <a:pPr indent="-342900" lvl="0" marL="457200" rtl="0" algn="l">
              <a:spcBef>
                <a:spcPts val="0"/>
              </a:spcBef>
              <a:spcAft>
                <a:spcPts val="0"/>
              </a:spcAft>
              <a:buSzPts val="1800"/>
              <a:buChar char="●"/>
            </a:pPr>
            <a:r>
              <a:rPr lang="en"/>
              <a:t>Always make the most of your </a:t>
            </a:r>
            <a:r>
              <a:rPr lang="en"/>
              <a:t>dieting</a:t>
            </a:r>
            <a:r>
              <a:rPr lang="en"/>
              <a:t> </a:t>
            </a:r>
            <a:r>
              <a:rPr lang="en"/>
              <a:t>experience with placing the macronutrients properly</a:t>
            </a:r>
            <a:endParaRPr/>
          </a:p>
          <a:p>
            <a:pPr indent="-342900" lvl="0" marL="457200" rtl="0" algn="l">
              <a:spcBef>
                <a:spcPts val="0"/>
              </a:spcBef>
              <a:spcAft>
                <a:spcPts val="0"/>
              </a:spcAft>
              <a:buSzPts val="1800"/>
              <a:buChar char="●"/>
            </a:pPr>
            <a:r>
              <a:rPr lang="en"/>
              <a:t>Macronutrients will dictate how body composition changes in a fat loss and mass gain phase</a:t>
            </a:r>
            <a:endParaRPr/>
          </a:p>
          <a:p>
            <a:pPr indent="-342900" lvl="0" marL="457200" rtl="0" algn="l">
              <a:spcBef>
                <a:spcPts val="0"/>
              </a:spcBef>
              <a:spcAft>
                <a:spcPts val="0"/>
              </a:spcAft>
              <a:buSzPts val="1800"/>
              <a:buChar char="●"/>
            </a:pPr>
            <a:r>
              <a:rPr lang="en"/>
              <a:t>Each macronutrient has a different calorie/energy value. Protein, carb and Fat are the big three macronutrients</a:t>
            </a:r>
            <a:endParaRPr/>
          </a:p>
          <a:p>
            <a:pPr indent="-317500" lvl="1" marL="914400" rtl="0" algn="l">
              <a:spcBef>
                <a:spcPts val="0"/>
              </a:spcBef>
              <a:spcAft>
                <a:spcPts val="0"/>
              </a:spcAft>
              <a:buSzPts val="1400"/>
              <a:buChar char="○"/>
            </a:pPr>
            <a:r>
              <a:rPr lang="en"/>
              <a:t>Protein = 1 gram = 4 calories</a:t>
            </a:r>
            <a:endParaRPr/>
          </a:p>
          <a:p>
            <a:pPr indent="-317500" lvl="1" marL="914400" rtl="0" algn="l">
              <a:spcBef>
                <a:spcPts val="0"/>
              </a:spcBef>
              <a:spcAft>
                <a:spcPts val="0"/>
              </a:spcAft>
              <a:buSzPts val="1400"/>
              <a:buChar char="○"/>
            </a:pPr>
            <a:r>
              <a:rPr lang="en"/>
              <a:t>Carbohydrate = 1 gram = 4 calories</a:t>
            </a:r>
            <a:endParaRPr/>
          </a:p>
          <a:p>
            <a:pPr indent="-317500" lvl="1" marL="914400" rtl="0" algn="l">
              <a:spcBef>
                <a:spcPts val="0"/>
              </a:spcBef>
              <a:spcAft>
                <a:spcPts val="0"/>
              </a:spcAft>
              <a:buSzPts val="1400"/>
              <a:buChar char="○"/>
            </a:pPr>
            <a:r>
              <a:rPr lang="en"/>
              <a:t>Fat = 1 gram = 9 calories</a:t>
            </a:r>
            <a:endParaRPr/>
          </a:p>
          <a:p>
            <a:pPr indent="-342900" lvl="0" marL="457200" rtl="0" algn="l">
              <a:spcBef>
                <a:spcPts val="0"/>
              </a:spcBef>
              <a:spcAft>
                <a:spcPts val="0"/>
              </a:spcAft>
              <a:buSzPts val="1800"/>
              <a:buChar char="●"/>
            </a:pPr>
            <a:r>
              <a:rPr lang="en"/>
              <a:t>There are other energy containing nutrients like glycerol, alcohol and fiber we will discuss about them briefly.</a:t>
            </a:r>
            <a:endParaRPr/>
          </a:p>
        </p:txBody>
      </p:sp>
      <p:pic>
        <p:nvPicPr>
          <p:cNvPr id="63" name="Google Shape;63;p1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macronutrient intake</a:t>
            </a:r>
            <a:endParaRPr/>
          </a:p>
        </p:txBody>
      </p:sp>
      <p:sp>
        <p:nvSpPr>
          <p:cNvPr id="189" name="Google Shape;189;p32"/>
          <p:cNvSpPr txBox="1"/>
          <p:nvPr>
            <p:ph idx="1" type="body"/>
          </p:nvPr>
        </p:nvSpPr>
        <p:spPr>
          <a:xfrm>
            <a:off x="311700" y="1152475"/>
            <a:ext cx="8520600" cy="3787800"/>
          </a:xfrm>
          <a:prstGeom prst="rect">
            <a:avLst/>
          </a:prstGeom>
        </p:spPr>
        <p:txBody>
          <a:bodyPr anchorCtr="0" anchor="t" bIns="91425" lIns="91425" spcFirstLastPara="1" rIns="91425" wrap="square" tIns="91425">
            <a:noAutofit/>
          </a:bodyPr>
          <a:lstStyle/>
          <a:p>
            <a:pPr indent="-347027" lvl="0" marL="457200" rtl="0" algn="l">
              <a:lnSpc>
                <a:spcPct val="95000"/>
              </a:lnSpc>
              <a:spcBef>
                <a:spcPts val="0"/>
              </a:spcBef>
              <a:spcAft>
                <a:spcPts val="0"/>
              </a:spcAft>
              <a:buSzPts val="1865"/>
              <a:buChar char="●"/>
            </a:pPr>
            <a:r>
              <a:rPr lang="en" sz="1865"/>
              <a:t>Protein</a:t>
            </a:r>
            <a:endParaRPr sz="1865"/>
          </a:p>
          <a:p>
            <a:pPr indent="-323532" lvl="1" marL="914400" rtl="0" algn="l">
              <a:lnSpc>
                <a:spcPct val="95000"/>
              </a:lnSpc>
              <a:spcBef>
                <a:spcPts val="0"/>
              </a:spcBef>
              <a:spcAft>
                <a:spcPts val="0"/>
              </a:spcAft>
              <a:buSzPts val="1495"/>
              <a:buChar char="○"/>
            </a:pPr>
            <a:r>
              <a:rPr lang="en" sz="1495"/>
              <a:t>2.2 gram per KG is a very good </a:t>
            </a:r>
            <a:r>
              <a:rPr lang="en" sz="1495"/>
              <a:t>place to start</a:t>
            </a:r>
            <a:endParaRPr sz="1495"/>
          </a:p>
          <a:p>
            <a:pPr indent="-323532" lvl="1" marL="914400" rtl="0" algn="l">
              <a:lnSpc>
                <a:spcPct val="95000"/>
              </a:lnSpc>
              <a:spcBef>
                <a:spcPts val="0"/>
              </a:spcBef>
              <a:spcAft>
                <a:spcPts val="0"/>
              </a:spcAft>
              <a:buSzPts val="1495"/>
              <a:buChar char="○"/>
            </a:pPr>
            <a:r>
              <a:rPr lang="en" sz="1495"/>
              <a:t>Recommended range is from 0.8 - 4.4 kgs which is pretty wide</a:t>
            </a:r>
            <a:endParaRPr sz="1495"/>
          </a:p>
          <a:p>
            <a:pPr indent="-323532" lvl="1" marL="914400" rtl="0" algn="l">
              <a:lnSpc>
                <a:spcPct val="95000"/>
              </a:lnSpc>
              <a:spcBef>
                <a:spcPts val="0"/>
              </a:spcBef>
              <a:spcAft>
                <a:spcPts val="0"/>
              </a:spcAft>
              <a:buSzPts val="1495"/>
              <a:buChar char="○"/>
            </a:pPr>
            <a:r>
              <a:rPr lang="en" sz="1495"/>
              <a:t>Minimum based on most research is 1.6 grams</a:t>
            </a:r>
            <a:endParaRPr sz="1495"/>
          </a:p>
          <a:p>
            <a:pPr indent="-347027" lvl="0" marL="457200" rtl="0" algn="l">
              <a:lnSpc>
                <a:spcPct val="95000"/>
              </a:lnSpc>
              <a:spcBef>
                <a:spcPts val="0"/>
              </a:spcBef>
              <a:spcAft>
                <a:spcPts val="0"/>
              </a:spcAft>
              <a:buSzPts val="1865"/>
              <a:buChar char="●"/>
            </a:pPr>
            <a:r>
              <a:rPr lang="en" sz="1865"/>
              <a:t>While it is a good advice what about a moderately obese individual?</a:t>
            </a:r>
            <a:endParaRPr sz="1865"/>
          </a:p>
          <a:p>
            <a:pPr indent="-323532" lvl="1" marL="914400" rtl="0" algn="l">
              <a:lnSpc>
                <a:spcPct val="95000"/>
              </a:lnSpc>
              <a:spcBef>
                <a:spcPts val="0"/>
              </a:spcBef>
              <a:spcAft>
                <a:spcPts val="0"/>
              </a:spcAft>
              <a:buSzPts val="1495"/>
              <a:buChar char="○"/>
            </a:pPr>
            <a:r>
              <a:rPr lang="en" sz="1495"/>
              <a:t>Maybe 135 kgs about 35% Bf their protein count would be upward of 300 grams per day</a:t>
            </a:r>
            <a:endParaRPr sz="1495"/>
          </a:p>
          <a:p>
            <a:pPr indent="-323532" lvl="1" marL="914400" rtl="0" algn="l">
              <a:lnSpc>
                <a:spcPct val="95000"/>
              </a:lnSpc>
              <a:spcBef>
                <a:spcPts val="0"/>
              </a:spcBef>
              <a:spcAft>
                <a:spcPts val="0"/>
              </a:spcAft>
              <a:buSzPts val="1495"/>
              <a:buChar char="○"/>
            </a:pPr>
            <a:r>
              <a:rPr lang="en" sz="1495"/>
              <a:t>Fat mass has very little need for protein</a:t>
            </a:r>
            <a:endParaRPr sz="1495"/>
          </a:p>
          <a:p>
            <a:pPr indent="-347027" lvl="0" marL="457200" rtl="0" algn="l">
              <a:lnSpc>
                <a:spcPct val="95000"/>
              </a:lnSpc>
              <a:spcBef>
                <a:spcPts val="0"/>
              </a:spcBef>
              <a:spcAft>
                <a:spcPts val="0"/>
              </a:spcAft>
              <a:buSzPts val="1865"/>
              <a:buChar char="●"/>
            </a:pPr>
            <a:r>
              <a:rPr lang="en" sz="1865"/>
              <a:t>The general rule may only apply to normal individuals therefore keeping LBM in mind is a good place to start</a:t>
            </a:r>
            <a:endParaRPr sz="1865"/>
          </a:p>
          <a:p>
            <a:pPr indent="-347027" lvl="0" marL="457200" rtl="0" algn="l">
              <a:lnSpc>
                <a:spcPct val="95000"/>
              </a:lnSpc>
              <a:spcBef>
                <a:spcPts val="0"/>
              </a:spcBef>
              <a:spcAft>
                <a:spcPts val="0"/>
              </a:spcAft>
              <a:buSzPts val="1865"/>
              <a:buChar char="●"/>
            </a:pPr>
            <a:r>
              <a:rPr lang="en" sz="1865"/>
              <a:t>In a caloric deficit higher protein is recommended as it is more likely a catabolic state and protein is muscle sparing</a:t>
            </a:r>
            <a:endParaRPr sz="1865"/>
          </a:p>
          <a:p>
            <a:pPr indent="-323532" lvl="1" marL="914400" rtl="0" algn="l">
              <a:lnSpc>
                <a:spcPct val="95000"/>
              </a:lnSpc>
              <a:spcBef>
                <a:spcPts val="0"/>
              </a:spcBef>
              <a:spcAft>
                <a:spcPts val="0"/>
              </a:spcAft>
              <a:buSzPts val="1495"/>
              <a:buChar char="○"/>
            </a:pPr>
            <a:r>
              <a:rPr lang="en" sz="1495"/>
              <a:t>Increase by 10-20 % than what you would normally eat in a bulk or maintain phase</a:t>
            </a:r>
            <a:endParaRPr sz="1495"/>
          </a:p>
          <a:p>
            <a:pPr indent="-347027" lvl="0" marL="457200" rtl="0" algn="l">
              <a:lnSpc>
                <a:spcPct val="95000"/>
              </a:lnSpc>
              <a:spcBef>
                <a:spcPts val="0"/>
              </a:spcBef>
              <a:spcAft>
                <a:spcPts val="0"/>
              </a:spcAft>
              <a:buSzPts val="1865"/>
              <a:buChar char="●"/>
            </a:pPr>
            <a:r>
              <a:rPr lang="en" sz="1865"/>
              <a:t>As we get older our muscles are more catabolic </a:t>
            </a:r>
            <a:endParaRPr sz="1865"/>
          </a:p>
          <a:p>
            <a:pPr indent="-323532" lvl="1" marL="914400" rtl="0" algn="l">
              <a:lnSpc>
                <a:spcPct val="95000"/>
              </a:lnSpc>
              <a:spcBef>
                <a:spcPts val="0"/>
              </a:spcBef>
              <a:spcAft>
                <a:spcPts val="0"/>
              </a:spcAft>
              <a:buSzPts val="1495"/>
              <a:buChar char="○"/>
            </a:pPr>
            <a:r>
              <a:rPr lang="en" sz="1495"/>
              <a:t>It is a good idea to increase protein intake by 1.5% each year after 30 is a safe bet</a:t>
            </a:r>
            <a:endParaRPr sz="1495"/>
          </a:p>
          <a:p>
            <a:pPr indent="0" lvl="0" marL="914400" rtl="0" algn="l">
              <a:lnSpc>
                <a:spcPct val="95000"/>
              </a:lnSpc>
              <a:spcBef>
                <a:spcPts val="1200"/>
              </a:spcBef>
              <a:spcAft>
                <a:spcPts val="1200"/>
              </a:spcAft>
              <a:buSzPts val="1018"/>
              <a:buNone/>
            </a:pPr>
            <a:r>
              <a:rPr lang="en" sz="1865"/>
              <a:t>(https://pubmed.ncbi.nlm.nih.gov/16507602/)</a:t>
            </a:r>
            <a:endParaRPr sz="1865"/>
          </a:p>
        </p:txBody>
      </p:sp>
      <p:pic>
        <p:nvPicPr>
          <p:cNvPr id="190" name="Google Shape;190;p32"/>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to make your life easier</a:t>
            </a:r>
            <a:endParaRPr/>
          </a:p>
        </p:txBody>
      </p:sp>
      <p:pic>
        <p:nvPicPr>
          <p:cNvPr id="196" name="Google Shape;196;p33"/>
          <p:cNvPicPr preferRelativeResize="0"/>
          <p:nvPr/>
        </p:nvPicPr>
        <p:blipFill>
          <a:blip r:embed="rId3">
            <a:alphaModFix/>
          </a:blip>
          <a:stretch>
            <a:fillRect/>
          </a:stretch>
        </p:blipFill>
        <p:spPr>
          <a:xfrm>
            <a:off x="311700" y="1152475"/>
            <a:ext cx="6702424" cy="2062300"/>
          </a:xfrm>
          <a:prstGeom prst="rect">
            <a:avLst/>
          </a:prstGeom>
          <a:noFill/>
          <a:ln>
            <a:noFill/>
          </a:ln>
        </p:spPr>
      </p:pic>
      <p:sp>
        <p:nvSpPr>
          <p:cNvPr id="197" name="Google Shape;197;p33"/>
          <p:cNvSpPr txBox="1"/>
          <p:nvPr/>
        </p:nvSpPr>
        <p:spPr>
          <a:xfrm>
            <a:off x="304275" y="3346925"/>
            <a:ext cx="8520600" cy="156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Is it too much or too little?</a:t>
            </a:r>
            <a:endParaRPr sz="1800">
              <a:solidFill>
                <a:schemeClr val="lt2"/>
              </a:solidFill>
            </a:endParaRPr>
          </a:p>
          <a:p>
            <a:pPr indent="-323850" lvl="1" marL="914400" rtl="0" algn="l">
              <a:spcBef>
                <a:spcPts val="0"/>
              </a:spcBef>
              <a:spcAft>
                <a:spcPts val="0"/>
              </a:spcAft>
              <a:buClr>
                <a:schemeClr val="lt2"/>
              </a:buClr>
              <a:buSzPts val="1500"/>
              <a:buChar char="○"/>
            </a:pPr>
            <a:r>
              <a:rPr lang="en" sz="1500">
                <a:solidFill>
                  <a:schemeClr val="lt2"/>
                </a:solidFill>
              </a:rPr>
              <a:t>Most people either over do it or under do it. More is not better optimal is better</a:t>
            </a:r>
            <a:endParaRPr sz="1500">
              <a:solidFill>
                <a:schemeClr val="lt2"/>
              </a:solidFill>
            </a:endParaRPr>
          </a:p>
          <a:p>
            <a:pPr indent="0" lvl="0" marL="0" rtl="0" algn="l">
              <a:spcBef>
                <a:spcPts val="0"/>
              </a:spcBef>
              <a:spcAft>
                <a:spcPts val="0"/>
              </a:spcAft>
              <a:buNone/>
            </a:pPr>
            <a:r>
              <a:t/>
            </a:r>
            <a:endParaRPr sz="1500">
              <a:solidFill>
                <a:schemeClr val="lt2"/>
              </a:solidFill>
            </a:endParaRPr>
          </a:p>
        </p:txBody>
      </p:sp>
      <p:pic>
        <p:nvPicPr>
          <p:cNvPr id="198" name="Google Shape;198;p33"/>
          <p:cNvPicPr preferRelativeResize="0"/>
          <p:nvPr/>
        </p:nvPicPr>
        <p:blipFill>
          <a:blip r:embed="rId4">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much to consume</a:t>
            </a:r>
            <a:endParaRPr/>
          </a:p>
        </p:txBody>
      </p:sp>
      <p:sp>
        <p:nvSpPr>
          <p:cNvPr id="204" name="Google Shape;20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Calories needed . 2200 kcals</a:t>
            </a:r>
            <a:endParaRPr/>
          </a:p>
          <a:p>
            <a:pPr indent="-342900" lvl="0" marL="457200" rtl="0" algn="l">
              <a:spcBef>
                <a:spcPts val="0"/>
              </a:spcBef>
              <a:spcAft>
                <a:spcPts val="0"/>
              </a:spcAft>
              <a:buSzPts val="1800"/>
              <a:buChar char="●"/>
            </a:pPr>
            <a:r>
              <a:rPr lang="en"/>
              <a:t>Age 31 and on a </a:t>
            </a:r>
            <a:r>
              <a:rPr lang="en"/>
              <a:t>deficit</a:t>
            </a:r>
            <a:endParaRPr/>
          </a:p>
          <a:p>
            <a:pPr indent="-342900" lvl="0" marL="457200" rtl="0" algn="l">
              <a:spcBef>
                <a:spcPts val="0"/>
              </a:spcBef>
              <a:spcAft>
                <a:spcPts val="0"/>
              </a:spcAft>
              <a:buSzPts val="1800"/>
              <a:buChar char="●"/>
            </a:pPr>
            <a:r>
              <a:rPr lang="en"/>
              <a:t>BW 78 kgs , BF 28 %</a:t>
            </a:r>
            <a:endParaRPr/>
          </a:p>
          <a:p>
            <a:pPr indent="-342900" lvl="0" marL="457200" rtl="0" algn="l">
              <a:spcBef>
                <a:spcPts val="0"/>
              </a:spcBef>
              <a:spcAft>
                <a:spcPts val="0"/>
              </a:spcAft>
              <a:buSzPts val="1800"/>
              <a:buChar char="●"/>
            </a:pPr>
            <a:r>
              <a:rPr lang="en"/>
              <a:t>LBM = 56 kgs</a:t>
            </a:r>
            <a:endParaRPr/>
          </a:p>
          <a:p>
            <a:pPr indent="-342900" lvl="0" marL="457200" rtl="0" algn="l">
              <a:spcBef>
                <a:spcPts val="0"/>
              </a:spcBef>
              <a:spcAft>
                <a:spcPts val="0"/>
              </a:spcAft>
              <a:buSzPts val="1800"/>
              <a:buChar char="●"/>
            </a:pPr>
            <a:r>
              <a:rPr lang="en"/>
              <a:t>Based on our table ( 2.4 - 2.8 per kg of LBM)</a:t>
            </a:r>
            <a:endParaRPr/>
          </a:p>
          <a:p>
            <a:pPr indent="-342900" lvl="0" marL="457200" rtl="0" algn="l">
              <a:spcBef>
                <a:spcPts val="0"/>
              </a:spcBef>
              <a:spcAft>
                <a:spcPts val="0"/>
              </a:spcAft>
              <a:buSzPts val="1800"/>
              <a:buChar char="●"/>
            </a:pPr>
            <a:r>
              <a:rPr lang="en"/>
              <a:t>Chose higher or lower end based on eating habits</a:t>
            </a:r>
            <a:endParaRPr/>
          </a:p>
          <a:p>
            <a:pPr indent="-342900" lvl="0" marL="457200" rtl="0" algn="l">
              <a:spcBef>
                <a:spcPts val="0"/>
              </a:spcBef>
              <a:spcAft>
                <a:spcPts val="0"/>
              </a:spcAft>
              <a:buSzPts val="1800"/>
              <a:buChar char="●"/>
            </a:pPr>
            <a:r>
              <a:rPr lang="en"/>
              <a:t>56 kgs BW * 2.4 = 135 grams of protein needed per day</a:t>
            </a:r>
            <a:endParaRPr/>
          </a:p>
          <a:p>
            <a:pPr indent="-342900" lvl="0" marL="457200" rtl="0" algn="l">
              <a:spcBef>
                <a:spcPts val="0"/>
              </a:spcBef>
              <a:spcAft>
                <a:spcPts val="0"/>
              </a:spcAft>
              <a:buSzPts val="1800"/>
              <a:buChar char="●"/>
            </a:pPr>
            <a:r>
              <a:rPr lang="en"/>
              <a:t>135 grams * 4 = 540 calories from protein</a:t>
            </a:r>
            <a:endParaRPr/>
          </a:p>
          <a:p>
            <a:pPr indent="-342900" lvl="0" marL="457200" rtl="0" algn="l">
              <a:spcBef>
                <a:spcPts val="0"/>
              </a:spcBef>
              <a:spcAft>
                <a:spcPts val="0"/>
              </a:spcAft>
              <a:buSzPts val="1800"/>
              <a:buChar char="●"/>
            </a:pPr>
            <a:r>
              <a:rPr lang="en"/>
              <a:t>2200- 540 = 1660 is the remaining calories </a:t>
            </a:r>
            <a:endParaRPr/>
          </a:p>
        </p:txBody>
      </p:sp>
      <p:pic>
        <p:nvPicPr>
          <p:cNvPr id="205" name="Google Shape;205;p3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Keep in mind</a:t>
            </a:r>
            <a:endParaRPr/>
          </a:p>
        </p:txBody>
      </p:sp>
      <p:sp>
        <p:nvSpPr>
          <p:cNvPr id="211" name="Google Shape;21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is not better . optimal is better</a:t>
            </a:r>
            <a:endParaRPr/>
          </a:p>
          <a:p>
            <a:pPr indent="-342900" lvl="0" marL="457200" rtl="0" algn="l">
              <a:spcBef>
                <a:spcPts val="0"/>
              </a:spcBef>
              <a:spcAft>
                <a:spcPts val="0"/>
              </a:spcAft>
              <a:buSzPts val="1800"/>
              <a:buChar char="●"/>
            </a:pPr>
            <a:r>
              <a:rPr lang="en"/>
              <a:t>These figures are on the upper side of optimal</a:t>
            </a:r>
            <a:endParaRPr/>
          </a:p>
          <a:p>
            <a:pPr indent="-342900" lvl="0" marL="457200" rtl="0" algn="l">
              <a:spcBef>
                <a:spcPts val="0"/>
              </a:spcBef>
              <a:spcAft>
                <a:spcPts val="0"/>
              </a:spcAft>
              <a:buSzPts val="1800"/>
              <a:buChar char="●"/>
            </a:pPr>
            <a:r>
              <a:rPr lang="en"/>
              <a:t>Even while </a:t>
            </a:r>
            <a:r>
              <a:rPr lang="en"/>
              <a:t>consuming</a:t>
            </a:r>
            <a:r>
              <a:rPr lang="en"/>
              <a:t> upward of 4 grams per kg is safe</a:t>
            </a:r>
            <a:endParaRPr/>
          </a:p>
          <a:p>
            <a:pPr indent="-317500" lvl="1" marL="914400" rtl="0" algn="l">
              <a:spcBef>
                <a:spcPts val="0"/>
              </a:spcBef>
              <a:spcAft>
                <a:spcPts val="0"/>
              </a:spcAft>
              <a:buSzPts val="1400"/>
              <a:buChar char="○"/>
            </a:pPr>
            <a:r>
              <a:rPr lang="en"/>
              <a:t>It may be unsustainable</a:t>
            </a:r>
            <a:endParaRPr/>
          </a:p>
          <a:p>
            <a:pPr indent="-317500" lvl="1" marL="914400" rtl="0" algn="l">
              <a:spcBef>
                <a:spcPts val="0"/>
              </a:spcBef>
              <a:spcAft>
                <a:spcPts val="0"/>
              </a:spcAft>
              <a:buSzPts val="1400"/>
              <a:buChar char="○"/>
            </a:pPr>
            <a:r>
              <a:rPr lang="en"/>
              <a:t>You are taking away more from other macronutrients that have valuable attributes</a:t>
            </a:r>
            <a:endParaRPr/>
          </a:p>
          <a:p>
            <a:pPr indent="-317500" lvl="1" marL="914400" rtl="0" algn="l">
              <a:spcBef>
                <a:spcPts val="0"/>
              </a:spcBef>
              <a:spcAft>
                <a:spcPts val="0"/>
              </a:spcAft>
              <a:buSzPts val="1400"/>
              <a:buChar char="○"/>
            </a:pPr>
            <a:r>
              <a:rPr lang="en"/>
              <a:t>Creating a more </a:t>
            </a:r>
            <a:r>
              <a:rPr lang="en"/>
              <a:t>extreme</a:t>
            </a:r>
            <a:r>
              <a:rPr lang="en"/>
              <a:t> diet may be difficult to stick to</a:t>
            </a:r>
            <a:endParaRPr/>
          </a:p>
        </p:txBody>
      </p:sp>
      <p:pic>
        <p:nvPicPr>
          <p:cNvPr id="212" name="Google Shape;212;p35"/>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Carbohydrate and fat</a:t>
            </a:r>
            <a:endParaRPr/>
          </a:p>
        </p:txBody>
      </p:sp>
      <p:sp>
        <p:nvSpPr>
          <p:cNvPr id="218" name="Google Shape;218;p36"/>
          <p:cNvSpPr txBox="1"/>
          <p:nvPr>
            <p:ph idx="1" type="body"/>
          </p:nvPr>
        </p:nvSpPr>
        <p:spPr>
          <a:xfrm>
            <a:off x="311700" y="1152475"/>
            <a:ext cx="8520600" cy="367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we know our total protein calories the remaining we can divide them with carbohydrate and fat</a:t>
            </a:r>
            <a:endParaRPr/>
          </a:p>
          <a:p>
            <a:pPr indent="-317500" lvl="1" marL="914400" rtl="0" algn="l">
              <a:spcBef>
                <a:spcPts val="0"/>
              </a:spcBef>
              <a:spcAft>
                <a:spcPts val="0"/>
              </a:spcAft>
              <a:buSzPts val="1400"/>
              <a:buChar char="○"/>
            </a:pPr>
            <a:r>
              <a:rPr lang="en"/>
              <a:t>Thus if you consume </a:t>
            </a:r>
            <a:r>
              <a:rPr lang="en"/>
              <a:t>higher carbohydrate, you will consume lower fat by default</a:t>
            </a:r>
            <a:endParaRPr/>
          </a:p>
          <a:p>
            <a:pPr indent="-342900" lvl="0" marL="457200" rtl="0" algn="l">
              <a:spcBef>
                <a:spcPts val="0"/>
              </a:spcBef>
              <a:spcAft>
                <a:spcPts val="0"/>
              </a:spcAft>
              <a:buSzPts val="1800"/>
              <a:buChar char="●"/>
            </a:pPr>
            <a:r>
              <a:rPr lang="en"/>
              <a:t>We know the pros to both. </a:t>
            </a:r>
            <a:endParaRPr/>
          </a:p>
          <a:p>
            <a:pPr indent="-317500" lvl="1" marL="914400" rtl="0" algn="l">
              <a:spcBef>
                <a:spcPts val="0"/>
              </a:spcBef>
              <a:spcAft>
                <a:spcPts val="0"/>
              </a:spcAft>
              <a:buSzPts val="1400"/>
              <a:buChar char="○"/>
            </a:pPr>
            <a:r>
              <a:rPr lang="en"/>
              <a:t>Most of the myths we hear at worst is purposefully misrepresented to drive an agenda</a:t>
            </a:r>
            <a:endParaRPr/>
          </a:p>
          <a:p>
            <a:pPr indent="-317500" lvl="1" marL="914400" rtl="0" algn="l">
              <a:spcBef>
                <a:spcPts val="0"/>
              </a:spcBef>
              <a:spcAft>
                <a:spcPts val="0"/>
              </a:spcAft>
              <a:buSzPts val="1400"/>
              <a:buChar char="○"/>
            </a:pPr>
            <a:r>
              <a:rPr lang="en"/>
              <a:t>In the 70s 80s, it was the anti fat crusade, and now it’s the anti- carb and anti - sugar crusade</a:t>
            </a:r>
            <a:endParaRPr/>
          </a:p>
          <a:p>
            <a:pPr indent="-317500" lvl="1" marL="914400" rtl="0" algn="l">
              <a:spcBef>
                <a:spcPts val="0"/>
              </a:spcBef>
              <a:spcAft>
                <a:spcPts val="0"/>
              </a:spcAft>
              <a:buSzPts val="1400"/>
              <a:buChar char="○"/>
            </a:pPr>
            <a:r>
              <a:rPr lang="en"/>
              <a:t>Can go on about this forever</a:t>
            </a:r>
            <a:endParaRPr/>
          </a:p>
          <a:p>
            <a:pPr indent="-342900" lvl="0" marL="457200" rtl="0" algn="l">
              <a:spcBef>
                <a:spcPts val="0"/>
              </a:spcBef>
              <a:spcAft>
                <a:spcPts val="0"/>
              </a:spcAft>
              <a:buSzPts val="1800"/>
              <a:buChar char="●"/>
            </a:pPr>
            <a:r>
              <a:rPr lang="en"/>
              <a:t>Bottom line. Carbs and fats are interchangeable  on a per calorie basis.</a:t>
            </a:r>
            <a:endParaRPr/>
          </a:p>
          <a:p>
            <a:pPr indent="-317500" lvl="1" marL="914400" rtl="0" algn="l">
              <a:spcBef>
                <a:spcPts val="0"/>
              </a:spcBef>
              <a:spcAft>
                <a:spcPts val="0"/>
              </a:spcAft>
              <a:buSzPts val="1400"/>
              <a:buChar char="○"/>
            </a:pPr>
            <a:r>
              <a:rPr lang="en"/>
              <a:t>It is perfectly fine to consume one more than the other without fear</a:t>
            </a:r>
            <a:endParaRPr/>
          </a:p>
          <a:p>
            <a:pPr indent="-317500" lvl="1" marL="914400" rtl="0" algn="l">
              <a:spcBef>
                <a:spcPts val="0"/>
              </a:spcBef>
              <a:spcAft>
                <a:spcPts val="0"/>
              </a:spcAft>
              <a:buSzPts val="1400"/>
              <a:buChar char="○"/>
            </a:pPr>
            <a:r>
              <a:rPr lang="en"/>
              <a:t>It can be low carb, high carb, fasting, keto. Everyone has their best way of eating</a:t>
            </a:r>
            <a:endParaRPr/>
          </a:p>
          <a:p>
            <a:pPr indent="-342900" lvl="0" marL="457200" rtl="0" algn="l">
              <a:spcBef>
                <a:spcPts val="0"/>
              </a:spcBef>
              <a:spcAft>
                <a:spcPts val="0"/>
              </a:spcAft>
              <a:buSzPts val="1800"/>
              <a:buChar char="●"/>
            </a:pPr>
            <a:r>
              <a:rPr lang="en"/>
              <a:t>Then why not just track protein and total calories?</a:t>
            </a:r>
            <a:endParaRPr/>
          </a:p>
        </p:txBody>
      </p:sp>
      <p:pic>
        <p:nvPicPr>
          <p:cNvPr id="219" name="Google Shape;219;p36"/>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Carbohydrate and fat</a:t>
            </a:r>
            <a:endParaRPr/>
          </a:p>
        </p:txBody>
      </p:sp>
      <p:sp>
        <p:nvSpPr>
          <p:cNvPr id="225" name="Google Shape;225;p37"/>
          <p:cNvSpPr txBox="1"/>
          <p:nvPr>
            <p:ph idx="1" type="body"/>
          </p:nvPr>
        </p:nvSpPr>
        <p:spPr>
          <a:xfrm>
            <a:off x="311700" y="984850"/>
            <a:ext cx="8520600" cy="3808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Yes, viable option and your </a:t>
            </a:r>
            <a:r>
              <a:rPr lang="en"/>
              <a:t>body composition</a:t>
            </a:r>
            <a:r>
              <a:rPr lang="en"/>
              <a:t> goals wont change</a:t>
            </a:r>
            <a:endParaRPr/>
          </a:p>
          <a:p>
            <a:pPr indent="-342900" lvl="0" marL="457200" rtl="0" algn="l">
              <a:spcBef>
                <a:spcPts val="0"/>
              </a:spcBef>
              <a:spcAft>
                <a:spcPts val="0"/>
              </a:spcAft>
              <a:buSzPts val="1800"/>
              <a:buChar char="●"/>
            </a:pPr>
            <a:r>
              <a:rPr lang="en"/>
              <a:t>If tracking all 3 macronutrient is very tedious this is the best option. However, it is still not the best option</a:t>
            </a:r>
            <a:endParaRPr/>
          </a:p>
          <a:p>
            <a:pPr indent="-317500" lvl="1" marL="914400" rtl="0" algn="l">
              <a:spcBef>
                <a:spcPts val="0"/>
              </a:spcBef>
              <a:spcAft>
                <a:spcPts val="0"/>
              </a:spcAft>
              <a:buSzPts val="1400"/>
              <a:buChar char="○"/>
            </a:pPr>
            <a:r>
              <a:rPr lang="en"/>
              <a:t>I think it’s important to pick a breakdown of carbs and fat and be </a:t>
            </a:r>
            <a:r>
              <a:rPr lang="en"/>
              <a:t>consistent</a:t>
            </a:r>
            <a:r>
              <a:rPr lang="en"/>
              <a:t> with it. </a:t>
            </a:r>
            <a:endParaRPr/>
          </a:p>
          <a:p>
            <a:pPr indent="-317500" lvl="1" marL="914400" rtl="0" algn="l">
              <a:spcBef>
                <a:spcPts val="0"/>
              </a:spcBef>
              <a:spcAft>
                <a:spcPts val="0"/>
              </a:spcAft>
              <a:buSzPts val="1400"/>
              <a:buChar char="○"/>
            </a:pPr>
            <a:r>
              <a:rPr lang="en"/>
              <a:t>The body </a:t>
            </a:r>
            <a:r>
              <a:rPr lang="en"/>
              <a:t>strives</a:t>
            </a:r>
            <a:r>
              <a:rPr lang="en"/>
              <a:t> to maintain </a:t>
            </a:r>
            <a:r>
              <a:rPr lang="en"/>
              <a:t>homeostasis</a:t>
            </a:r>
            <a:r>
              <a:rPr lang="en"/>
              <a:t>.</a:t>
            </a:r>
            <a:endParaRPr/>
          </a:p>
          <a:p>
            <a:pPr indent="-317500" lvl="1" marL="914400" rtl="0" algn="l">
              <a:spcBef>
                <a:spcPts val="0"/>
              </a:spcBef>
              <a:spcAft>
                <a:spcPts val="0"/>
              </a:spcAft>
              <a:buSzPts val="1400"/>
              <a:buChar char="○"/>
            </a:pPr>
            <a:r>
              <a:rPr lang="en"/>
              <a:t>It’s like we say momentum in training. Momentum in the diet</a:t>
            </a:r>
            <a:endParaRPr/>
          </a:p>
          <a:p>
            <a:pPr indent="-317500" lvl="1" marL="914400" rtl="0" algn="l">
              <a:spcBef>
                <a:spcPts val="0"/>
              </a:spcBef>
              <a:spcAft>
                <a:spcPts val="0"/>
              </a:spcAft>
              <a:buSzPts val="1400"/>
              <a:buChar char="○"/>
            </a:pPr>
            <a:r>
              <a:rPr lang="en"/>
              <a:t>Life analogy</a:t>
            </a:r>
            <a:endParaRPr/>
          </a:p>
          <a:p>
            <a:pPr indent="-342900" lvl="0" marL="457200" rtl="0" algn="l">
              <a:spcBef>
                <a:spcPts val="0"/>
              </a:spcBef>
              <a:spcAft>
                <a:spcPts val="0"/>
              </a:spcAft>
              <a:buSzPts val="1800"/>
              <a:buChar char="●"/>
            </a:pPr>
            <a:r>
              <a:rPr lang="en"/>
              <a:t>Body adapts to a certain type of nutrient intake</a:t>
            </a:r>
            <a:endParaRPr/>
          </a:p>
          <a:p>
            <a:pPr indent="-342900" lvl="0" marL="457200" rtl="0" algn="l">
              <a:spcBef>
                <a:spcPts val="0"/>
              </a:spcBef>
              <a:spcAft>
                <a:spcPts val="0"/>
              </a:spcAft>
              <a:buSzPts val="1800"/>
              <a:buChar char="●"/>
            </a:pPr>
            <a:r>
              <a:rPr lang="en"/>
              <a:t>My recommendation</a:t>
            </a:r>
            <a:endParaRPr/>
          </a:p>
          <a:p>
            <a:pPr indent="-317500" lvl="1" marL="914400" rtl="0" algn="l">
              <a:spcBef>
                <a:spcPts val="0"/>
              </a:spcBef>
              <a:spcAft>
                <a:spcPts val="0"/>
              </a:spcAft>
              <a:buSzPts val="1400"/>
              <a:buChar char="○"/>
            </a:pPr>
            <a:r>
              <a:rPr lang="en"/>
              <a:t>Pick something you enjoy and </a:t>
            </a:r>
            <a:r>
              <a:rPr lang="en"/>
              <a:t>perform</a:t>
            </a:r>
            <a:r>
              <a:rPr lang="en"/>
              <a:t> well on</a:t>
            </a:r>
            <a:endParaRPr/>
          </a:p>
          <a:p>
            <a:pPr indent="-317500" lvl="1" marL="914400" rtl="0" algn="l">
              <a:spcBef>
                <a:spcPts val="0"/>
              </a:spcBef>
              <a:spcAft>
                <a:spcPts val="0"/>
              </a:spcAft>
              <a:buSzPts val="1400"/>
              <a:buChar char="○"/>
            </a:pPr>
            <a:r>
              <a:rPr lang="en"/>
              <a:t>You can adhere to it</a:t>
            </a:r>
            <a:endParaRPr/>
          </a:p>
          <a:p>
            <a:pPr indent="-317500" lvl="1" marL="914400" rtl="0" algn="l">
              <a:spcBef>
                <a:spcPts val="0"/>
              </a:spcBef>
              <a:spcAft>
                <a:spcPts val="0"/>
              </a:spcAft>
              <a:buSzPts val="1400"/>
              <a:buChar char="○"/>
            </a:pPr>
            <a:r>
              <a:rPr lang="en"/>
              <a:t>Minimizes hunger</a:t>
            </a:r>
            <a:endParaRPr/>
          </a:p>
          <a:p>
            <a:pPr indent="-317500" lvl="1" marL="914400" rtl="0" algn="l">
              <a:spcBef>
                <a:spcPts val="0"/>
              </a:spcBef>
              <a:spcAft>
                <a:spcPts val="0"/>
              </a:spcAft>
              <a:buSzPts val="1400"/>
              <a:buChar char="○"/>
            </a:pPr>
            <a:r>
              <a:rPr lang="en"/>
              <a:t>Hit fiber target. Bare </a:t>
            </a:r>
            <a:r>
              <a:rPr lang="en"/>
              <a:t>minimum</a:t>
            </a:r>
            <a:endParaRPr/>
          </a:p>
          <a:p>
            <a:pPr indent="-317500" lvl="1" marL="914400" rtl="0" algn="l">
              <a:spcBef>
                <a:spcPts val="0"/>
              </a:spcBef>
              <a:spcAft>
                <a:spcPts val="0"/>
              </a:spcAft>
              <a:buSzPts val="1400"/>
              <a:buChar char="○"/>
            </a:pPr>
            <a:r>
              <a:rPr lang="en"/>
              <a:t>Be consistent with the break down</a:t>
            </a:r>
            <a:endParaRPr/>
          </a:p>
        </p:txBody>
      </p:sp>
      <p:pic>
        <p:nvPicPr>
          <p:cNvPr id="226" name="Google Shape;226;p37"/>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a:t>
            </a:r>
            <a:endParaRPr/>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may not know what is the right split for you.</a:t>
            </a:r>
            <a:endParaRPr/>
          </a:p>
          <a:p>
            <a:pPr indent="-317500" lvl="1" marL="914400" rtl="0" algn="l">
              <a:spcBef>
                <a:spcPts val="0"/>
              </a:spcBef>
              <a:spcAft>
                <a:spcPts val="0"/>
              </a:spcAft>
              <a:buSzPts val="1400"/>
              <a:buChar char="○"/>
            </a:pPr>
            <a:r>
              <a:rPr lang="en"/>
              <a:t>Good starting point is C60%/F40% after reducing for protein</a:t>
            </a:r>
            <a:endParaRPr/>
          </a:p>
          <a:p>
            <a:pPr indent="-342900" lvl="0" marL="457200" rtl="0" algn="l">
              <a:spcBef>
                <a:spcPts val="0"/>
              </a:spcBef>
              <a:spcAft>
                <a:spcPts val="0"/>
              </a:spcAft>
              <a:buSzPts val="1800"/>
              <a:buChar char="●"/>
            </a:pPr>
            <a:r>
              <a:rPr lang="en"/>
              <a:t>Our </a:t>
            </a:r>
            <a:r>
              <a:rPr lang="en"/>
              <a:t>example</a:t>
            </a:r>
            <a:r>
              <a:rPr lang="en"/>
              <a:t> where total calorie requirement was 2200 </a:t>
            </a:r>
            <a:endParaRPr/>
          </a:p>
          <a:p>
            <a:pPr indent="-317500" lvl="1" marL="914400" rtl="0" algn="l">
              <a:spcBef>
                <a:spcPts val="0"/>
              </a:spcBef>
              <a:spcAft>
                <a:spcPts val="0"/>
              </a:spcAft>
              <a:buSzPts val="1400"/>
              <a:buChar char="○"/>
            </a:pPr>
            <a:r>
              <a:rPr lang="en"/>
              <a:t>After deducting for protein was 1660</a:t>
            </a:r>
            <a:endParaRPr/>
          </a:p>
          <a:p>
            <a:pPr indent="-317500" lvl="1" marL="914400" rtl="0" algn="l">
              <a:spcBef>
                <a:spcPts val="0"/>
              </a:spcBef>
              <a:spcAft>
                <a:spcPts val="0"/>
              </a:spcAft>
              <a:buSzPts val="1400"/>
              <a:buChar char="○"/>
            </a:pPr>
            <a:r>
              <a:rPr lang="en"/>
              <a:t>Carbohydrates is now 60% of 1660 = 996. Round up to 1000 calories</a:t>
            </a:r>
            <a:endParaRPr/>
          </a:p>
          <a:p>
            <a:pPr indent="-317500" lvl="2" marL="1371600" rtl="0" algn="l">
              <a:spcBef>
                <a:spcPts val="0"/>
              </a:spcBef>
              <a:spcAft>
                <a:spcPts val="0"/>
              </a:spcAft>
              <a:buSzPts val="1400"/>
              <a:buChar char="■"/>
            </a:pPr>
            <a:r>
              <a:rPr lang="en"/>
              <a:t>1000/4 =  250 grams of carbs</a:t>
            </a:r>
            <a:endParaRPr/>
          </a:p>
          <a:p>
            <a:pPr indent="-317500" lvl="1" marL="914400" rtl="0" algn="l">
              <a:spcBef>
                <a:spcPts val="0"/>
              </a:spcBef>
              <a:spcAft>
                <a:spcPts val="0"/>
              </a:spcAft>
              <a:buSzPts val="1400"/>
              <a:buChar char="○"/>
            </a:pPr>
            <a:r>
              <a:rPr lang="en"/>
              <a:t>Fat is now 40% of 1660 = 660</a:t>
            </a:r>
            <a:endParaRPr/>
          </a:p>
          <a:p>
            <a:pPr indent="-317500" lvl="2" marL="1371600" rtl="0" algn="l">
              <a:spcBef>
                <a:spcPts val="0"/>
              </a:spcBef>
              <a:spcAft>
                <a:spcPts val="0"/>
              </a:spcAft>
              <a:buSzPts val="1400"/>
              <a:buChar char="■"/>
            </a:pPr>
            <a:r>
              <a:rPr lang="en"/>
              <a:t>660/9 = 73.33 round up to 75 grams of fat</a:t>
            </a:r>
            <a:endParaRPr/>
          </a:p>
          <a:p>
            <a:pPr indent="-342900" lvl="0" marL="457200" rtl="0" algn="l">
              <a:spcBef>
                <a:spcPts val="0"/>
              </a:spcBef>
              <a:spcAft>
                <a:spcPts val="0"/>
              </a:spcAft>
              <a:buSzPts val="1800"/>
              <a:buChar char="●"/>
            </a:pPr>
            <a:r>
              <a:rPr lang="en"/>
              <a:t>Her macronutrients are now</a:t>
            </a:r>
            <a:endParaRPr/>
          </a:p>
          <a:p>
            <a:pPr indent="-317500" lvl="1" marL="914400" rtl="0" algn="l">
              <a:spcBef>
                <a:spcPts val="0"/>
              </a:spcBef>
              <a:spcAft>
                <a:spcPts val="0"/>
              </a:spcAft>
              <a:buSzPts val="1400"/>
              <a:buChar char="○"/>
            </a:pPr>
            <a:r>
              <a:rPr lang="en"/>
              <a:t>135 gram protein, 250 gram carbs, 75 grams fat</a:t>
            </a:r>
            <a:endParaRPr/>
          </a:p>
          <a:p>
            <a:pPr indent="0" lvl="0" marL="0" rtl="0" algn="l">
              <a:spcBef>
                <a:spcPts val="1200"/>
              </a:spcBef>
              <a:spcAft>
                <a:spcPts val="1200"/>
              </a:spcAft>
              <a:buNone/>
            </a:pPr>
            <a:r>
              <a:t/>
            </a:r>
            <a:endParaRPr/>
          </a:p>
        </p:txBody>
      </p:sp>
      <p:pic>
        <p:nvPicPr>
          <p:cNvPr id="233" name="Google Shape;233;p38"/>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39" name="Google Shape;23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Determine total daily calories as previously specified ( Class 8)</a:t>
            </a:r>
            <a:endParaRPr/>
          </a:p>
          <a:p>
            <a:pPr indent="-342900" lvl="0" marL="457200" rtl="0" algn="l">
              <a:spcBef>
                <a:spcPts val="0"/>
              </a:spcBef>
              <a:spcAft>
                <a:spcPts val="0"/>
              </a:spcAft>
              <a:buSzPts val="1800"/>
              <a:buChar char="●"/>
            </a:pPr>
            <a:r>
              <a:rPr lang="en"/>
              <a:t>Determine</a:t>
            </a:r>
            <a:r>
              <a:rPr lang="en"/>
              <a:t> total protein</a:t>
            </a:r>
            <a:endParaRPr/>
          </a:p>
          <a:p>
            <a:pPr indent="-342900" lvl="0" marL="457200" rtl="0" algn="l">
              <a:spcBef>
                <a:spcPts val="0"/>
              </a:spcBef>
              <a:spcAft>
                <a:spcPts val="0"/>
              </a:spcAft>
              <a:buSzPts val="1800"/>
              <a:buChar char="●"/>
            </a:pPr>
            <a:r>
              <a:rPr lang="en"/>
              <a:t>Subtract calories from protein and daily calories</a:t>
            </a:r>
            <a:endParaRPr/>
          </a:p>
          <a:p>
            <a:pPr indent="-342900" lvl="0" marL="457200" rtl="0" algn="l">
              <a:spcBef>
                <a:spcPts val="0"/>
              </a:spcBef>
              <a:spcAft>
                <a:spcPts val="0"/>
              </a:spcAft>
              <a:buSzPts val="1800"/>
              <a:buChar char="●"/>
            </a:pPr>
            <a:r>
              <a:rPr lang="en"/>
              <a:t>Distribute remaining calories to carbs and fats as you prefer</a:t>
            </a:r>
            <a:endParaRPr/>
          </a:p>
          <a:p>
            <a:pPr indent="-342900" lvl="0" marL="457200" rtl="0" algn="l">
              <a:spcBef>
                <a:spcPts val="0"/>
              </a:spcBef>
              <a:spcAft>
                <a:spcPts val="0"/>
              </a:spcAft>
              <a:buSzPts val="1800"/>
              <a:buChar char="●"/>
            </a:pPr>
            <a:r>
              <a:rPr lang="en"/>
              <a:t>Divide carb calories by 4 and fats by 9 to determine total carb and fat calories</a:t>
            </a:r>
            <a:endParaRPr/>
          </a:p>
          <a:p>
            <a:pPr indent="-342900" lvl="0" marL="457200" rtl="0" algn="l">
              <a:spcBef>
                <a:spcPts val="0"/>
              </a:spcBef>
              <a:spcAft>
                <a:spcPts val="0"/>
              </a:spcAft>
              <a:buSzPts val="1800"/>
              <a:buChar char="●"/>
            </a:pPr>
            <a:r>
              <a:rPr lang="en"/>
              <a:t>Be reasonable  80/20 is probably the </a:t>
            </a:r>
            <a:r>
              <a:rPr lang="en"/>
              <a:t>borderline</a:t>
            </a:r>
            <a:r>
              <a:rPr lang="en"/>
              <a:t> for fat intake</a:t>
            </a:r>
            <a:endParaRPr/>
          </a:p>
          <a:p>
            <a:pPr indent="0" lvl="0" marL="457200" rtl="0" algn="l">
              <a:spcBef>
                <a:spcPts val="1200"/>
              </a:spcBef>
              <a:spcAft>
                <a:spcPts val="1200"/>
              </a:spcAft>
              <a:buNone/>
            </a:pPr>
            <a:r>
              <a:t/>
            </a:r>
            <a:endParaRPr/>
          </a:p>
        </p:txBody>
      </p:sp>
      <p:pic>
        <p:nvPicPr>
          <p:cNvPr id="240" name="Google Shape;240;p39"/>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Fiber</a:t>
            </a:r>
            <a:endParaRPr/>
          </a:p>
        </p:txBody>
      </p:sp>
      <p:sp>
        <p:nvSpPr>
          <p:cNvPr id="246" name="Google Shape;246;p40"/>
          <p:cNvSpPr txBox="1"/>
          <p:nvPr>
            <p:ph idx="1" type="body"/>
          </p:nvPr>
        </p:nvSpPr>
        <p:spPr>
          <a:xfrm>
            <a:off x="311700" y="936825"/>
            <a:ext cx="8520600" cy="4107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Fiber’s TEF is similar to protein. Along with all the benefits it has for losing weight, helps add bulk to your food, aids digestion, and improves satiety</a:t>
            </a:r>
            <a:endParaRPr/>
          </a:p>
          <a:p>
            <a:pPr indent="-342900" lvl="0" marL="457200" rtl="0" algn="l">
              <a:spcBef>
                <a:spcPts val="0"/>
              </a:spcBef>
              <a:spcAft>
                <a:spcPts val="0"/>
              </a:spcAft>
              <a:buSzPts val="1800"/>
              <a:buChar char="●"/>
            </a:pPr>
            <a:r>
              <a:rPr lang="en"/>
              <a:t>Targeting about 10-15 grams per 1000 calorie intake per day is a good starting point</a:t>
            </a:r>
            <a:endParaRPr/>
          </a:p>
          <a:p>
            <a:pPr indent="-342900" lvl="0" marL="457200" rtl="0" algn="l">
              <a:spcBef>
                <a:spcPts val="0"/>
              </a:spcBef>
              <a:spcAft>
                <a:spcPts val="0"/>
              </a:spcAft>
              <a:buSzPts val="1800"/>
              <a:buChar char="●"/>
            </a:pPr>
            <a:r>
              <a:rPr lang="en"/>
              <a:t>If you consume too low fiber</a:t>
            </a:r>
            <a:endParaRPr/>
          </a:p>
          <a:p>
            <a:pPr indent="-317500" lvl="1" marL="914400" rtl="0" algn="l">
              <a:spcBef>
                <a:spcPts val="0"/>
              </a:spcBef>
              <a:spcAft>
                <a:spcPts val="0"/>
              </a:spcAft>
              <a:buSzPts val="1400"/>
              <a:buChar char="○"/>
            </a:pPr>
            <a:r>
              <a:rPr lang="en"/>
              <a:t>Probably not gonna be satiating</a:t>
            </a:r>
            <a:endParaRPr/>
          </a:p>
          <a:p>
            <a:pPr indent="-317500" lvl="1" marL="914400" rtl="0" algn="l">
              <a:spcBef>
                <a:spcPts val="0"/>
              </a:spcBef>
              <a:spcAft>
                <a:spcPts val="0"/>
              </a:spcAft>
              <a:buSzPts val="1400"/>
              <a:buChar char="○"/>
            </a:pPr>
            <a:r>
              <a:rPr lang="en"/>
              <a:t>Issues with bowel movement regularity</a:t>
            </a:r>
            <a:endParaRPr/>
          </a:p>
          <a:p>
            <a:pPr indent="-317500" lvl="1" marL="914400" rtl="0" algn="l">
              <a:spcBef>
                <a:spcPts val="0"/>
              </a:spcBef>
              <a:spcAft>
                <a:spcPts val="0"/>
              </a:spcAft>
              <a:buSzPts val="1400"/>
              <a:buChar char="○"/>
            </a:pPr>
            <a:r>
              <a:rPr lang="en"/>
              <a:t>Won't</a:t>
            </a:r>
            <a:r>
              <a:rPr lang="en"/>
              <a:t> be optimizing fat loss. Since you </a:t>
            </a:r>
            <a:r>
              <a:rPr lang="en"/>
              <a:t>won't</a:t>
            </a:r>
            <a:r>
              <a:rPr lang="en"/>
              <a:t> get the TEF of fiber</a:t>
            </a:r>
            <a:endParaRPr/>
          </a:p>
          <a:p>
            <a:pPr indent="-342900" lvl="0" marL="457200" rtl="0" algn="l">
              <a:spcBef>
                <a:spcPts val="0"/>
              </a:spcBef>
              <a:spcAft>
                <a:spcPts val="0"/>
              </a:spcAft>
              <a:buSzPts val="1800"/>
              <a:buChar char="●"/>
            </a:pPr>
            <a:r>
              <a:rPr lang="en"/>
              <a:t>You don’t get the same calories from fiber as carbs but as we </a:t>
            </a:r>
            <a:r>
              <a:rPr lang="en"/>
              <a:t>talked</a:t>
            </a:r>
            <a:r>
              <a:rPr lang="en"/>
              <a:t> about </a:t>
            </a:r>
            <a:r>
              <a:rPr lang="en"/>
              <a:t>earlier</a:t>
            </a:r>
            <a:r>
              <a:rPr lang="en"/>
              <a:t> it is </a:t>
            </a:r>
            <a:r>
              <a:rPr lang="en"/>
              <a:t>reabsorbed</a:t>
            </a:r>
            <a:r>
              <a:rPr lang="en"/>
              <a:t> as short chain fatty acids which has energy</a:t>
            </a:r>
            <a:endParaRPr/>
          </a:p>
          <a:p>
            <a:pPr indent="-317500" lvl="1" marL="914400" rtl="0" algn="l">
              <a:spcBef>
                <a:spcPts val="0"/>
              </a:spcBef>
              <a:spcAft>
                <a:spcPts val="0"/>
              </a:spcAft>
              <a:buSzPts val="1400"/>
              <a:buChar char="○"/>
            </a:pPr>
            <a:r>
              <a:rPr lang="en"/>
              <a:t>Tracking as 3 calories per gram is probably fine </a:t>
            </a:r>
            <a:r>
              <a:rPr lang="en"/>
              <a:t>as well</a:t>
            </a:r>
            <a:r>
              <a:rPr lang="en"/>
              <a:t> but i </a:t>
            </a:r>
            <a:r>
              <a:rPr lang="en"/>
              <a:t>wouldn't</a:t>
            </a:r>
            <a:r>
              <a:rPr lang="en"/>
              <a:t> worry much about it and track it as a carb and not worry about it for reasons stated earlier</a:t>
            </a:r>
            <a:endParaRPr/>
          </a:p>
          <a:p>
            <a:pPr indent="-342900" lvl="0" marL="457200" rtl="0" algn="l">
              <a:spcBef>
                <a:spcPts val="0"/>
              </a:spcBef>
              <a:spcAft>
                <a:spcPts val="0"/>
              </a:spcAft>
              <a:buSzPts val="1800"/>
              <a:buChar char="●"/>
            </a:pPr>
            <a:r>
              <a:rPr lang="en"/>
              <a:t>Because of its benefits people tend to over do it. More is not better again!</a:t>
            </a:r>
            <a:endParaRPr/>
          </a:p>
          <a:p>
            <a:pPr indent="-317500" lvl="1" marL="914400" rtl="0" algn="l">
              <a:spcBef>
                <a:spcPts val="0"/>
              </a:spcBef>
              <a:spcAft>
                <a:spcPts val="0"/>
              </a:spcAft>
              <a:buSzPts val="1400"/>
              <a:buChar char="○"/>
            </a:pPr>
            <a:r>
              <a:rPr lang="en"/>
              <a:t>Can cause digestive system distress, constipation , feel bloated and sluggish</a:t>
            </a:r>
            <a:endParaRPr/>
          </a:p>
          <a:p>
            <a:pPr indent="-317500" lvl="1" marL="914400" rtl="0" algn="l">
              <a:spcBef>
                <a:spcPts val="0"/>
              </a:spcBef>
              <a:spcAft>
                <a:spcPts val="0"/>
              </a:spcAft>
              <a:buSzPts val="1400"/>
              <a:buChar char="○"/>
            </a:pPr>
            <a:r>
              <a:rPr lang="en"/>
              <a:t>Puts fullness to your stomach.</a:t>
            </a:r>
            <a:endParaRPr/>
          </a:p>
        </p:txBody>
      </p:sp>
      <p:pic>
        <p:nvPicPr>
          <p:cNvPr id="247" name="Google Shape;247;p40"/>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i </a:t>
            </a:r>
            <a:r>
              <a:rPr lang="en"/>
              <a:t>don't</a:t>
            </a:r>
            <a:r>
              <a:rPr lang="en"/>
              <a:t> want to track?</a:t>
            </a:r>
            <a:endParaRPr/>
          </a:p>
        </p:txBody>
      </p:sp>
      <p:sp>
        <p:nvSpPr>
          <p:cNvPr id="253" name="Google Shape;25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Dont</a:t>
            </a:r>
            <a:endParaRPr/>
          </a:p>
        </p:txBody>
      </p:sp>
      <p:pic>
        <p:nvPicPr>
          <p:cNvPr id="254" name="Google Shape;254;p41"/>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Protein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Protein is made up of amino acids linked together, and protein </a:t>
            </a:r>
            <a:r>
              <a:rPr lang="en"/>
              <a:t>mediated</a:t>
            </a:r>
            <a:r>
              <a:rPr lang="en"/>
              <a:t> countless important processes in your body .</a:t>
            </a:r>
            <a:endParaRPr/>
          </a:p>
          <a:p>
            <a:pPr indent="-317500" lvl="1" marL="914400" rtl="0" algn="l">
              <a:spcBef>
                <a:spcPts val="0"/>
              </a:spcBef>
              <a:spcAft>
                <a:spcPts val="0"/>
              </a:spcAft>
              <a:buSzPts val="1400"/>
              <a:buChar char="○"/>
            </a:pPr>
            <a:r>
              <a:rPr lang="en"/>
              <a:t>Not just what you eat</a:t>
            </a:r>
            <a:endParaRPr/>
          </a:p>
          <a:p>
            <a:pPr indent="-317500" lvl="1" marL="914400" rtl="0" algn="l">
              <a:spcBef>
                <a:spcPts val="0"/>
              </a:spcBef>
              <a:spcAft>
                <a:spcPts val="0"/>
              </a:spcAft>
              <a:buSzPts val="1400"/>
              <a:buChar char="○"/>
            </a:pPr>
            <a:r>
              <a:rPr lang="en"/>
              <a:t>Involved in nearly every process in your body</a:t>
            </a:r>
            <a:endParaRPr/>
          </a:p>
          <a:p>
            <a:pPr indent="-317500" lvl="1" marL="914400" rtl="0" algn="l">
              <a:spcBef>
                <a:spcPts val="0"/>
              </a:spcBef>
              <a:spcAft>
                <a:spcPts val="0"/>
              </a:spcAft>
              <a:buSzPts val="1400"/>
              <a:buChar char="○"/>
            </a:pPr>
            <a:r>
              <a:rPr lang="en"/>
              <a:t>Many </a:t>
            </a:r>
            <a:r>
              <a:rPr lang="en"/>
              <a:t>hormones</a:t>
            </a:r>
            <a:r>
              <a:rPr lang="en"/>
              <a:t> such as insulin, growth hormone, IGF 1 and countless other are proteins</a:t>
            </a:r>
            <a:endParaRPr/>
          </a:p>
          <a:p>
            <a:pPr indent="-342900" lvl="0" marL="457200" rtl="0" algn="l">
              <a:spcBef>
                <a:spcPts val="0"/>
              </a:spcBef>
              <a:spcAft>
                <a:spcPts val="0"/>
              </a:spcAft>
              <a:buSzPts val="1800"/>
              <a:buChar char="●"/>
            </a:pPr>
            <a:r>
              <a:rPr lang="en"/>
              <a:t>Consuming </a:t>
            </a:r>
            <a:r>
              <a:rPr lang="en"/>
              <a:t>sufficient</a:t>
            </a:r>
            <a:r>
              <a:rPr lang="en"/>
              <a:t> protein is essential in tissue turnover</a:t>
            </a:r>
            <a:endParaRPr/>
          </a:p>
          <a:p>
            <a:pPr indent="-317500" lvl="1" marL="914400" rtl="0" algn="l">
              <a:spcBef>
                <a:spcPts val="0"/>
              </a:spcBef>
              <a:spcAft>
                <a:spcPts val="0"/>
              </a:spcAft>
              <a:buSzPts val="1400"/>
              <a:buChar char="○"/>
            </a:pPr>
            <a:r>
              <a:rPr lang="en"/>
              <a:t>Protein is an </a:t>
            </a:r>
            <a:r>
              <a:rPr lang="en"/>
              <a:t>essential</a:t>
            </a:r>
            <a:r>
              <a:rPr lang="en"/>
              <a:t> nutrients because 9 of 20 amino acids in protein are are considered essential. Our body cannot produce them</a:t>
            </a:r>
            <a:endParaRPr/>
          </a:p>
          <a:p>
            <a:pPr indent="-317500" lvl="1" marL="914400" rtl="0" algn="l">
              <a:spcBef>
                <a:spcPts val="0"/>
              </a:spcBef>
              <a:spcAft>
                <a:spcPts val="0"/>
              </a:spcAft>
              <a:buSzPts val="1400"/>
              <a:buChar char="○"/>
            </a:pPr>
            <a:r>
              <a:rPr lang="en"/>
              <a:t>We must get them through our diet</a:t>
            </a:r>
            <a:endParaRPr/>
          </a:p>
          <a:p>
            <a:pPr indent="-317500" lvl="1" marL="914400" rtl="0" algn="l">
              <a:spcBef>
                <a:spcPts val="0"/>
              </a:spcBef>
              <a:spcAft>
                <a:spcPts val="0"/>
              </a:spcAft>
              <a:buSzPts val="1400"/>
              <a:buChar char="○"/>
            </a:pPr>
            <a:r>
              <a:rPr lang="en"/>
              <a:t>Eating sufficient protein </a:t>
            </a:r>
            <a:r>
              <a:rPr lang="en"/>
              <a:t>stimulates</a:t>
            </a:r>
            <a:r>
              <a:rPr lang="en"/>
              <a:t> muscle protein synthesis, </a:t>
            </a:r>
            <a:r>
              <a:rPr lang="en"/>
              <a:t>improves</a:t>
            </a:r>
            <a:r>
              <a:rPr lang="en"/>
              <a:t> recovery, increases LBM when </a:t>
            </a:r>
            <a:r>
              <a:rPr lang="en"/>
              <a:t>combined</a:t>
            </a:r>
            <a:r>
              <a:rPr lang="en"/>
              <a:t> with resistance training and helps gain strength.</a:t>
            </a:r>
            <a:endParaRPr/>
          </a:p>
        </p:txBody>
      </p:sp>
      <p:pic>
        <p:nvPicPr>
          <p:cNvPr id="70" name="Google Shape;70;p15"/>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if i </a:t>
            </a:r>
            <a:r>
              <a:rPr lang="en"/>
              <a:t>don't</a:t>
            </a:r>
            <a:r>
              <a:rPr lang="en"/>
              <a:t> want to track my macros?</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find it </a:t>
            </a:r>
            <a:r>
              <a:rPr lang="en"/>
              <a:t>stressful</a:t>
            </a:r>
            <a:r>
              <a:rPr lang="en"/>
              <a:t> and for some it might trigger OCD and anxiety</a:t>
            </a:r>
            <a:endParaRPr/>
          </a:p>
          <a:p>
            <a:pPr indent="-342900" lvl="0" marL="457200" rtl="0" algn="l">
              <a:spcBef>
                <a:spcPts val="0"/>
              </a:spcBef>
              <a:spcAft>
                <a:spcPts val="0"/>
              </a:spcAft>
              <a:buSzPts val="1800"/>
              <a:buChar char="●"/>
            </a:pPr>
            <a:r>
              <a:rPr lang="en"/>
              <a:t>Let me be clear</a:t>
            </a:r>
            <a:endParaRPr/>
          </a:p>
          <a:p>
            <a:pPr indent="-317500" lvl="1" marL="914400" rtl="0" algn="l">
              <a:spcBef>
                <a:spcPts val="0"/>
              </a:spcBef>
              <a:spcAft>
                <a:spcPts val="0"/>
              </a:spcAft>
              <a:buSzPts val="1400"/>
              <a:buChar char="○"/>
            </a:pPr>
            <a:r>
              <a:rPr lang="en"/>
              <a:t>There is no need to stress about hitting each </a:t>
            </a:r>
            <a:r>
              <a:rPr lang="en"/>
              <a:t>macronutrient</a:t>
            </a:r>
            <a:r>
              <a:rPr lang="en"/>
              <a:t> to the gram</a:t>
            </a:r>
            <a:endParaRPr/>
          </a:p>
          <a:p>
            <a:pPr indent="-317500" lvl="1" marL="914400" rtl="0" algn="l">
              <a:spcBef>
                <a:spcPts val="0"/>
              </a:spcBef>
              <a:spcAft>
                <a:spcPts val="0"/>
              </a:spcAft>
              <a:buSzPts val="1400"/>
              <a:buChar char="○"/>
            </a:pPr>
            <a:r>
              <a:rPr lang="en"/>
              <a:t>If you’re within 5 % of your individual macronutrient target. That is 100% compliance</a:t>
            </a:r>
            <a:endParaRPr/>
          </a:p>
          <a:p>
            <a:pPr indent="-317500" lvl="1" marL="914400" rtl="0" algn="l">
              <a:spcBef>
                <a:spcPts val="0"/>
              </a:spcBef>
              <a:spcAft>
                <a:spcPts val="0"/>
              </a:spcAft>
              <a:buSzPts val="1400"/>
              <a:buChar char="○"/>
            </a:pPr>
            <a:r>
              <a:rPr lang="en"/>
              <a:t>Even if you’re off by a little. You can </a:t>
            </a:r>
            <a:r>
              <a:rPr lang="en"/>
              <a:t>compensate</a:t>
            </a:r>
            <a:r>
              <a:rPr lang="en"/>
              <a:t> by reducing your calories </a:t>
            </a:r>
            <a:r>
              <a:rPr lang="en"/>
              <a:t>elsewhere</a:t>
            </a:r>
            <a:endParaRPr/>
          </a:p>
          <a:p>
            <a:pPr indent="-317500" lvl="2" marL="1371600" rtl="0" algn="l">
              <a:spcBef>
                <a:spcPts val="0"/>
              </a:spcBef>
              <a:spcAft>
                <a:spcPts val="0"/>
              </a:spcAft>
              <a:buSzPts val="1400"/>
              <a:buChar char="■"/>
            </a:pPr>
            <a:r>
              <a:rPr lang="en"/>
              <a:t>If you went 20 grams over on carbs ( 80 calories) you can eat 80 calories less from fat (80/9 = 8.88 g)</a:t>
            </a:r>
            <a:endParaRPr/>
          </a:p>
          <a:p>
            <a:pPr indent="-317500" lvl="1" marL="914400" rtl="0" algn="l">
              <a:spcBef>
                <a:spcPts val="0"/>
              </a:spcBef>
              <a:spcAft>
                <a:spcPts val="0"/>
              </a:spcAft>
              <a:buSzPts val="1400"/>
              <a:buChar char="○"/>
            </a:pPr>
            <a:r>
              <a:rPr lang="en"/>
              <a:t>The inverse is also true</a:t>
            </a:r>
            <a:endParaRPr/>
          </a:p>
          <a:p>
            <a:pPr indent="-317500" lvl="1" marL="914400" rtl="0" algn="l">
              <a:spcBef>
                <a:spcPts val="0"/>
              </a:spcBef>
              <a:spcAft>
                <a:spcPts val="0"/>
              </a:spcAft>
              <a:buSzPts val="1400"/>
              <a:buChar char="○"/>
            </a:pPr>
            <a:r>
              <a:rPr lang="en"/>
              <a:t>If you </a:t>
            </a:r>
            <a:r>
              <a:rPr lang="en"/>
              <a:t>consistently</a:t>
            </a:r>
            <a:r>
              <a:rPr lang="en"/>
              <a:t> tend to eat one </a:t>
            </a:r>
            <a:r>
              <a:rPr lang="en"/>
              <a:t>macronutrient</a:t>
            </a:r>
            <a:r>
              <a:rPr lang="en"/>
              <a:t> more good idea to change the split.</a:t>
            </a:r>
            <a:endParaRPr/>
          </a:p>
        </p:txBody>
      </p:sp>
      <p:pic>
        <p:nvPicPr>
          <p:cNvPr id="261" name="Google Shape;261;p42"/>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Still no?</a:t>
            </a:r>
            <a:endParaRPr/>
          </a:p>
        </p:txBody>
      </p:sp>
      <p:sp>
        <p:nvSpPr>
          <p:cNvPr id="267" name="Google Shape;267;p43"/>
          <p:cNvSpPr txBox="1"/>
          <p:nvPr>
            <p:ph idx="1" type="body"/>
          </p:nvPr>
        </p:nvSpPr>
        <p:spPr>
          <a:xfrm>
            <a:off x="311700" y="1152475"/>
            <a:ext cx="8520600" cy="3731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If you still </a:t>
            </a:r>
            <a:r>
              <a:rPr lang="en"/>
              <a:t>don't</a:t>
            </a:r>
            <a:r>
              <a:rPr lang="en"/>
              <a:t> won’t or can’t count macros</a:t>
            </a:r>
            <a:endParaRPr/>
          </a:p>
          <a:p>
            <a:pPr indent="-342900" lvl="0" marL="457200" rtl="0" algn="l">
              <a:spcBef>
                <a:spcPts val="0"/>
              </a:spcBef>
              <a:spcAft>
                <a:spcPts val="0"/>
              </a:spcAft>
              <a:buSzPts val="1800"/>
              <a:buChar char="●"/>
            </a:pPr>
            <a:r>
              <a:rPr lang="en"/>
              <a:t>There are options like other diets we talked about</a:t>
            </a:r>
            <a:endParaRPr/>
          </a:p>
          <a:p>
            <a:pPr indent="-317500" lvl="1" marL="914400" rtl="0" algn="l">
              <a:spcBef>
                <a:spcPts val="0"/>
              </a:spcBef>
              <a:spcAft>
                <a:spcPts val="0"/>
              </a:spcAft>
              <a:buSzPts val="1400"/>
              <a:buChar char="○"/>
            </a:pPr>
            <a:r>
              <a:rPr lang="en"/>
              <a:t>Any diet that allows you to lose weight and keep it off must involve behaviours you can sustain and it will involve some kind of sacrifice</a:t>
            </a:r>
            <a:endParaRPr/>
          </a:p>
          <a:p>
            <a:pPr indent="-342900" lvl="0" marL="457200" rtl="0" algn="l">
              <a:spcBef>
                <a:spcPts val="0"/>
              </a:spcBef>
              <a:spcAft>
                <a:spcPts val="0"/>
              </a:spcAft>
              <a:buSzPts val="1800"/>
              <a:buChar char="●"/>
            </a:pPr>
            <a:r>
              <a:rPr lang="en"/>
              <a:t>If you want to enjoy foods you love, you’ll have to sacrifice by </a:t>
            </a:r>
            <a:r>
              <a:rPr lang="en"/>
              <a:t>counting</a:t>
            </a:r>
            <a:r>
              <a:rPr lang="en"/>
              <a:t> calories/ macros.</a:t>
            </a:r>
            <a:endParaRPr/>
          </a:p>
          <a:p>
            <a:pPr indent="-342900" lvl="0" marL="457200" rtl="0" algn="l">
              <a:spcBef>
                <a:spcPts val="0"/>
              </a:spcBef>
              <a:spcAft>
                <a:spcPts val="0"/>
              </a:spcAft>
              <a:buSzPts val="1800"/>
              <a:buChar char="●"/>
            </a:pPr>
            <a:r>
              <a:rPr lang="en"/>
              <a:t>If you </a:t>
            </a:r>
            <a:r>
              <a:rPr lang="en"/>
              <a:t>don't</a:t>
            </a:r>
            <a:r>
              <a:rPr lang="en"/>
              <a:t> want to track your intake. Then you </a:t>
            </a:r>
            <a:r>
              <a:rPr lang="en"/>
              <a:t>have to sacrifice something else because nothing is free.</a:t>
            </a:r>
            <a:endParaRPr/>
          </a:p>
          <a:p>
            <a:pPr indent="-342900" lvl="0" marL="457200" rtl="0" algn="l">
              <a:spcBef>
                <a:spcPts val="0"/>
              </a:spcBef>
              <a:spcAft>
                <a:spcPts val="0"/>
              </a:spcAft>
              <a:buSzPts val="1800"/>
              <a:buChar char="●"/>
            </a:pPr>
            <a:r>
              <a:rPr lang="en"/>
              <a:t>Happy medium is see is tracking protein and daily calories and getting sufficient fiber</a:t>
            </a:r>
            <a:endParaRPr/>
          </a:p>
          <a:p>
            <a:pPr indent="-342900" lvl="0" marL="457200" rtl="0" algn="l">
              <a:spcBef>
                <a:spcPts val="0"/>
              </a:spcBef>
              <a:spcAft>
                <a:spcPts val="0"/>
              </a:spcAft>
              <a:buSzPts val="1800"/>
              <a:buChar char="●"/>
            </a:pPr>
            <a:r>
              <a:rPr lang="en"/>
              <a:t>Still believe tracking all 3 is the best option . creates consistency and momentum.</a:t>
            </a:r>
            <a:endParaRPr/>
          </a:p>
        </p:txBody>
      </p:sp>
      <p:pic>
        <p:nvPicPr>
          <p:cNvPr id="268" name="Google Shape;268;p43"/>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choices</a:t>
            </a:r>
            <a:endParaRPr/>
          </a:p>
        </p:txBody>
      </p:sp>
      <p:sp>
        <p:nvSpPr>
          <p:cNvPr id="274" name="Google Shape;274;p44"/>
          <p:cNvSpPr txBox="1"/>
          <p:nvPr>
            <p:ph idx="1" type="body"/>
          </p:nvPr>
        </p:nvSpPr>
        <p:spPr>
          <a:xfrm>
            <a:off x="311700" y="1152475"/>
            <a:ext cx="8520600" cy="368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are good and bad foods? </a:t>
            </a:r>
            <a:endParaRPr/>
          </a:p>
          <a:p>
            <a:pPr indent="-317500" lvl="1" marL="914400" rtl="0" algn="l">
              <a:spcBef>
                <a:spcPts val="0"/>
              </a:spcBef>
              <a:spcAft>
                <a:spcPts val="0"/>
              </a:spcAft>
              <a:buSzPts val="1400"/>
              <a:buChar char="○"/>
            </a:pPr>
            <a:r>
              <a:rPr lang="en"/>
              <a:t>Does Not</a:t>
            </a:r>
            <a:r>
              <a:rPr lang="en"/>
              <a:t> exist</a:t>
            </a:r>
            <a:endParaRPr/>
          </a:p>
          <a:p>
            <a:pPr indent="-342900" lvl="0" marL="457200" rtl="0" algn="l">
              <a:spcBef>
                <a:spcPts val="0"/>
              </a:spcBef>
              <a:spcAft>
                <a:spcPts val="0"/>
              </a:spcAft>
              <a:buSzPts val="1800"/>
              <a:buChar char="●"/>
            </a:pPr>
            <a:r>
              <a:rPr lang="en"/>
              <a:t>This may come as a shock to you but types of food that you eat is far less </a:t>
            </a:r>
            <a:r>
              <a:rPr lang="en"/>
              <a:t>important</a:t>
            </a:r>
            <a:r>
              <a:rPr lang="en"/>
              <a:t> than the total </a:t>
            </a:r>
            <a:r>
              <a:rPr lang="en"/>
              <a:t>amount</a:t>
            </a:r>
            <a:r>
              <a:rPr lang="en"/>
              <a:t> you eat</a:t>
            </a:r>
            <a:endParaRPr/>
          </a:p>
          <a:p>
            <a:pPr indent="-342900" lvl="0" marL="457200" rtl="0" algn="l">
              <a:spcBef>
                <a:spcPts val="0"/>
              </a:spcBef>
              <a:spcAft>
                <a:spcPts val="0"/>
              </a:spcAft>
              <a:buSzPts val="1800"/>
              <a:buChar char="●"/>
            </a:pPr>
            <a:r>
              <a:rPr lang="en"/>
              <a:t>There is no such thing as “ clean “ food, since clean </a:t>
            </a:r>
            <a:r>
              <a:rPr lang="en"/>
              <a:t>doesn't</a:t>
            </a:r>
            <a:r>
              <a:rPr lang="en"/>
              <a:t> have a objective definition.</a:t>
            </a:r>
            <a:endParaRPr/>
          </a:p>
          <a:p>
            <a:pPr indent="-342900" lvl="0" marL="457200" rtl="0" algn="l">
              <a:spcBef>
                <a:spcPts val="0"/>
              </a:spcBef>
              <a:spcAft>
                <a:spcPts val="0"/>
              </a:spcAft>
              <a:buSzPts val="1800"/>
              <a:buChar char="●"/>
            </a:pPr>
            <a:r>
              <a:rPr lang="en"/>
              <a:t>Certain foods have more benefits than others</a:t>
            </a:r>
            <a:endParaRPr/>
          </a:p>
          <a:p>
            <a:pPr indent="-317500" lvl="1" marL="914400" rtl="0" algn="l">
              <a:spcBef>
                <a:spcPts val="0"/>
              </a:spcBef>
              <a:spcAft>
                <a:spcPts val="0"/>
              </a:spcAft>
              <a:buSzPts val="1400"/>
              <a:buChar char="○"/>
            </a:pPr>
            <a:r>
              <a:rPr lang="en"/>
              <a:t>protein/fiber have higher TEF and satiety</a:t>
            </a:r>
            <a:endParaRPr/>
          </a:p>
          <a:p>
            <a:pPr indent="-317500" lvl="1" marL="914400" rtl="0" algn="l">
              <a:spcBef>
                <a:spcPts val="0"/>
              </a:spcBef>
              <a:spcAft>
                <a:spcPts val="0"/>
              </a:spcAft>
              <a:buSzPts val="1400"/>
              <a:buChar char="○"/>
            </a:pPr>
            <a:r>
              <a:rPr lang="en"/>
              <a:t>But even </a:t>
            </a:r>
            <a:r>
              <a:rPr lang="en"/>
              <a:t>eating these foods don't overrule energy balance</a:t>
            </a:r>
            <a:endParaRPr/>
          </a:p>
          <a:p>
            <a:pPr indent="-317500" lvl="1" marL="914400" rtl="0" algn="l">
              <a:spcBef>
                <a:spcPts val="0"/>
              </a:spcBef>
              <a:spcAft>
                <a:spcPts val="0"/>
              </a:spcAft>
              <a:buSzPts val="1400"/>
              <a:buChar char="○"/>
            </a:pPr>
            <a:r>
              <a:rPr lang="en"/>
              <a:t>You may be able to eat more of certain foods</a:t>
            </a:r>
            <a:endParaRPr/>
          </a:p>
          <a:p>
            <a:pPr indent="-317500" lvl="1" marL="914400" rtl="0" algn="l">
              <a:spcBef>
                <a:spcPts val="0"/>
              </a:spcBef>
              <a:spcAft>
                <a:spcPts val="0"/>
              </a:spcAft>
              <a:buSzPts val="1400"/>
              <a:buChar char="○"/>
            </a:pPr>
            <a:r>
              <a:rPr lang="en"/>
              <a:t>But doesnt make foods high in carbs “ bad “ or “ dirty”.</a:t>
            </a:r>
            <a:endParaRPr/>
          </a:p>
          <a:p>
            <a:pPr indent="-342900" lvl="0" marL="457200" rtl="0" algn="l">
              <a:spcBef>
                <a:spcPts val="0"/>
              </a:spcBef>
              <a:spcAft>
                <a:spcPts val="0"/>
              </a:spcAft>
              <a:buSzPts val="1800"/>
              <a:buChar char="●"/>
            </a:pPr>
            <a:r>
              <a:rPr lang="en"/>
              <a:t>How you allocate your macronutrients and manage your caloric budget</a:t>
            </a:r>
            <a:endParaRPr/>
          </a:p>
        </p:txBody>
      </p:sp>
      <p:pic>
        <p:nvPicPr>
          <p:cNvPr id="275" name="Google Shape;275;p4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Protein</a:t>
            </a:r>
            <a:endParaRPr/>
          </a:p>
        </p:txBody>
      </p:sp>
      <p:sp>
        <p:nvSpPr>
          <p:cNvPr id="76" name="Google Shape;76;p16"/>
          <p:cNvSpPr txBox="1"/>
          <p:nvPr>
            <p:ph idx="1" type="body"/>
          </p:nvPr>
        </p:nvSpPr>
        <p:spPr>
          <a:xfrm>
            <a:off x="311700" y="1152475"/>
            <a:ext cx="8520600" cy="378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protein carbohydrates and fat don’t stimulate muscle protein synthesis by themselves in adults ( through carbs it may be anti catabolic)</a:t>
            </a:r>
            <a:endParaRPr/>
          </a:p>
          <a:p>
            <a:pPr indent="-317500" lvl="1" marL="914400" rtl="0" algn="l">
              <a:spcBef>
                <a:spcPts val="0"/>
              </a:spcBef>
              <a:spcAft>
                <a:spcPts val="0"/>
              </a:spcAft>
              <a:buSzPts val="1400"/>
              <a:buChar char="○"/>
            </a:pPr>
            <a:r>
              <a:rPr lang="en"/>
              <a:t>Luciene (amino acid ) medietes the anabolic effect of protein other 19 are not responsible</a:t>
            </a:r>
            <a:endParaRPr/>
          </a:p>
          <a:p>
            <a:pPr indent="-342900" lvl="0" marL="457200" rtl="0" algn="l">
              <a:spcBef>
                <a:spcPts val="0"/>
              </a:spcBef>
              <a:spcAft>
                <a:spcPts val="0"/>
              </a:spcAft>
              <a:buSzPts val="1800"/>
              <a:buChar char="●"/>
            </a:pPr>
            <a:r>
              <a:rPr lang="en"/>
              <a:t>Why luciene?</a:t>
            </a:r>
            <a:endParaRPr/>
          </a:p>
          <a:p>
            <a:pPr indent="-317500" lvl="1" marL="914400" rtl="0" algn="l">
              <a:spcBef>
                <a:spcPts val="0"/>
              </a:spcBef>
              <a:spcAft>
                <a:spcPts val="0"/>
              </a:spcAft>
              <a:buSzPts val="1400"/>
              <a:buChar char="○"/>
            </a:pPr>
            <a:r>
              <a:rPr lang="en"/>
              <a:t>We </a:t>
            </a:r>
            <a:r>
              <a:rPr lang="en"/>
              <a:t>can't</a:t>
            </a:r>
            <a:r>
              <a:rPr lang="en"/>
              <a:t> ever be sure</a:t>
            </a:r>
            <a:endParaRPr/>
          </a:p>
          <a:p>
            <a:pPr indent="-317500" lvl="1" marL="914400" rtl="0" algn="l">
              <a:spcBef>
                <a:spcPts val="0"/>
              </a:spcBef>
              <a:spcAft>
                <a:spcPts val="0"/>
              </a:spcAft>
              <a:buSzPts val="1400"/>
              <a:buChar char="○"/>
            </a:pPr>
            <a:r>
              <a:rPr lang="en"/>
              <a:t>Leucine</a:t>
            </a:r>
            <a:r>
              <a:rPr lang="en"/>
              <a:t> content of protein sources is indicative of quality of dietary protein. </a:t>
            </a:r>
            <a:endParaRPr/>
          </a:p>
          <a:p>
            <a:pPr indent="-317500" lvl="1" marL="914400" rtl="0" algn="l">
              <a:spcBef>
                <a:spcPts val="0"/>
              </a:spcBef>
              <a:spcAft>
                <a:spcPts val="0"/>
              </a:spcAft>
              <a:buSzPts val="1400"/>
              <a:buChar char="○"/>
            </a:pPr>
            <a:r>
              <a:rPr lang="en"/>
              <a:t>If you are getting enough luciene chances are you are getting all the other 19 essential amino acids too.</a:t>
            </a:r>
            <a:endParaRPr/>
          </a:p>
          <a:p>
            <a:pPr indent="-342900" lvl="0" marL="457200" rtl="0" algn="l">
              <a:spcBef>
                <a:spcPts val="0"/>
              </a:spcBef>
              <a:spcAft>
                <a:spcPts val="0"/>
              </a:spcAft>
              <a:buSzPts val="1800"/>
              <a:buChar char="●"/>
            </a:pPr>
            <a:r>
              <a:rPr lang="en"/>
              <a:t>So </a:t>
            </a:r>
            <a:r>
              <a:rPr lang="en"/>
              <a:t>leucine</a:t>
            </a:r>
            <a:r>
              <a:rPr lang="en"/>
              <a:t> </a:t>
            </a:r>
            <a:r>
              <a:rPr lang="en"/>
              <a:t>supplementation </a:t>
            </a:r>
            <a:r>
              <a:rPr lang="en"/>
              <a:t>?</a:t>
            </a:r>
            <a:endParaRPr/>
          </a:p>
          <a:p>
            <a:pPr indent="-317500" lvl="1" marL="914400" rtl="0" algn="l">
              <a:spcBef>
                <a:spcPts val="0"/>
              </a:spcBef>
              <a:spcAft>
                <a:spcPts val="0"/>
              </a:spcAft>
              <a:buSzPts val="1400"/>
              <a:buChar char="○"/>
            </a:pPr>
            <a:r>
              <a:rPr lang="en"/>
              <a:t>Only short term MPS and no long term </a:t>
            </a:r>
            <a:r>
              <a:rPr lang="en"/>
              <a:t>sustainable results </a:t>
            </a:r>
            <a:endParaRPr/>
          </a:p>
          <a:p>
            <a:pPr indent="-317500" lvl="1" marL="914400" rtl="0" algn="l">
              <a:spcBef>
                <a:spcPts val="0"/>
              </a:spcBef>
              <a:spcAft>
                <a:spcPts val="0"/>
              </a:spcAft>
              <a:buSzPts val="1400"/>
              <a:buChar char="○"/>
            </a:pPr>
            <a:r>
              <a:rPr lang="en"/>
              <a:t>Good idea to not waste money</a:t>
            </a:r>
            <a:endParaRPr/>
          </a:p>
          <a:p>
            <a:pPr indent="-317500" lvl="1" marL="914400" rtl="0" algn="l">
              <a:spcBef>
                <a:spcPts val="0"/>
              </a:spcBef>
              <a:spcAft>
                <a:spcPts val="0"/>
              </a:spcAft>
              <a:buSzPts val="1400"/>
              <a:buChar char="○"/>
            </a:pPr>
            <a:r>
              <a:rPr lang="en"/>
              <a:t>So a good rule of thumb is to consume enough higher quality protein. Luciene alone is not the magic</a:t>
            </a:r>
            <a:endParaRPr/>
          </a:p>
        </p:txBody>
      </p:sp>
      <p:pic>
        <p:nvPicPr>
          <p:cNvPr id="77" name="Google Shape;77;p16"/>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Protein</a:t>
            </a:r>
            <a:endParaRPr/>
          </a:p>
        </p:txBody>
      </p:sp>
      <p:sp>
        <p:nvSpPr>
          <p:cNvPr id="83" name="Google Shape;83;p17"/>
          <p:cNvSpPr txBox="1"/>
          <p:nvPr>
            <p:ph idx="1" type="body"/>
          </p:nvPr>
        </p:nvSpPr>
        <p:spPr>
          <a:xfrm>
            <a:off x="311700" y="1152475"/>
            <a:ext cx="8520600" cy="370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Higher protein is </a:t>
            </a:r>
            <a:r>
              <a:rPr lang="en"/>
              <a:t>superior</a:t>
            </a:r>
            <a:r>
              <a:rPr lang="en"/>
              <a:t> to lower protein diet for fat loss ( equal calories)</a:t>
            </a:r>
            <a:endParaRPr/>
          </a:p>
          <a:p>
            <a:pPr indent="-317500" lvl="1" marL="914400" rtl="0" algn="l">
              <a:spcBef>
                <a:spcPts val="0"/>
              </a:spcBef>
              <a:spcAft>
                <a:spcPts val="0"/>
              </a:spcAft>
              <a:buSzPts val="1400"/>
              <a:buChar char="○"/>
            </a:pPr>
            <a:r>
              <a:rPr lang="en"/>
              <a:t>Likely due to its TEF it is 30% more compared to carbs at 5-10% and fat 0-3%</a:t>
            </a:r>
            <a:endParaRPr/>
          </a:p>
          <a:p>
            <a:pPr indent="-317500" lvl="1" marL="914400" rtl="0" algn="l">
              <a:spcBef>
                <a:spcPts val="0"/>
              </a:spcBef>
              <a:spcAft>
                <a:spcPts val="0"/>
              </a:spcAft>
              <a:buSzPts val="1400"/>
              <a:buChar char="○"/>
            </a:pPr>
            <a:r>
              <a:rPr lang="en"/>
              <a:t>Protein turnover is an energy </a:t>
            </a:r>
            <a:r>
              <a:rPr lang="en"/>
              <a:t>dependent</a:t>
            </a:r>
            <a:r>
              <a:rPr lang="en"/>
              <a:t> process </a:t>
            </a:r>
            <a:endParaRPr/>
          </a:p>
          <a:p>
            <a:pPr indent="-317500" lvl="1" marL="914400" rtl="0" algn="l">
              <a:spcBef>
                <a:spcPts val="0"/>
              </a:spcBef>
              <a:spcAft>
                <a:spcPts val="0"/>
              </a:spcAft>
              <a:buSzPts val="1400"/>
              <a:buChar char="○"/>
            </a:pPr>
            <a:r>
              <a:rPr lang="en"/>
              <a:t>Spares more LBM . meaning lose more weight from fat and secondly decreased changes of weight regain as a result of sparing LBM</a:t>
            </a:r>
            <a:endParaRPr/>
          </a:p>
          <a:p>
            <a:pPr indent="-317500" lvl="1" marL="914400" rtl="0" algn="l">
              <a:spcBef>
                <a:spcPts val="0"/>
              </a:spcBef>
              <a:spcAft>
                <a:spcPts val="0"/>
              </a:spcAft>
              <a:buSzPts val="1400"/>
              <a:buChar char="○"/>
            </a:pPr>
            <a:r>
              <a:rPr lang="en"/>
              <a:t>Higher protein has greater </a:t>
            </a:r>
            <a:r>
              <a:rPr lang="en"/>
              <a:t>satiating</a:t>
            </a:r>
            <a:r>
              <a:rPr lang="en"/>
              <a:t> effect than lower protein diet</a:t>
            </a:r>
            <a:endParaRPr/>
          </a:p>
          <a:p>
            <a:pPr indent="-317500" lvl="1" marL="914400" rtl="0" algn="l">
              <a:spcBef>
                <a:spcPts val="0"/>
              </a:spcBef>
              <a:spcAft>
                <a:spcPts val="0"/>
              </a:spcAft>
              <a:buSzPts val="1400"/>
              <a:buChar char="○"/>
            </a:pPr>
            <a:r>
              <a:rPr lang="en"/>
              <a:t>Higher protein diet is usually </a:t>
            </a:r>
            <a:r>
              <a:rPr lang="en"/>
              <a:t>voluminous</a:t>
            </a:r>
            <a:r>
              <a:rPr lang="en"/>
              <a:t> and are not calorie dense</a:t>
            </a:r>
            <a:endParaRPr/>
          </a:p>
          <a:p>
            <a:pPr indent="-342900" lvl="0" marL="457200" rtl="0" algn="l">
              <a:spcBef>
                <a:spcPts val="0"/>
              </a:spcBef>
              <a:spcAft>
                <a:spcPts val="0"/>
              </a:spcAft>
              <a:buSzPts val="1800"/>
              <a:buChar char="●"/>
            </a:pPr>
            <a:r>
              <a:rPr lang="en"/>
              <a:t>Excessive</a:t>
            </a:r>
            <a:r>
              <a:rPr lang="en"/>
              <a:t> intake ?</a:t>
            </a:r>
            <a:endParaRPr/>
          </a:p>
          <a:p>
            <a:pPr indent="-317500" lvl="1" marL="914400" rtl="0" algn="l">
              <a:spcBef>
                <a:spcPts val="0"/>
              </a:spcBef>
              <a:spcAft>
                <a:spcPts val="0"/>
              </a:spcAft>
              <a:buSzPts val="1400"/>
              <a:buChar char="○"/>
            </a:pPr>
            <a:r>
              <a:rPr lang="en"/>
              <a:t>People cleared by their physicians as having no orgran health or metabolic problems do not have a upper limit to their protein intake. </a:t>
            </a:r>
            <a:endParaRPr/>
          </a:p>
          <a:p>
            <a:pPr indent="-317500" lvl="1" marL="914400" rtl="0" algn="l">
              <a:spcBef>
                <a:spcPts val="0"/>
              </a:spcBef>
              <a:spcAft>
                <a:spcPts val="0"/>
              </a:spcAft>
              <a:buSzPts val="1400"/>
              <a:buChar char="○"/>
            </a:pPr>
            <a:r>
              <a:rPr lang="en"/>
              <a:t>It is very unlikely that eating too much protein is detrimental to general health</a:t>
            </a:r>
            <a:endParaRPr/>
          </a:p>
          <a:p>
            <a:pPr indent="-317500" lvl="1" marL="914400" rtl="0" algn="l">
              <a:spcBef>
                <a:spcPts val="0"/>
              </a:spcBef>
              <a:spcAft>
                <a:spcPts val="0"/>
              </a:spcAft>
              <a:buSzPts val="1400"/>
              <a:buChar char="○"/>
            </a:pPr>
            <a:r>
              <a:rPr lang="en"/>
              <a:t>Only  effect could be a very fatigued jaw musculature with 400g plus protein a day</a:t>
            </a:r>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Protein safety?</a:t>
            </a:r>
            <a:endParaRPr/>
          </a:p>
        </p:txBody>
      </p:sp>
      <p:sp>
        <p:nvSpPr>
          <p:cNvPr id="90" name="Google Shape;90;p18"/>
          <p:cNvSpPr txBox="1"/>
          <p:nvPr>
            <p:ph idx="1" type="body"/>
          </p:nvPr>
        </p:nvSpPr>
        <p:spPr>
          <a:xfrm>
            <a:off x="311700" y="1152475"/>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of you may be concerned about high protein diets from fear from the media. And from vegans who want to convince people to eat low </a:t>
            </a:r>
            <a:r>
              <a:rPr lang="en"/>
              <a:t>protein</a:t>
            </a:r>
            <a:r>
              <a:rPr lang="en"/>
              <a:t> diets(no hate </a:t>
            </a:r>
            <a:r>
              <a:rPr lang="en"/>
              <a:t>intended</a:t>
            </a:r>
            <a:r>
              <a:rPr lang="en"/>
              <a:t> toward ethics only those that twist evidence towards themselves)</a:t>
            </a:r>
            <a:endParaRPr/>
          </a:p>
          <a:p>
            <a:pPr indent="-342900" lvl="0" marL="457200" rtl="0" algn="l">
              <a:spcBef>
                <a:spcPts val="0"/>
              </a:spcBef>
              <a:spcAft>
                <a:spcPts val="0"/>
              </a:spcAft>
              <a:buSzPts val="1800"/>
              <a:buChar char="●"/>
            </a:pPr>
            <a:r>
              <a:rPr lang="en"/>
              <a:t>Illness</a:t>
            </a:r>
            <a:r>
              <a:rPr lang="en"/>
              <a:t> such as cancer, CVD, bone loss, kidney </a:t>
            </a:r>
            <a:r>
              <a:rPr lang="en"/>
              <a:t>failure</a:t>
            </a:r>
            <a:r>
              <a:rPr lang="en"/>
              <a:t> and liver damage are not associated with protein intake.</a:t>
            </a:r>
            <a:endParaRPr/>
          </a:p>
          <a:p>
            <a:pPr indent="-342900" lvl="0" marL="457200" rtl="0" algn="l">
              <a:spcBef>
                <a:spcPts val="0"/>
              </a:spcBef>
              <a:spcAft>
                <a:spcPts val="0"/>
              </a:spcAft>
              <a:buSzPts val="1800"/>
              <a:buChar char="●"/>
            </a:pPr>
            <a:r>
              <a:rPr lang="en"/>
              <a:t>Fat is usually present with high protein as well as low vegetable and fiber consumption</a:t>
            </a:r>
            <a:endParaRPr/>
          </a:p>
          <a:p>
            <a:pPr indent="-342900" lvl="0" marL="457200" rtl="0" algn="l">
              <a:spcBef>
                <a:spcPts val="0"/>
              </a:spcBef>
              <a:spcAft>
                <a:spcPts val="0"/>
              </a:spcAft>
              <a:buSzPts val="1800"/>
              <a:buChar char="●"/>
            </a:pPr>
            <a:r>
              <a:rPr lang="en"/>
              <a:t>People</a:t>
            </a:r>
            <a:r>
              <a:rPr lang="en"/>
              <a:t> with high protein intake may just tend to have more unhealthy lifestyles. And control of calorie intake.</a:t>
            </a:r>
            <a:endParaRPr/>
          </a:p>
          <a:p>
            <a:pPr indent="-342900" lvl="0" marL="457200" rtl="0" algn="l">
              <a:spcBef>
                <a:spcPts val="0"/>
              </a:spcBef>
              <a:spcAft>
                <a:spcPts val="0"/>
              </a:spcAft>
              <a:buSzPts val="1800"/>
              <a:buChar char="●"/>
            </a:pPr>
            <a:r>
              <a:rPr lang="en"/>
              <a:t>Whatever diets help you </a:t>
            </a:r>
            <a:r>
              <a:rPr lang="en"/>
              <a:t>control</a:t>
            </a:r>
            <a:r>
              <a:rPr lang="en"/>
              <a:t> obesity is probably the best.</a:t>
            </a:r>
            <a:endParaRPr/>
          </a:p>
        </p:txBody>
      </p:sp>
      <p:pic>
        <p:nvPicPr>
          <p:cNvPr id="91" name="Google Shape;91;p18"/>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Carbohydrate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do not need carbohydrates to survive. </a:t>
            </a:r>
            <a:endParaRPr/>
          </a:p>
          <a:p>
            <a:pPr indent="-342900" lvl="0" marL="457200" rtl="0" algn="l">
              <a:spcBef>
                <a:spcPts val="0"/>
              </a:spcBef>
              <a:spcAft>
                <a:spcPts val="0"/>
              </a:spcAft>
              <a:buSzPts val="1800"/>
              <a:buChar char="●"/>
            </a:pPr>
            <a:r>
              <a:rPr lang="en"/>
              <a:t>That </a:t>
            </a:r>
            <a:r>
              <a:rPr lang="en"/>
              <a:t>doesn't</a:t>
            </a:r>
            <a:r>
              <a:rPr lang="en"/>
              <a:t> mean they have no benefits.</a:t>
            </a:r>
            <a:endParaRPr/>
          </a:p>
          <a:p>
            <a:pPr indent="-342900" lvl="0" marL="457200" rtl="0" algn="l">
              <a:spcBef>
                <a:spcPts val="0"/>
              </a:spcBef>
              <a:spcAft>
                <a:spcPts val="0"/>
              </a:spcAft>
              <a:buSzPts val="1800"/>
              <a:buChar char="●"/>
            </a:pPr>
            <a:r>
              <a:rPr lang="en"/>
              <a:t>Primary source of energy for your workouts that build muscle.</a:t>
            </a:r>
            <a:endParaRPr/>
          </a:p>
          <a:p>
            <a:pPr indent="-317500" lvl="1" marL="914400" rtl="0" algn="l">
              <a:spcBef>
                <a:spcPts val="0"/>
              </a:spcBef>
              <a:spcAft>
                <a:spcPts val="0"/>
              </a:spcAft>
              <a:buSzPts val="1400"/>
              <a:buChar char="○"/>
            </a:pPr>
            <a:r>
              <a:rPr lang="en"/>
              <a:t>The primary fuel used is a stored form of carbohydrate called glycogen</a:t>
            </a:r>
            <a:endParaRPr/>
          </a:p>
          <a:p>
            <a:pPr indent="-317500" lvl="1" marL="914400" rtl="0" algn="l">
              <a:spcBef>
                <a:spcPts val="0"/>
              </a:spcBef>
              <a:spcAft>
                <a:spcPts val="0"/>
              </a:spcAft>
              <a:buSzPts val="1400"/>
              <a:buChar char="○"/>
            </a:pPr>
            <a:r>
              <a:rPr lang="en"/>
              <a:t>Glycogen is stored mostly in the muscles( some in the liver) and is the dominant contributor to hard workouts</a:t>
            </a:r>
            <a:endParaRPr/>
          </a:p>
          <a:p>
            <a:pPr indent="-342900" lvl="0" marL="457200" rtl="0" algn="l">
              <a:spcBef>
                <a:spcPts val="0"/>
              </a:spcBef>
              <a:spcAft>
                <a:spcPts val="0"/>
              </a:spcAft>
              <a:buSzPts val="1800"/>
              <a:buChar char="●"/>
            </a:pPr>
            <a:r>
              <a:rPr lang="en"/>
              <a:t>If glycogen levels are lower. Workout becomes increasingly difficult to complete</a:t>
            </a:r>
            <a:endParaRPr/>
          </a:p>
          <a:p>
            <a:pPr indent="-342900" lvl="0" marL="457200" rtl="0" algn="l">
              <a:spcBef>
                <a:spcPts val="0"/>
              </a:spcBef>
              <a:spcAft>
                <a:spcPts val="0"/>
              </a:spcAft>
              <a:buSzPts val="1800"/>
              <a:buChar char="●"/>
            </a:pPr>
            <a:r>
              <a:rPr lang="en"/>
              <a:t>The benefits </a:t>
            </a:r>
            <a:r>
              <a:rPr lang="en"/>
              <a:t>don't</a:t>
            </a:r>
            <a:r>
              <a:rPr lang="en"/>
              <a:t> end here</a:t>
            </a:r>
            <a:endParaRPr/>
          </a:p>
        </p:txBody>
      </p:sp>
      <p:pic>
        <p:nvPicPr>
          <p:cNvPr id="98" name="Google Shape;98;p19"/>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104" name="Google Shape;104;p20"/>
          <p:cNvSpPr txBox="1"/>
          <p:nvPr>
            <p:ph idx="1" type="body"/>
          </p:nvPr>
        </p:nvSpPr>
        <p:spPr>
          <a:xfrm>
            <a:off x="311700" y="1152475"/>
            <a:ext cx="8520600" cy="3763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Supplying the nervous system with its </a:t>
            </a:r>
            <a:r>
              <a:rPr lang="en"/>
              <a:t>preferred</a:t>
            </a:r>
            <a:r>
              <a:rPr lang="en"/>
              <a:t> fuel</a:t>
            </a:r>
            <a:endParaRPr/>
          </a:p>
          <a:p>
            <a:pPr indent="-317500" lvl="1" marL="914400" rtl="0" algn="l">
              <a:spcBef>
                <a:spcPts val="0"/>
              </a:spcBef>
              <a:spcAft>
                <a:spcPts val="0"/>
              </a:spcAft>
              <a:buSzPts val="1400"/>
              <a:buChar char="○"/>
            </a:pPr>
            <a:r>
              <a:rPr lang="en"/>
              <a:t>Well maintained blood glucose and adequate carbohydrate allow for optimal nervous system function</a:t>
            </a:r>
            <a:endParaRPr/>
          </a:p>
          <a:p>
            <a:pPr indent="-317500" lvl="1" marL="914400" rtl="0" algn="l">
              <a:spcBef>
                <a:spcPts val="0"/>
              </a:spcBef>
              <a:spcAft>
                <a:spcPts val="0"/>
              </a:spcAft>
              <a:buSzPts val="1400"/>
              <a:buChar char="○"/>
            </a:pPr>
            <a:r>
              <a:rPr lang="en"/>
              <a:t>Meaning better muscle recruitment, more fatigue resistance and even higher workout motivation</a:t>
            </a:r>
            <a:endParaRPr/>
          </a:p>
          <a:p>
            <a:pPr indent="-317500" lvl="1" marL="914400" rtl="0" algn="l">
              <a:spcBef>
                <a:spcPts val="0"/>
              </a:spcBef>
              <a:spcAft>
                <a:spcPts val="0"/>
              </a:spcAft>
              <a:buSzPts val="1400"/>
              <a:buChar char="○"/>
            </a:pPr>
            <a:r>
              <a:rPr lang="en"/>
              <a:t>Fatigue of long duration training is nervous system mediated and actually not a result of local muscular factors ( legs themselves get tired for </a:t>
            </a:r>
            <a:r>
              <a:rPr lang="en"/>
              <a:t>example)</a:t>
            </a:r>
            <a:endParaRPr/>
          </a:p>
          <a:p>
            <a:pPr indent="-317500" lvl="1" marL="914400" rtl="0" algn="l">
              <a:spcBef>
                <a:spcPts val="0"/>
              </a:spcBef>
              <a:spcAft>
                <a:spcPts val="0"/>
              </a:spcAft>
              <a:buSzPts val="1400"/>
              <a:buChar char="○"/>
            </a:pPr>
            <a:r>
              <a:rPr lang="en"/>
              <a:t>Basically provide adequate source of blood glucose is important towards optimizing workout intensity and duration</a:t>
            </a:r>
            <a:endParaRPr/>
          </a:p>
          <a:p>
            <a:pPr indent="-342900" lvl="0" marL="457200" rtl="0" algn="l">
              <a:spcBef>
                <a:spcPts val="0"/>
              </a:spcBef>
              <a:spcAft>
                <a:spcPts val="0"/>
              </a:spcAft>
              <a:buSzPts val="1800"/>
              <a:buChar char="●"/>
            </a:pPr>
            <a:r>
              <a:rPr lang="en"/>
              <a:t>Refilling glycogen sources</a:t>
            </a:r>
            <a:endParaRPr/>
          </a:p>
          <a:p>
            <a:pPr indent="-317500" lvl="1" marL="914400" rtl="0" algn="l">
              <a:spcBef>
                <a:spcPts val="0"/>
              </a:spcBef>
              <a:spcAft>
                <a:spcPts val="0"/>
              </a:spcAft>
              <a:buSzPts val="1400"/>
              <a:buChar char="○"/>
            </a:pPr>
            <a:r>
              <a:rPr lang="en"/>
              <a:t>Glycogens role as provider of energy for high intensity workouts, its storage in the muscle plays a role in the regulation of muscle protein synthesis</a:t>
            </a:r>
            <a:endParaRPr/>
          </a:p>
          <a:p>
            <a:pPr indent="-317500" lvl="1" marL="914400" rtl="0" algn="l">
              <a:spcBef>
                <a:spcPts val="0"/>
              </a:spcBef>
              <a:spcAft>
                <a:spcPts val="0"/>
              </a:spcAft>
              <a:buSzPts val="1400"/>
              <a:buChar char="○"/>
            </a:pPr>
            <a:r>
              <a:rPr lang="en"/>
              <a:t>Low levels of glycogen have show down regulation of muscle growth</a:t>
            </a:r>
            <a:endParaRPr/>
          </a:p>
          <a:p>
            <a:pPr indent="-317500" lvl="1" marL="914400" rtl="0" algn="l">
              <a:spcBef>
                <a:spcPts val="0"/>
              </a:spcBef>
              <a:spcAft>
                <a:spcPts val="0"/>
              </a:spcAft>
              <a:buSzPts val="1400"/>
              <a:buChar char="○"/>
            </a:pPr>
            <a:r>
              <a:rPr lang="en"/>
              <a:t>Having low glycogen levels , irrespective of training intensity can damper muscle gain and increase risk of muscle loss</a:t>
            </a:r>
            <a:endParaRPr/>
          </a:p>
        </p:txBody>
      </p:sp>
      <p:pic>
        <p:nvPicPr>
          <p:cNvPr id="105" name="Google Shape;105;p20"/>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Secreting Insulin</a:t>
            </a:r>
            <a:endParaRPr/>
          </a:p>
          <a:p>
            <a:pPr indent="-317500" lvl="1" marL="914400" rtl="0" algn="l">
              <a:spcBef>
                <a:spcPts val="0"/>
              </a:spcBef>
              <a:spcAft>
                <a:spcPts val="0"/>
              </a:spcAft>
              <a:buSzPts val="1400"/>
              <a:buChar char="○"/>
            </a:pPr>
            <a:r>
              <a:rPr lang="en"/>
              <a:t>In non diabetic patients when carbs are eaten, insulin is secreted to proportion of carbs eaten. Therefore more carbs = more insulin secretion and vice versa</a:t>
            </a:r>
            <a:endParaRPr/>
          </a:p>
          <a:p>
            <a:pPr indent="-317500" lvl="1" marL="914400" rtl="0" algn="l">
              <a:spcBef>
                <a:spcPts val="0"/>
              </a:spcBef>
              <a:spcAft>
                <a:spcPts val="0"/>
              </a:spcAft>
              <a:buSzPts val="1400"/>
              <a:buChar char="○"/>
            </a:pPr>
            <a:r>
              <a:rPr lang="en"/>
              <a:t>Insulin, hormone secreted by the pancreas has a profound effect on muscle growth</a:t>
            </a:r>
            <a:endParaRPr/>
          </a:p>
          <a:p>
            <a:pPr indent="-317500" lvl="1" marL="914400" rtl="0" algn="l">
              <a:spcBef>
                <a:spcPts val="0"/>
              </a:spcBef>
              <a:spcAft>
                <a:spcPts val="0"/>
              </a:spcAft>
              <a:buSzPts val="1400"/>
              <a:buChar char="○"/>
            </a:pPr>
            <a:r>
              <a:rPr lang="en"/>
              <a:t>When Insulin is secreted into the blood and binds to target receptors on the muscle </a:t>
            </a:r>
            <a:r>
              <a:rPr lang="en"/>
              <a:t>cell's</a:t>
            </a:r>
            <a:r>
              <a:rPr lang="en"/>
              <a:t> surface, </a:t>
            </a:r>
            <a:r>
              <a:rPr lang="en"/>
              <a:t>numerous chemical messengers turn the cell;s muscle growth machinery up in a large extent</a:t>
            </a:r>
            <a:endParaRPr/>
          </a:p>
          <a:p>
            <a:pPr indent="-317500" lvl="1" marL="914400" rtl="0" algn="l">
              <a:spcBef>
                <a:spcPts val="0"/>
              </a:spcBef>
              <a:spcAft>
                <a:spcPts val="0"/>
              </a:spcAft>
              <a:buSzPts val="1400"/>
              <a:buChar char="○"/>
            </a:pPr>
            <a:r>
              <a:rPr lang="en"/>
              <a:t>Because of the powerful anabolic effect of insulin, and the fact that carb consumption secretes more insulin than other macronutrients. Carbohydrates are anabolic to muscle tissue</a:t>
            </a:r>
            <a:endParaRPr/>
          </a:p>
          <a:p>
            <a:pPr indent="-317500" lvl="1" marL="914400" rtl="0" algn="l">
              <a:spcBef>
                <a:spcPts val="0"/>
              </a:spcBef>
              <a:spcAft>
                <a:spcPts val="0"/>
              </a:spcAft>
              <a:buSzPts val="1400"/>
              <a:buChar char="○"/>
            </a:pPr>
            <a:r>
              <a:rPr lang="en"/>
              <a:t>Carbs grows the muscle, especially when amino acids are consumed from protein.</a:t>
            </a:r>
            <a:endParaRPr/>
          </a:p>
          <a:p>
            <a:pPr indent="-317500" lvl="1" marL="914400" rtl="0" algn="l">
              <a:spcBef>
                <a:spcPts val="0"/>
              </a:spcBef>
              <a:spcAft>
                <a:spcPts val="0"/>
              </a:spcAft>
              <a:buSzPts val="1400"/>
              <a:buChar char="○"/>
            </a:pPr>
            <a:r>
              <a:rPr lang="en"/>
              <a:t>Unfortunately they are not only anabolic to muscle gain but also fat gain . too much carbohydrate can cause more fat gain. There can be too much of a good thing</a:t>
            </a:r>
            <a:endParaRPr/>
          </a:p>
          <a:p>
            <a:pPr indent="-317500" lvl="1" marL="914400" rtl="0" algn="l">
              <a:spcBef>
                <a:spcPts val="0"/>
              </a:spcBef>
              <a:spcAft>
                <a:spcPts val="0"/>
              </a:spcAft>
              <a:buSzPts val="1400"/>
              <a:buChar char="○"/>
            </a:pPr>
            <a:r>
              <a:rPr lang="en"/>
              <a:t>Calorie balance reigns supreme</a:t>
            </a:r>
            <a:endParaRPr/>
          </a:p>
        </p:txBody>
      </p:sp>
      <p:pic>
        <p:nvPicPr>
          <p:cNvPr id="112" name="Google Shape;112;p21"/>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