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snapToObjects="1">
      <p:cViewPr varScale="1">
        <p:scale>
          <a:sx n="90" d="100"/>
          <a:sy n="90" d="100"/>
        </p:scale>
        <p:origin x="23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766D-7782-E549-9A3C-F6CC3920A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A38A4-13C4-2F4A-81F4-0C5B52EBC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26D19-0A93-FF46-A557-5F45F3B9FAEB}"/>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8278EB4F-09CF-634E-A324-849319BA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ACFDF-EEFA-3B4A-B539-6C7746493E6E}"/>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299004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1AA-4CCA-1347-A6E2-39FD6623A1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D0357-1933-BD48-A8A8-CE14B42DDA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79846-3E41-DD4D-A017-44BEE556241C}"/>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97D9FE38-5597-1842-A9E1-ED5C2EC4D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B3A36-418C-E842-A66B-51C20F42E626}"/>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156809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461AC-47DB-EC4F-9F0E-DB478CECC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934AD6-489C-964D-A02A-BF3DC34E8E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90C14-6635-5C46-A25D-AB6A4CB87045}"/>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020EA767-517B-0A4C-940F-0991E6921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B66CC-00D8-8D49-A073-DBB3499D0EDD}"/>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62854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7B0-C551-8C46-A3E4-B85E611BB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6C0F1-BE65-474E-9AC5-EE7D23537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16F6D-3066-A04F-B948-4D93BB756023}"/>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6B2286E3-DC14-5D4B-9171-B71B0CB28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E0BB8-8F7C-8A45-BFBF-9E132E2E856D}"/>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91116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D7E3-9B4B-E847-8121-3BE6BA969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4E234-157C-6A44-A122-A949470C5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6E6D0-E6EC-4C4C-B7BB-3412D725EEC6}"/>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803CD6BF-EE70-874C-8D0F-478B98CA3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172F0-AAFF-3D48-A8EC-09A3AE32BAE9}"/>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222764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1525-71A7-344C-83E7-0BE3C58CC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46D5C-88C7-1B40-B5CA-321806C78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4D48-2B83-5F43-A996-EB29DE826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A41E2-C9C0-9A44-B82D-8662994D75BD}"/>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6" name="Footer Placeholder 5">
            <a:extLst>
              <a:ext uri="{FF2B5EF4-FFF2-40B4-BE49-F238E27FC236}">
                <a16:creationId xmlns:a16="http://schemas.microsoft.com/office/drawing/2014/main" id="{7F641A25-11BB-7C4E-8A4D-EF2597A64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2AD0A-F6F0-8C41-9943-71642758047C}"/>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55820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E676-D190-234A-9063-B28A63ABE3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D8F083-4956-7C4B-A1A6-57869E60B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42B251-EB9E-3842-9088-1EBC86BE0F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9AB5C-E7F5-3F44-9D72-5B5C38187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3583E-29BB-5743-9662-EA0ABCEE14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591B0-B2C8-6842-A676-ED1012379731}"/>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8" name="Footer Placeholder 7">
            <a:extLst>
              <a:ext uri="{FF2B5EF4-FFF2-40B4-BE49-F238E27FC236}">
                <a16:creationId xmlns:a16="http://schemas.microsoft.com/office/drawing/2014/main" id="{A8CDC5B9-4215-0E47-A508-B9F3744C32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F4D249-AF1F-AE4C-9CF1-89871CD930A3}"/>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136416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D94E-01AB-9845-9CBF-EEAE42981D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3E04C-12EE-8841-BD9E-AA6B74B38FB7}"/>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4" name="Footer Placeholder 3">
            <a:extLst>
              <a:ext uri="{FF2B5EF4-FFF2-40B4-BE49-F238E27FC236}">
                <a16:creationId xmlns:a16="http://schemas.microsoft.com/office/drawing/2014/main" id="{2753D854-520E-044E-8913-2E959C70AA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CAF9B-1E1B-274B-ACCB-E15CE462AACC}"/>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275867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9EA7B-894E-3840-8DD0-B428512E989F}"/>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3" name="Footer Placeholder 2">
            <a:extLst>
              <a:ext uri="{FF2B5EF4-FFF2-40B4-BE49-F238E27FC236}">
                <a16:creationId xmlns:a16="http://schemas.microsoft.com/office/drawing/2014/main" id="{C2726CCA-FCCA-F64D-9FFC-2816CD049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2339E1-D991-EE48-B131-7E33AAE333AB}"/>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220152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7155-EC16-6A49-977C-9574EB986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25D08-22CE-AF44-917C-5F31B02D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1B0F0D-875C-2E4E-BEE8-9BFE2375B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B8563-8F51-AF43-B5B3-ADC2D3779A47}"/>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6" name="Footer Placeholder 5">
            <a:extLst>
              <a:ext uri="{FF2B5EF4-FFF2-40B4-BE49-F238E27FC236}">
                <a16:creationId xmlns:a16="http://schemas.microsoft.com/office/drawing/2014/main" id="{129F2989-B3EF-8F46-87BB-EED73DAF1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A4D08-EC3B-B544-B8ED-7F0E0B2CF5C8}"/>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5942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F3F8-BD5E-B94E-A3EA-1AD7FB074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F50B2D-2EEF-FA4D-9DB9-CADB91019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C7478-A3CD-0A44-A290-6E7520F3A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56755-F58E-534F-AF49-C752121D7B06}"/>
              </a:ext>
            </a:extLst>
          </p:cNvPr>
          <p:cNvSpPr>
            <a:spLocks noGrp="1"/>
          </p:cNvSpPr>
          <p:nvPr>
            <p:ph type="dt" sz="half" idx="10"/>
          </p:nvPr>
        </p:nvSpPr>
        <p:spPr/>
        <p:txBody>
          <a:bodyPr/>
          <a:lstStyle/>
          <a:p>
            <a:fld id="{694372BD-5FFD-8D43-BD3F-0F79B5DAA9D0}" type="datetimeFigureOut">
              <a:rPr lang="en-US" smtClean="0"/>
              <a:t>3/7/22</a:t>
            </a:fld>
            <a:endParaRPr lang="en-US"/>
          </a:p>
        </p:txBody>
      </p:sp>
      <p:sp>
        <p:nvSpPr>
          <p:cNvPr id="6" name="Footer Placeholder 5">
            <a:extLst>
              <a:ext uri="{FF2B5EF4-FFF2-40B4-BE49-F238E27FC236}">
                <a16:creationId xmlns:a16="http://schemas.microsoft.com/office/drawing/2014/main" id="{5FE75255-356B-254D-9340-1E2462C9D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FC1FA-7EB4-0C4D-BC2D-15ED7805AB55}"/>
              </a:ext>
            </a:extLst>
          </p:cNvPr>
          <p:cNvSpPr>
            <a:spLocks noGrp="1"/>
          </p:cNvSpPr>
          <p:nvPr>
            <p:ph type="sldNum" sz="quarter" idx="12"/>
          </p:nvPr>
        </p:nvSpPr>
        <p:spPr/>
        <p:txBody>
          <a:bodyPr/>
          <a:lstStyle/>
          <a:p>
            <a:fld id="{46C5A3C3-76EC-834D-99A9-3ACB242AA578}" type="slidenum">
              <a:rPr lang="en-US" smtClean="0"/>
              <a:t>‹#›</a:t>
            </a:fld>
            <a:endParaRPr lang="en-US"/>
          </a:p>
        </p:txBody>
      </p:sp>
    </p:spTree>
    <p:extLst>
      <p:ext uri="{BB962C8B-B14F-4D97-AF65-F5344CB8AC3E}">
        <p14:creationId xmlns:p14="http://schemas.microsoft.com/office/powerpoint/2010/main" val="192695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4C763-BD9A-C144-888D-D43FA5AC3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C11FEC-8D31-0C47-BA3B-6093E3B49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0E6CD-6911-A140-A5ED-4DBB9E121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372BD-5FFD-8D43-BD3F-0F79B5DAA9D0}" type="datetimeFigureOut">
              <a:rPr lang="en-US" smtClean="0"/>
              <a:t>3/7/22</a:t>
            </a:fld>
            <a:endParaRPr lang="en-US"/>
          </a:p>
        </p:txBody>
      </p:sp>
      <p:sp>
        <p:nvSpPr>
          <p:cNvPr id="5" name="Footer Placeholder 4">
            <a:extLst>
              <a:ext uri="{FF2B5EF4-FFF2-40B4-BE49-F238E27FC236}">
                <a16:creationId xmlns:a16="http://schemas.microsoft.com/office/drawing/2014/main" id="{74AAFF26-DA32-1548-A206-E50B720D0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5BCE9E-9C40-0C4E-BF8E-CFD4E622B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A3C3-76EC-834D-99A9-3ACB242AA578}" type="slidenum">
              <a:rPr lang="en-US" smtClean="0"/>
              <a:t>‹#›</a:t>
            </a:fld>
            <a:endParaRPr lang="en-US"/>
          </a:p>
        </p:txBody>
      </p:sp>
    </p:spTree>
    <p:extLst>
      <p:ext uri="{BB962C8B-B14F-4D97-AF65-F5344CB8AC3E}">
        <p14:creationId xmlns:p14="http://schemas.microsoft.com/office/powerpoint/2010/main" val="246788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4144-C38C-0A4D-B700-9598AFE234A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198A5B-680B-624B-8E82-66578998D9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777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8CA-44A3-A348-94D0-B7B38E7216D7}"/>
              </a:ext>
            </a:extLst>
          </p:cNvPr>
          <p:cNvSpPr>
            <a:spLocks noGrp="1"/>
          </p:cNvSpPr>
          <p:nvPr>
            <p:ph type="title"/>
          </p:nvPr>
        </p:nvSpPr>
        <p:spPr/>
        <p:txBody>
          <a:bodyPr/>
          <a:lstStyle/>
          <a:p>
            <a:r>
              <a:rPr lang="en-US" dirty="0"/>
              <a:t>CD AS and SAS</a:t>
            </a:r>
          </a:p>
        </p:txBody>
      </p:sp>
      <p:graphicFrame>
        <p:nvGraphicFramePr>
          <p:cNvPr id="4" name="Table 4">
            <a:extLst>
              <a:ext uri="{FF2B5EF4-FFF2-40B4-BE49-F238E27FC236}">
                <a16:creationId xmlns:a16="http://schemas.microsoft.com/office/drawing/2014/main" id="{6211E1C8-84B8-E44C-ABC7-8100D3324CF3}"/>
              </a:ext>
            </a:extLst>
          </p:cNvPr>
          <p:cNvGraphicFramePr>
            <a:graphicFrameLocks noGrp="1"/>
          </p:cNvGraphicFramePr>
          <p:nvPr>
            <p:extLst>
              <p:ext uri="{D42A27DB-BD31-4B8C-83A1-F6EECF244321}">
                <p14:modId xmlns:p14="http://schemas.microsoft.com/office/powerpoint/2010/main" val="531656988"/>
              </p:ext>
            </p:extLst>
          </p:nvPr>
        </p:nvGraphicFramePr>
        <p:xfrm>
          <a:off x="838200"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5" name="Table 4">
            <a:extLst>
              <a:ext uri="{FF2B5EF4-FFF2-40B4-BE49-F238E27FC236}">
                <a16:creationId xmlns:a16="http://schemas.microsoft.com/office/drawing/2014/main" id="{F7CED78B-4290-B944-ABE0-F37627F4D081}"/>
              </a:ext>
            </a:extLst>
          </p:cNvPr>
          <p:cNvGraphicFramePr>
            <a:graphicFrameLocks noGrp="1"/>
          </p:cNvGraphicFramePr>
          <p:nvPr>
            <p:extLst>
              <p:ext uri="{D42A27DB-BD31-4B8C-83A1-F6EECF244321}">
                <p14:modId xmlns:p14="http://schemas.microsoft.com/office/powerpoint/2010/main" val="2256688998"/>
              </p:ext>
            </p:extLst>
          </p:nvPr>
        </p:nvGraphicFramePr>
        <p:xfrm>
          <a:off x="4412429"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6" name="Table 5">
            <a:extLst>
              <a:ext uri="{FF2B5EF4-FFF2-40B4-BE49-F238E27FC236}">
                <a16:creationId xmlns:a16="http://schemas.microsoft.com/office/drawing/2014/main" id="{AC38C853-325A-9541-AFC5-E8E68DF9464C}"/>
              </a:ext>
            </a:extLst>
          </p:cNvPr>
          <p:cNvGraphicFramePr>
            <a:graphicFrameLocks noGrp="1"/>
          </p:cNvGraphicFramePr>
          <p:nvPr>
            <p:extLst>
              <p:ext uri="{D42A27DB-BD31-4B8C-83A1-F6EECF244321}">
                <p14:modId xmlns:p14="http://schemas.microsoft.com/office/powerpoint/2010/main" val="2498853553"/>
              </p:ext>
            </p:extLst>
          </p:nvPr>
        </p:nvGraphicFramePr>
        <p:xfrm>
          <a:off x="8153995"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sp>
        <p:nvSpPr>
          <p:cNvPr id="7" name="TextBox 6">
            <a:extLst>
              <a:ext uri="{FF2B5EF4-FFF2-40B4-BE49-F238E27FC236}">
                <a16:creationId xmlns:a16="http://schemas.microsoft.com/office/drawing/2014/main" id="{14230933-61CE-5649-AB2D-CC87653CE5C0}"/>
              </a:ext>
            </a:extLst>
          </p:cNvPr>
          <p:cNvSpPr txBox="1"/>
          <p:nvPr/>
        </p:nvSpPr>
        <p:spPr>
          <a:xfrm>
            <a:off x="1749612" y="1690688"/>
            <a:ext cx="1376979" cy="369332"/>
          </a:xfrm>
          <a:prstGeom prst="rect">
            <a:avLst/>
          </a:prstGeom>
          <a:noFill/>
        </p:spPr>
        <p:txBody>
          <a:bodyPr wrap="square" rtlCol="0">
            <a:spAutoFit/>
          </a:bodyPr>
          <a:lstStyle/>
          <a:p>
            <a:r>
              <a:rPr lang="en-US" dirty="0"/>
              <a:t>Non-Zeros</a:t>
            </a:r>
          </a:p>
        </p:txBody>
      </p:sp>
      <p:sp>
        <p:nvSpPr>
          <p:cNvPr id="8" name="TextBox 7">
            <a:extLst>
              <a:ext uri="{FF2B5EF4-FFF2-40B4-BE49-F238E27FC236}">
                <a16:creationId xmlns:a16="http://schemas.microsoft.com/office/drawing/2014/main" id="{AE84B72F-8829-6144-9E73-02567D76A493}"/>
              </a:ext>
            </a:extLst>
          </p:cNvPr>
          <p:cNvSpPr txBox="1"/>
          <p:nvPr/>
        </p:nvSpPr>
        <p:spPr>
          <a:xfrm>
            <a:off x="5169049" y="1692425"/>
            <a:ext cx="1853902" cy="369332"/>
          </a:xfrm>
          <a:prstGeom prst="rect">
            <a:avLst/>
          </a:prstGeom>
          <a:noFill/>
        </p:spPr>
        <p:txBody>
          <a:bodyPr wrap="square" rtlCol="0">
            <a:spAutoFit/>
          </a:bodyPr>
          <a:lstStyle/>
          <a:p>
            <a:r>
              <a:rPr lang="en-US" dirty="0"/>
              <a:t>Active Set (AS)</a:t>
            </a:r>
          </a:p>
        </p:txBody>
      </p:sp>
      <p:sp>
        <p:nvSpPr>
          <p:cNvPr id="9" name="TextBox 8">
            <a:extLst>
              <a:ext uri="{FF2B5EF4-FFF2-40B4-BE49-F238E27FC236}">
                <a16:creationId xmlns:a16="http://schemas.microsoft.com/office/drawing/2014/main" id="{F108EBA4-72E5-1043-A28A-40D7ECCFC8E6}"/>
              </a:ext>
            </a:extLst>
          </p:cNvPr>
          <p:cNvSpPr txBox="1"/>
          <p:nvPr/>
        </p:nvSpPr>
        <p:spPr>
          <a:xfrm>
            <a:off x="8620758" y="1742867"/>
            <a:ext cx="2266277" cy="369332"/>
          </a:xfrm>
          <a:prstGeom prst="rect">
            <a:avLst/>
          </a:prstGeom>
          <a:noFill/>
        </p:spPr>
        <p:txBody>
          <a:bodyPr wrap="square" rtlCol="0">
            <a:spAutoFit/>
          </a:bodyPr>
          <a:lstStyle/>
          <a:p>
            <a:r>
              <a:rPr lang="en-US" dirty="0"/>
              <a:t>Super Active Set (SAS)</a:t>
            </a:r>
          </a:p>
        </p:txBody>
      </p:sp>
      <p:sp>
        <p:nvSpPr>
          <p:cNvPr id="10" name="Circular Arrow 9">
            <a:extLst>
              <a:ext uri="{FF2B5EF4-FFF2-40B4-BE49-F238E27FC236}">
                <a16:creationId xmlns:a16="http://schemas.microsoft.com/office/drawing/2014/main" id="{3BCD3102-F311-EB45-82B1-C8D7405F3559}"/>
              </a:ext>
            </a:extLst>
          </p:cNvPr>
          <p:cNvSpPr/>
          <p:nvPr/>
        </p:nvSpPr>
        <p:spPr>
          <a:xfrm rot="10800000">
            <a:off x="7109910" y="4163633"/>
            <a:ext cx="1753496" cy="1398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AB60021-AB12-9745-BD25-D27A91F9BE91}"/>
              </a:ext>
            </a:extLst>
          </p:cNvPr>
          <p:cNvSpPr txBox="1"/>
          <p:nvPr/>
        </p:nvSpPr>
        <p:spPr>
          <a:xfrm>
            <a:off x="6840071" y="5657671"/>
            <a:ext cx="2807746" cy="1200329"/>
          </a:xfrm>
          <a:prstGeom prst="rect">
            <a:avLst/>
          </a:prstGeom>
          <a:noFill/>
        </p:spPr>
        <p:txBody>
          <a:bodyPr wrap="square" rtlCol="0">
            <a:spAutoFit/>
          </a:bodyPr>
          <a:lstStyle/>
          <a:p>
            <a:r>
              <a:rPr lang="en-US" dirty="0"/>
              <a:t>After CD convergence in AS. A scan of SAS is done to check if any green wants to enter as a Non-Zero</a:t>
            </a:r>
          </a:p>
        </p:txBody>
      </p:sp>
    </p:spTree>
    <p:extLst>
      <p:ext uri="{BB962C8B-B14F-4D97-AF65-F5344CB8AC3E}">
        <p14:creationId xmlns:p14="http://schemas.microsoft.com/office/powerpoint/2010/main" val="296398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8CA-44A3-A348-94D0-B7B38E7216D7}"/>
              </a:ext>
            </a:extLst>
          </p:cNvPr>
          <p:cNvSpPr>
            <a:spLocks noGrp="1"/>
          </p:cNvSpPr>
          <p:nvPr>
            <p:ph type="title"/>
          </p:nvPr>
        </p:nvSpPr>
        <p:spPr/>
        <p:txBody>
          <a:bodyPr/>
          <a:lstStyle/>
          <a:p>
            <a:r>
              <a:rPr lang="en-US" dirty="0"/>
              <a:t>CD AS and SAS</a:t>
            </a:r>
          </a:p>
        </p:txBody>
      </p:sp>
      <p:graphicFrame>
        <p:nvGraphicFramePr>
          <p:cNvPr id="4" name="Table 4">
            <a:extLst>
              <a:ext uri="{FF2B5EF4-FFF2-40B4-BE49-F238E27FC236}">
                <a16:creationId xmlns:a16="http://schemas.microsoft.com/office/drawing/2014/main" id="{6211E1C8-84B8-E44C-ABC7-8100D3324CF3}"/>
              </a:ext>
            </a:extLst>
          </p:cNvPr>
          <p:cNvGraphicFramePr>
            <a:graphicFrameLocks noGrp="1"/>
          </p:cNvGraphicFramePr>
          <p:nvPr>
            <p:extLst>
              <p:ext uri="{D42A27DB-BD31-4B8C-83A1-F6EECF244321}">
                <p14:modId xmlns:p14="http://schemas.microsoft.com/office/powerpoint/2010/main" val="610306258"/>
              </p:ext>
            </p:extLst>
          </p:nvPr>
        </p:nvGraphicFramePr>
        <p:xfrm>
          <a:off x="838200"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5" name="Table 4">
            <a:extLst>
              <a:ext uri="{FF2B5EF4-FFF2-40B4-BE49-F238E27FC236}">
                <a16:creationId xmlns:a16="http://schemas.microsoft.com/office/drawing/2014/main" id="{F7CED78B-4290-B944-ABE0-F37627F4D081}"/>
              </a:ext>
            </a:extLst>
          </p:cNvPr>
          <p:cNvGraphicFramePr>
            <a:graphicFrameLocks noGrp="1"/>
          </p:cNvGraphicFramePr>
          <p:nvPr>
            <p:extLst>
              <p:ext uri="{D42A27DB-BD31-4B8C-83A1-F6EECF244321}">
                <p14:modId xmlns:p14="http://schemas.microsoft.com/office/powerpoint/2010/main" val="344833644"/>
              </p:ext>
            </p:extLst>
          </p:nvPr>
        </p:nvGraphicFramePr>
        <p:xfrm>
          <a:off x="4412429"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6" name="Table 5">
            <a:extLst>
              <a:ext uri="{FF2B5EF4-FFF2-40B4-BE49-F238E27FC236}">
                <a16:creationId xmlns:a16="http://schemas.microsoft.com/office/drawing/2014/main" id="{AC38C853-325A-9541-AFC5-E8E68DF9464C}"/>
              </a:ext>
            </a:extLst>
          </p:cNvPr>
          <p:cNvGraphicFramePr>
            <a:graphicFrameLocks noGrp="1"/>
          </p:cNvGraphicFramePr>
          <p:nvPr>
            <p:extLst>
              <p:ext uri="{D42A27DB-BD31-4B8C-83A1-F6EECF244321}">
                <p14:modId xmlns:p14="http://schemas.microsoft.com/office/powerpoint/2010/main" val="1096554636"/>
              </p:ext>
            </p:extLst>
          </p:nvPr>
        </p:nvGraphicFramePr>
        <p:xfrm>
          <a:off x="8153995"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sp>
        <p:nvSpPr>
          <p:cNvPr id="7" name="TextBox 6">
            <a:extLst>
              <a:ext uri="{FF2B5EF4-FFF2-40B4-BE49-F238E27FC236}">
                <a16:creationId xmlns:a16="http://schemas.microsoft.com/office/drawing/2014/main" id="{14230933-61CE-5649-AB2D-CC87653CE5C0}"/>
              </a:ext>
            </a:extLst>
          </p:cNvPr>
          <p:cNvSpPr txBox="1"/>
          <p:nvPr/>
        </p:nvSpPr>
        <p:spPr>
          <a:xfrm>
            <a:off x="1749612" y="1690688"/>
            <a:ext cx="1376979" cy="369332"/>
          </a:xfrm>
          <a:prstGeom prst="rect">
            <a:avLst/>
          </a:prstGeom>
          <a:noFill/>
        </p:spPr>
        <p:txBody>
          <a:bodyPr wrap="square" rtlCol="0">
            <a:spAutoFit/>
          </a:bodyPr>
          <a:lstStyle/>
          <a:p>
            <a:r>
              <a:rPr lang="en-US" dirty="0"/>
              <a:t>Non-Zeros</a:t>
            </a:r>
          </a:p>
        </p:txBody>
      </p:sp>
      <p:sp>
        <p:nvSpPr>
          <p:cNvPr id="8" name="TextBox 7">
            <a:extLst>
              <a:ext uri="{FF2B5EF4-FFF2-40B4-BE49-F238E27FC236}">
                <a16:creationId xmlns:a16="http://schemas.microsoft.com/office/drawing/2014/main" id="{AE84B72F-8829-6144-9E73-02567D76A493}"/>
              </a:ext>
            </a:extLst>
          </p:cNvPr>
          <p:cNvSpPr txBox="1"/>
          <p:nvPr/>
        </p:nvSpPr>
        <p:spPr>
          <a:xfrm>
            <a:off x="5169049" y="1692425"/>
            <a:ext cx="1853902" cy="369332"/>
          </a:xfrm>
          <a:prstGeom prst="rect">
            <a:avLst/>
          </a:prstGeom>
          <a:noFill/>
        </p:spPr>
        <p:txBody>
          <a:bodyPr wrap="square" rtlCol="0">
            <a:spAutoFit/>
          </a:bodyPr>
          <a:lstStyle/>
          <a:p>
            <a:r>
              <a:rPr lang="en-US" dirty="0"/>
              <a:t>Active Set (AS)</a:t>
            </a:r>
          </a:p>
        </p:txBody>
      </p:sp>
      <p:sp>
        <p:nvSpPr>
          <p:cNvPr id="9" name="TextBox 8">
            <a:extLst>
              <a:ext uri="{FF2B5EF4-FFF2-40B4-BE49-F238E27FC236}">
                <a16:creationId xmlns:a16="http://schemas.microsoft.com/office/drawing/2014/main" id="{F108EBA4-72E5-1043-A28A-40D7ECCFC8E6}"/>
              </a:ext>
            </a:extLst>
          </p:cNvPr>
          <p:cNvSpPr txBox="1"/>
          <p:nvPr/>
        </p:nvSpPr>
        <p:spPr>
          <a:xfrm>
            <a:off x="8620758" y="1742867"/>
            <a:ext cx="2266277" cy="369332"/>
          </a:xfrm>
          <a:prstGeom prst="rect">
            <a:avLst/>
          </a:prstGeom>
          <a:noFill/>
        </p:spPr>
        <p:txBody>
          <a:bodyPr wrap="square" rtlCol="0">
            <a:spAutoFit/>
          </a:bodyPr>
          <a:lstStyle/>
          <a:p>
            <a:r>
              <a:rPr lang="en-US" dirty="0"/>
              <a:t>Super Active Set (SAS)</a:t>
            </a:r>
          </a:p>
        </p:txBody>
      </p:sp>
      <p:sp>
        <p:nvSpPr>
          <p:cNvPr id="10" name="Circular Arrow 9">
            <a:extLst>
              <a:ext uri="{FF2B5EF4-FFF2-40B4-BE49-F238E27FC236}">
                <a16:creationId xmlns:a16="http://schemas.microsoft.com/office/drawing/2014/main" id="{3BCD3102-F311-EB45-82B1-C8D7405F3559}"/>
              </a:ext>
            </a:extLst>
          </p:cNvPr>
          <p:cNvSpPr/>
          <p:nvPr/>
        </p:nvSpPr>
        <p:spPr>
          <a:xfrm rot="10800000">
            <a:off x="7109910" y="4163633"/>
            <a:ext cx="1753496" cy="1398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AB60021-AB12-9745-BD25-D27A91F9BE91}"/>
              </a:ext>
            </a:extLst>
          </p:cNvPr>
          <p:cNvSpPr txBox="1"/>
          <p:nvPr/>
        </p:nvSpPr>
        <p:spPr>
          <a:xfrm>
            <a:off x="6840071" y="5657671"/>
            <a:ext cx="2807746" cy="1200329"/>
          </a:xfrm>
          <a:prstGeom prst="rect">
            <a:avLst/>
          </a:prstGeom>
          <a:noFill/>
        </p:spPr>
        <p:txBody>
          <a:bodyPr wrap="square" rtlCol="0">
            <a:spAutoFit/>
          </a:bodyPr>
          <a:lstStyle/>
          <a:p>
            <a:r>
              <a:rPr lang="en-US" dirty="0"/>
              <a:t>After CD convergence in AS. A scan of SAS is done to check if any green wants to enter as a Non-Zero</a:t>
            </a:r>
          </a:p>
        </p:txBody>
      </p:sp>
    </p:spTree>
    <p:extLst>
      <p:ext uri="{BB962C8B-B14F-4D97-AF65-F5344CB8AC3E}">
        <p14:creationId xmlns:p14="http://schemas.microsoft.com/office/powerpoint/2010/main" val="322793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8CA-44A3-A348-94D0-B7B38E7216D7}"/>
              </a:ext>
            </a:extLst>
          </p:cNvPr>
          <p:cNvSpPr>
            <a:spLocks noGrp="1"/>
          </p:cNvSpPr>
          <p:nvPr>
            <p:ph type="title"/>
          </p:nvPr>
        </p:nvSpPr>
        <p:spPr/>
        <p:txBody>
          <a:bodyPr/>
          <a:lstStyle/>
          <a:p>
            <a:r>
              <a:rPr lang="en-US" dirty="0"/>
              <a:t>CDPSI AS and SAS</a:t>
            </a:r>
          </a:p>
        </p:txBody>
      </p:sp>
      <p:graphicFrame>
        <p:nvGraphicFramePr>
          <p:cNvPr id="4" name="Table 4">
            <a:extLst>
              <a:ext uri="{FF2B5EF4-FFF2-40B4-BE49-F238E27FC236}">
                <a16:creationId xmlns:a16="http://schemas.microsoft.com/office/drawing/2014/main" id="{6211E1C8-84B8-E44C-ABC7-8100D3324CF3}"/>
              </a:ext>
            </a:extLst>
          </p:cNvPr>
          <p:cNvGraphicFramePr>
            <a:graphicFrameLocks noGrp="1"/>
          </p:cNvGraphicFramePr>
          <p:nvPr/>
        </p:nvGraphicFramePr>
        <p:xfrm>
          <a:off x="838200"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5" name="Table 4">
            <a:extLst>
              <a:ext uri="{FF2B5EF4-FFF2-40B4-BE49-F238E27FC236}">
                <a16:creationId xmlns:a16="http://schemas.microsoft.com/office/drawing/2014/main" id="{F7CED78B-4290-B944-ABE0-F37627F4D081}"/>
              </a:ext>
            </a:extLst>
          </p:cNvPr>
          <p:cNvGraphicFramePr>
            <a:graphicFrameLocks noGrp="1"/>
          </p:cNvGraphicFramePr>
          <p:nvPr/>
        </p:nvGraphicFramePr>
        <p:xfrm>
          <a:off x="4412429"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6" name="Table 5">
            <a:extLst>
              <a:ext uri="{FF2B5EF4-FFF2-40B4-BE49-F238E27FC236}">
                <a16:creationId xmlns:a16="http://schemas.microsoft.com/office/drawing/2014/main" id="{AC38C853-325A-9541-AFC5-E8E68DF9464C}"/>
              </a:ext>
            </a:extLst>
          </p:cNvPr>
          <p:cNvGraphicFramePr>
            <a:graphicFrameLocks noGrp="1"/>
          </p:cNvGraphicFramePr>
          <p:nvPr/>
        </p:nvGraphicFramePr>
        <p:xfrm>
          <a:off x="8153995" y="2164379"/>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sp>
        <p:nvSpPr>
          <p:cNvPr id="7" name="TextBox 6">
            <a:extLst>
              <a:ext uri="{FF2B5EF4-FFF2-40B4-BE49-F238E27FC236}">
                <a16:creationId xmlns:a16="http://schemas.microsoft.com/office/drawing/2014/main" id="{14230933-61CE-5649-AB2D-CC87653CE5C0}"/>
              </a:ext>
            </a:extLst>
          </p:cNvPr>
          <p:cNvSpPr txBox="1"/>
          <p:nvPr/>
        </p:nvSpPr>
        <p:spPr>
          <a:xfrm>
            <a:off x="1749612" y="1690688"/>
            <a:ext cx="1376979" cy="369332"/>
          </a:xfrm>
          <a:prstGeom prst="rect">
            <a:avLst/>
          </a:prstGeom>
          <a:noFill/>
        </p:spPr>
        <p:txBody>
          <a:bodyPr wrap="square" rtlCol="0">
            <a:spAutoFit/>
          </a:bodyPr>
          <a:lstStyle/>
          <a:p>
            <a:r>
              <a:rPr lang="en-US" dirty="0"/>
              <a:t>Non-Zeros</a:t>
            </a:r>
          </a:p>
        </p:txBody>
      </p:sp>
      <p:sp>
        <p:nvSpPr>
          <p:cNvPr id="8" name="TextBox 7">
            <a:extLst>
              <a:ext uri="{FF2B5EF4-FFF2-40B4-BE49-F238E27FC236}">
                <a16:creationId xmlns:a16="http://schemas.microsoft.com/office/drawing/2014/main" id="{AE84B72F-8829-6144-9E73-02567D76A493}"/>
              </a:ext>
            </a:extLst>
          </p:cNvPr>
          <p:cNvSpPr txBox="1"/>
          <p:nvPr/>
        </p:nvSpPr>
        <p:spPr>
          <a:xfrm>
            <a:off x="5169049" y="1692425"/>
            <a:ext cx="1853902" cy="369332"/>
          </a:xfrm>
          <a:prstGeom prst="rect">
            <a:avLst/>
          </a:prstGeom>
          <a:noFill/>
        </p:spPr>
        <p:txBody>
          <a:bodyPr wrap="square" rtlCol="0">
            <a:spAutoFit/>
          </a:bodyPr>
          <a:lstStyle/>
          <a:p>
            <a:r>
              <a:rPr lang="en-US" dirty="0"/>
              <a:t>Active Set (AS)</a:t>
            </a:r>
          </a:p>
        </p:txBody>
      </p:sp>
      <p:sp>
        <p:nvSpPr>
          <p:cNvPr id="9" name="TextBox 8">
            <a:extLst>
              <a:ext uri="{FF2B5EF4-FFF2-40B4-BE49-F238E27FC236}">
                <a16:creationId xmlns:a16="http://schemas.microsoft.com/office/drawing/2014/main" id="{F108EBA4-72E5-1043-A28A-40D7ECCFC8E6}"/>
              </a:ext>
            </a:extLst>
          </p:cNvPr>
          <p:cNvSpPr txBox="1"/>
          <p:nvPr/>
        </p:nvSpPr>
        <p:spPr>
          <a:xfrm>
            <a:off x="8620758" y="1742867"/>
            <a:ext cx="2266277" cy="369332"/>
          </a:xfrm>
          <a:prstGeom prst="rect">
            <a:avLst/>
          </a:prstGeom>
          <a:noFill/>
        </p:spPr>
        <p:txBody>
          <a:bodyPr wrap="square" rtlCol="0">
            <a:spAutoFit/>
          </a:bodyPr>
          <a:lstStyle/>
          <a:p>
            <a:r>
              <a:rPr lang="en-US" dirty="0"/>
              <a:t>Super Active Set (SAS)</a:t>
            </a:r>
          </a:p>
        </p:txBody>
      </p:sp>
      <p:sp>
        <p:nvSpPr>
          <p:cNvPr id="10" name="Circular Arrow 9">
            <a:extLst>
              <a:ext uri="{FF2B5EF4-FFF2-40B4-BE49-F238E27FC236}">
                <a16:creationId xmlns:a16="http://schemas.microsoft.com/office/drawing/2014/main" id="{3BCD3102-F311-EB45-82B1-C8D7405F3559}"/>
              </a:ext>
            </a:extLst>
          </p:cNvPr>
          <p:cNvSpPr/>
          <p:nvPr/>
        </p:nvSpPr>
        <p:spPr>
          <a:xfrm rot="10800000">
            <a:off x="7109910" y="4163633"/>
            <a:ext cx="1753496" cy="1398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AB60021-AB12-9745-BD25-D27A91F9BE91}"/>
              </a:ext>
            </a:extLst>
          </p:cNvPr>
          <p:cNvSpPr txBox="1"/>
          <p:nvPr/>
        </p:nvSpPr>
        <p:spPr>
          <a:xfrm>
            <a:off x="6416635" y="5569545"/>
            <a:ext cx="4603678" cy="923330"/>
          </a:xfrm>
          <a:prstGeom prst="rect">
            <a:avLst/>
          </a:prstGeom>
          <a:noFill/>
        </p:spPr>
        <p:txBody>
          <a:bodyPr wrap="square" rtlCol="0">
            <a:spAutoFit/>
          </a:bodyPr>
          <a:lstStyle/>
          <a:p>
            <a:r>
              <a:rPr lang="en-US" dirty="0"/>
              <a:t>After CD convergence in AS. CDPSI Iteration occurs scanning row by row of SAS. is done to check if any green wants to enter as a Non-Zero</a:t>
            </a:r>
          </a:p>
        </p:txBody>
      </p:sp>
      <p:sp>
        <p:nvSpPr>
          <p:cNvPr id="3" name="Rectangle 2">
            <a:extLst>
              <a:ext uri="{FF2B5EF4-FFF2-40B4-BE49-F238E27FC236}">
                <a16:creationId xmlns:a16="http://schemas.microsoft.com/office/drawing/2014/main" id="{77AC7127-B0E3-E447-B7A7-7169DAFD4CBF}"/>
              </a:ext>
            </a:extLst>
          </p:cNvPr>
          <p:cNvSpPr/>
          <p:nvPr/>
        </p:nvSpPr>
        <p:spPr>
          <a:xfrm>
            <a:off x="9396708" y="2788621"/>
            <a:ext cx="2076155" cy="6736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8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8CA-44A3-A348-94D0-B7B38E7216D7}"/>
              </a:ext>
            </a:extLst>
          </p:cNvPr>
          <p:cNvSpPr>
            <a:spLocks noGrp="1"/>
          </p:cNvSpPr>
          <p:nvPr>
            <p:ph type="title"/>
          </p:nvPr>
        </p:nvSpPr>
        <p:spPr/>
        <p:txBody>
          <a:bodyPr/>
          <a:lstStyle/>
          <a:p>
            <a:r>
              <a:rPr lang="en-US" dirty="0"/>
              <a:t>CDPSI AS and SAS</a:t>
            </a:r>
          </a:p>
        </p:txBody>
      </p:sp>
      <p:graphicFrame>
        <p:nvGraphicFramePr>
          <p:cNvPr id="4" name="Table 4">
            <a:extLst>
              <a:ext uri="{FF2B5EF4-FFF2-40B4-BE49-F238E27FC236}">
                <a16:creationId xmlns:a16="http://schemas.microsoft.com/office/drawing/2014/main" id="{6211E1C8-84B8-E44C-ABC7-8100D3324CF3}"/>
              </a:ext>
            </a:extLst>
          </p:cNvPr>
          <p:cNvGraphicFramePr>
            <a:graphicFrameLocks noGrp="1"/>
          </p:cNvGraphicFramePr>
          <p:nvPr>
            <p:extLst>
              <p:ext uri="{D42A27DB-BD31-4B8C-83A1-F6EECF244321}">
                <p14:modId xmlns:p14="http://schemas.microsoft.com/office/powerpoint/2010/main" val="2510382439"/>
              </p:ext>
            </p:extLst>
          </p:nvPr>
        </p:nvGraphicFramePr>
        <p:xfrm>
          <a:off x="838200" y="1742868"/>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5" name="Table 4">
            <a:extLst>
              <a:ext uri="{FF2B5EF4-FFF2-40B4-BE49-F238E27FC236}">
                <a16:creationId xmlns:a16="http://schemas.microsoft.com/office/drawing/2014/main" id="{F7CED78B-4290-B944-ABE0-F37627F4D081}"/>
              </a:ext>
            </a:extLst>
          </p:cNvPr>
          <p:cNvGraphicFramePr>
            <a:graphicFrameLocks noGrp="1"/>
          </p:cNvGraphicFramePr>
          <p:nvPr>
            <p:extLst>
              <p:ext uri="{D42A27DB-BD31-4B8C-83A1-F6EECF244321}">
                <p14:modId xmlns:p14="http://schemas.microsoft.com/office/powerpoint/2010/main" val="1033328537"/>
              </p:ext>
            </p:extLst>
          </p:nvPr>
        </p:nvGraphicFramePr>
        <p:xfrm>
          <a:off x="4412429" y="1742868"/>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graphicFrame>
        <p:nvGraphicFramePr>
          <p:cNvPr id="6" name="Table 5">
            <a:extLst>
              <a:ext uri="{FF2B5EF4-FFF2-40B4-BE49-F238E27FC236}">
                <a16:creationId xmlns:a16="http://schemas.microsoft.com/office/drawing/2014/main" id="{AC38C853-325A-9541-AFC5-E8E68DF9464C}"/>
              </a:ext>
            </a:extLst>
          </p:cNvPr>
          <p:cNvGraphicFramePr>
            <a:graphicFrameLocks noGrp="1"/>
          </p:cNvGraphicFramePr>
          <p:nvPr>
            <p:extLst>
              <p:ext uri="{D42A27DB-BD31-4B8C-83A1-F6EECF244321}">
                <p14:modId xmlns:p14="http://schemas.microsoft.com/office/powerpoint/2010/main" val="964694906"/>
              </p:ext>
            </p:extLst>
          </p:nvPr>
        </p:nvGraphicFramePr>
        <p:xfrm>
          <a:off x="8153995" y="1742868"/>
          <a:ext cx="3199805" cy="2595880"/>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443919505"/>
                    </a:ext>
                  </a:extLst>
                </a:gridCol>
                <a:gridCol w="457115">
                  <a:extLst>
                    <a:ext uri="{9D8B030D-6E8A-4147-A177-3AD203B41FA5}">
                      <a16:colId xmlns:a16="http://schemas.microsoft.com/office/drawing/2014/main" val="1471198087"/>
                    </a:ext>
                  </a:extLst>
                </a:gridCol>
                <a:gridCol w="457115">
                  <a:extLst>
                    <a:ext uri="{9D8B030D-6E8A-4147-A177-3AD203B41FA5}">
                      <a16:colId xmlns:a16="http://schemas.microsoft.com/office/drawing/2014/main" val="408769918"/>
                    </a:ext>
                  </a:extLst>
                </a:gridCol>
                <a:gridCol w="457115">
                  <a:extLst>
                    <a:ext uri="{9D8B030D-6E8A-4147-A177-3AD203B41FA5}">
                      <a16:colId xmlns:a16="http://schemas.microsoft.com/office/drawing/2014/main" val="532904854"/>
                    </a:ext>
                  </a:extLst>
                </a:gridCol>
                <a:gridCol w="457115">
                  <a:extLst>
                    <a:ext uri="{9D8B030D-6E8A-4147-A177-3AD203B41FA5}">
                      <a16:colId xmlns:a16="http://schemas.microsoft.com/office/drawing/2014/main" val="2870657767"/>
                    </a:ext>
                  </a:extLst>
                </a:gridCol>
                <a:gridCol w="457115">
                  <a:extLst>
                    <a:ext uri="{9D8B030D-6E8A-4147-A177-3AD203B41FA5}">
                      <a16:colId xmlns:a16="http://schemas.microsoft.com/office/drawing/2014/main" val="124896816"/>
                    </a:ext>
                  </a:extLst>
                </a:gridCol>
                <a:gridCol w="457115">
                  <a:extLst>
                    <a:ext uri="{9D8B030D-6E8A-4147-A177-3AD203B41FA5}">
                      <a16:colId xmlns:a16="http://schemas.microsoft.com/office/drawing/2014/main" val="129205926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444596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908173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88131924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429057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4688437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193893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21192759"/>
                  </a:ext>
                </a:extLst>
              </a:tr>
            </a:tbl>
          </a:graphicData>
        </a:graphic>
      </p:graphicFrame>
      <p:sp>
        <p:nvSpPr>
          <p:cNvPr id="7" name="TextBox 6">
            <a:extLst>
              <a:ext uri="{FF2B5EF4-FFF2-40B4-BE49-F238E27FC236}">
                <a16:creationId xmlns:a16="http://schemas.microsoft.com/office/drawing/2014/main" id="{14230933-61CE-5649-AB2D-CC87653CE5C0}"/>
              </a:ext>
            </a:extLst>
          </p:cNvPr>
          <p:cNvSpPr txBox="1"/>
          <p:nvPr/>
        </p:nvSpPr>
        <p:spPr>
          <a:xfrm>
            <a:off x="1749612" y="1269177"/>
            <a:ext cx="1376979" cy="369332"/>
          </a:xfrm>
          <a:prstGeom prst="rect">
            <a:avLst/>
          </a:prstGeom>
          <a:noFill/>
        </p:spPr>
        <p:txBody>
          <a:bodyPr wrap="square" rtlCol="0">
            <a:spAutoFit/>
          </a:bodyPr>
          <a:lstStyle/>
          <a:p>
            <a:r>
              <a:rPr lang="en-US" dirty="0"/>
              <a:t>Non-Zeros</a:t>
            </a:r>
          </a:p>
        </p:txBody>
      </p:sp>
      <p:sp>
        <p:nvSpPr>
          <p:cNvPr id="8" name="TextBox 7">
            <a:extLst>
              <a:ext uri="{FF2B5EF4-FFF2-40B4-BE49-F238E27FC236}">
                <a16:creationId xmlns:a16="http://schemas.microsoft.com/office/drawing/2014/main" id="{AE84B72F-8829-6144-9E73-02567D76A493}"/>
              </a:ext>
            </a:extLst>
          </p:cNvPr>
          <p:cNvSpPr txBox="1"/>
          <p:nvPr/>
        </p:nvSpPr>
        <p:spPr>
          <a:xfrm>
            <a:off x="5169049" y="1270914"/>
            <a:ext cx="1853902" cy="369332"/>
          </a:xfrm>
          <a:prstGeom prst="rect">
            <a:avLst/>
          </a:prstGeom>
          <a:noFill/>
        </p:spPr>
        <p:txBody>
          <a:bodyPr wrap="square" rtlCol="0">
            <a:spAutoFit/>
          </a:bodyPr>
          <a:lstStyle/>
          <a:p>
            <a:r>
              <a:rPr lang="en-US" dirty="0"/>
              <a:t>Active Set (AS)</a:t>
            </a:r>
          </a:p>
        </p:txBody>
      </p:sp>
      <p:sp>
        <p:nvSpPr>
          <p:cNvPr id="9" name="TextBox 8">
            <a:extLst>
              <a:ext uri="{FF2B5EF4-FFF2-40B4-BE49-F238E27FC236}">
                <a16:creationId xmlns:a16="http://schemas.microsoft.com/office/drawing/2014/main" id="{F108EBA4-72E5-1043-A28A-40D7ECCFC8E6}"/>
              </a:ext>
            </a:extLst>
          </p:cNvPr>
          <p:cNvSpPr txBox="1"/>
          <p:nvPr/>
        </p:nvSpPr>
        <p:spPr>
          <a:xfrm>
            <a:off x="8620758" y="1321356"/>
            <a:ext cx="2266277" cy="369332"/>
          </a:xfrm>
          <a:prstGeom prst="rect">
            <a:avLst/>
          </a:prstGeom>
          <a:noFill/>
        </p:spPr>
        <p:txBody>
          <a:bodyPr wrap="square" rtlCol="0">
            <a:spAutoFit/>
          </a:bodyPr>
          <a:lstStyle/>
          <a:p>
            <a:r>
              <a:rPr lang="en-US" dirty="0"/>
              <a:t>Super Active Set (SAS)</a:t>
            </a:r>
          </a:p>
        </p:txBody>
      </p:sp>
      <p:sp>
        <p:nvSpPr>
          <p:cNvPr id="10" name="Circular Arrow 9">
            <a:extLst>
              <a:ext uri="{FF2B5EF4-FFF2-40B4-BE49-F238E27FC236}">
                <a16:creationId xmlns:a16="http://schemas.microsoft.com/office/drawing/2014/main" id="{3BCD3102-F311-EB45-82B1-C8D7405F3559}"/>
              </a:ext>
            </a:extLst>
          </p:cNvPr>
          <p:cNvSpPr/>
          <p:nvPr/>
        </p:nvSpPr>
        <p:spPr>
          <a:xfrm rot="10800000">
            <a:off x="7109910" y="3742122"/>
            <a:ext cx="1753496" cy="13984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AB60021-AB12-9745-BD25-D27A91F9BE91}"/>
              </a:ext>
            </a:extLst>
          </p:cNvPr>
          <p:cNvSpPr txBox="1"/>
          <p:nvPr/>
        </p:nvSpPr>
        <p:spPr>
          <a:xfrm>
            <a:off x="5526047" y="5080991"/>
            <a:ext cx="5627728" cy="1754326"/>
          </a:xfrm>
          <a:prstGeom prst="rect">
            <a:avLst/>
          </a:prstGeom>
          <a:noFill/>
        </p:spPr>
        <p:txBody>
          <a:bodyPr wrap="square" rtlCol="0">
            <a:spAutoFit/>
          </a:bodyPr>
          <a:lstStyle/>
          <a:p>
            <a:r>
              <a:rPr lang="en-US" dirty="0"/>
              <a:t>After CD convergence in AS. CDPSI Iteration occurs scanning row by row of SAS. If an item that is SAS but not in the AS wants to swap with an item in the Support, then those items are swapped. The previously non-zero item stays in the AS and the previous zero item that was in the SAS is brough into the AS and Support </a:t>
            </a:r>
          </a:p>
        </p:txBody>
      </p:sp>
      <p:sp>
        <p:nvSpPr>
          <p:cNvPr id="3" name="Rectangle 2">
            <a:extLst>
              <a:ext uri="{FF2B5EF4-FFF2-40B4-BE49-F238E27FC236}">
                <a16:creationId xmlns:a16="http://schemas.microsoft.com/office/drawing/2014/main" id="{77AC7127-B0E3-E447-B7A7-7169DAFD4CBF}"/>
              </a:ext>
            </a:extLst>
          </p:cNvPr>
          <p:cNvSpPr/>
          <p:nvPr/>
        </p:nvSpPr>
        <p:spPr>
          <a:xfrm>
            <a:off x="9396708" y="2367110"/>
            <a:ext cx="2076155" cy="6736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1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4470</TotalTime>
  <Words>207</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CD AS and SAS</vt:lpstr>
      <vt:lpstr>CD AS and SAS</vt:lpstr>
      <vt:lpstr>CDPSI AS and SAS</vt:lpstr>
      <vt:lpstr>CDPSI AS and SAS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Nonet</dc:creator>
  <cp:lastModifiedBy>Tim Nonet</cp:lastModifiedBy>
  <cp:revision>1</cp:revision>
  <dcterms:created xsi:type="dcterms:W3CDTF">2022-03-07T21:59:29Z</dcterms:created>
  <dcterms:modified xsi:type="dcterms:W3CDTF">2022-03-11T00:29:34Z</dcterms:modified>
</cp:coreProperties>
</file>