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43891200" cy="29260800"/>
  <p:notesSz cx="6858000" cy="9144000"/>
  <p:defaultTextStyle>
    <a:defPPr>
      <a:defRPr lang="en-US"/>
    </a:defPPr>
    <a:lvl1pPr marL="0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1pPr>
    <a:lvl2pPr marL="1755648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2pPr>
    <a:lvl3pPr marL="3511296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3pPr>
    <a:lvl4pPr marL="5266944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4pPr>
    <a:lvl5pPr marL="7022592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5pPr>
    <a:lvl6pPr marL="8778240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6pPr>
    <a:lvl7pPr marL="10533888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7pPr>
    <a:lvl8pPr marL="12289536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8pPr>
    <a:lvl9pPr marL="14045184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431"/>
    <p:restoredTop sz="93870"/>
  </p:normalViewPr>
  <p:slideViewPr>
    <p:cSldViewPr snapToGrid="0" snapToObjects="1">
      <p:cViewPr>
        <p:scale>
          <a:sx n="61" d="100"/>
          <a:sy n="61" d="100"/>
        </p:scale>
        <p:origin x="-96" y="-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49878-1B74-3C4E-A67D-8EF0F7B97AD4}" type="datetimeFigureOut">
              <a:rPr lang="en-US" smtClean="0"/>
              <a:t>4/9/19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B3376-13EF-F84A-A924-59B523818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67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Backgrounds</a:t>
            </a:r>
            <a:r>
              <a:rPr lang="en-US" baseline="0" dirty="0" smtClean="0"/>
              <a:t> on titles</a:t>
            </a:r>
          </a:p>
          <a:p>
            <a:r>
              <a:rPr lang="en-US" baseline="0" dirty="0" smtClean="0"/>
              <a:t>Bold Key Words</a:t>
            </a:r>
          </a:p>
          <a:p>
            <a:r>
              <a:rPr lang="en-US" baseline="0" dirty="0" smtClean="0"/>
              <a:t>Add line to What I did.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B3376-13EF-F84A-A924-59B523818D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3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EAF4AE-F707-A744-918C-19768D2D5E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0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4788749"/>
            <a:ext cx="37307520" cy="10187093"/>
          </a:xfrm>
        </p:spPr>
        <p:txBody>
          <a:bodyPr anchor="b"/>
          <a:lstStyle>
            <a:lvl1pPr algn="ctr">
              <a:defRPr sz="25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5368695"/>
            <a:ext cx="32918400" cy="7064585"/>
          </a:xfrm>
        </p:spPr>
        <p:txBody>
          <a:bodyPr/>
          <a:lstStyle>
            <a:lvl1pPr marL="0" indent="0" algn="ctr">
              <a:buNone/>
              <a:defRPr sz="10240"/>
            </a:lvl1pPr>
            <a:lvl2pPr marL="1950735" indent="0" algn="ctr">
              <a:buNone/>
              <a:defRPr sz="8533"/>
            </a:lvl2pPr>
            <a:lvl3pPr marL="3901470" indent="0" algn="ctr">
              <a:buNone/>
              <a:defRPr sz="7680"/>
            </a:lvl3pPr>
            <a:lvl4pPr marL="5852206" indent="0" algn="ctr">
              <a:buNone/>
              <a:defRPr sz="6827"/>
            </a:lvl4pPr>
            <a:lvl5pPr marL="7802941" indent="0" algn="ctr">
              <a:buNone/>
              <a:defRPr sz="6827"/>
            </a:lvl5pPr>
            <a:lvl6pPr marL="9753676" indent="0" algn="ctr">
              <a:buNone/>
              <a:defRPr sz="6827"/>
            </a:lvl6pPr>
            <a:lvl7pPr marL="11704411" indent="0" algn="ctr">
              <a:buNone/>
              <a:defRPr sz="6827"/>
            </a:lvl7pPr>
            <a:lvl8pPr marL="13655147" indent="0" algn="ctr">
              <a:buNone/>
              <a:defRPr sz="6827"/>
            </a:lvl8pPr>
            <a:lvl9pPr marL="15605882" indent="0" algn="ctr">
              <a:buNone/>
              <a:defRPr sz="682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F1B8-B45C-4B40-BF3C-F35012937061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911A-52F6-714F-B471-DCD7E7FF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35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F1B8-B45C-4B40-BF3C-F35012937061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911A-52F6-714F-B471-DCD7E7FF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83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557867"/>
            <a:ext cx="9464040" cy="24797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557867"/>
            <a:ext cx="27843480" cy="24797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F1B8-B45C-4B40-BF3C-F35012937061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911A-52F6-714F-B471-DCD7E7FF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33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F1B8-B45C-4B40-BF3C-F35012937061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911A-52F6-714F-B471-DCD7E7FF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08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7294888"/>
            <a:ext cx="37856160" cy="12171678"/>
          </a:xfrm>
        </p:spPr>
        <p:txBody>
          <a:bodyPr anchor="b"/>
          <a:lstStyle>
            <a:lvl1pPr>
              <a:defRPr sz="25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19581715"/>
            <a:ext cx="37856160" cy="6400798"/>
          </a:xfrm>
        </p:spPr>
        <p:txBody>
          <a:bodyPr/>
          <a:lstStyle>
            <a:lvl1pPr marL="0" indent="0">
              <a:buNone/>
              <a:defRPr sz="10240">
                <a:solidFill>
                  <a:schemeClr val="tx1"/>
                </a:solidFill>
              </a:defRPr>
            </a:lvl1pPr>
            <a:lvl2pPr marL="1950735" indent="0">
              <a:buNone/>
              <a:defRPr sz="8533">
                <a:solidFill>
                  <a:schemeClr val="tx1">
                    <a:tint val="75000"/>
                  </a:schemeClr>
                </a:solidFill>
              </a:defRPr>
            </a:lvl2pPr>
            <a:lvl3pPr marL="390147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3pPr>
            <a:lvl4pPr marL="5852206" indent="0">
              <a:buNone/>
              <a:defRPr sz="6827">
                <a:solidFill>
                  <a:schemeClr val="tx1">
                    <a:tint val="75000"/>
                  </a:schemeClr>
                </a:solidFill>
              </a:defRPr>
            </a:lvl4pPr>
            <a:lvl5pPr marL="7802941" indent="0">
              <a:buNone/>
              <a:defRPr sz="6827">
                <a:solidFill>
                  <a:schemeClr val="tx1">
                    <a:tint val="75000"/>
                  </a:schemeClr>
                </a:solidFill>
              </a:defRPr>
            </a:lvl5pPr>
            <a:lvl6pPr marL="9753676" indent="0">
              <a:buNone/>
              <a:defRPr sz="6827">
                <a:solidFill>
                  <a:schemeClr val="tx1">
                    <a:tint val="75000"/>
                  </a:schemeClr>
                </a:solidFill>
              </a:defRPr>
            </a:lvl6pPr>
            <a:lvl7pPr marL="11704411" indent="0">
              <a:buNone/>
              <a:defRPr sz="6827">
                <a:solidFill>
                  <a:schemeClr val="tx1">
                    <a:tint val="75000"/>
                  </a:schemeClr>
                </a:solidFill>
              </a:defRPr>
            </a:lvl7pPr>
            <a:lvl8pPr marL="13655147" indent="0">
              <a:buNone/>
              <a:defRPr sz="6827">
                <a:solidFill>
                  <a:schemeClr val="tx1">
                    <a:tint val="75000"/>
                  </a:schemeClr>
                </a:solidFill>
              </a:defRPr>
            </a:lvl8pPr>
            <a:lvl9pPr marL="15605882" indent="0">
              <a:buNone/>
              <a:defRPr sz="68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F1B8-B45C-4B40-BF3C-F35012937061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911A-52F6-714F-B471-DCD7E7FF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4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7789333"/>
            <a:ext cx="18653760" cy="185657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7789333"/>
            <a:ext cx="18653760" cy="185657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F1B8-B45C-4B40-BF3C-F35012937061}" type="datetimeFigureOut">
              <a:rPr lang="en-US" smtClean="0"/>
              <a:t>4/9/19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911A-52F6-714F-B471-DCD7E7FF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49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557873"/>
            <a:ext cx="37856160" cy="56557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7172962"/>
            <a:ext cx="18568032" cy="3515358"/>
          </a:xfrm>
        </p:spPr>
        <p:txBody>
          <a:bodyPr anchor="b"/>
          <a:lstStyle>
            <a:lvl1pPr marL="0" indent="0">
              <a:buNone/>
              <a:defRPr sz="10240" b="1"/>
            </a:lvl1pPr>
            <a:lvl2pPr marL="1950735" indent="0">
              <a:buNone/>
              <a:defRPr sz="8533" b="1"/>
            </a:lvl2pPr>
            <a:lvl3pPr marL="3901470" indent="0">
              <a:buNone/>
              <a:defRPr sz="7680" b="1"/>
            </a:lvl3pPr>
            <a:lvl4pPr marL="5852206" indent="0">
              <a:buNone/>
              <a:defRPr sz="6827" b="1"/>
            </a:lvl4pPr>
            <a:lvl5pPr marL="7802941" indent="0">
              <a:buNone/>
              <a:defRPr sz="6827" b="1"/>
            </a:lvl5pPr>
            <a:lvl6pPr marL="9753676" indent="0">
              <a:buNone/>
              <a:defRPr sz="6827" b="1"/>
            </a:lvl6pPr>
            <a:lvl7pPr marL="11704411" indent="0">
              <a:buNone/>
              <a:defRPr sz="6827" b="1"/>
            </a:lvl7pPr>
            <a:lvl8pPr marL="13655147" indent="0">
              <a:buNone/>
              <a:defRPr sz="6827" b="1"/>
            </a:lvl8pPr>
            <a:lvl9pPr marL="15605882" indent="0">
              <a:buNone/>
              <a:defRPr sz="682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0688320"/>
            <a:ext cx="18568032" cy="157209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7172962"/>
            <a:ext cx="18659477" cy="3515358"/>
          </a:xfrm>
        </p:spPr>
        <p:txBody>
          <a:bodyPr anchor="b"/>
          <a:lstStyle>
            <a:lvl1pPr marL="0" indent="0">
              <a:buNone/>
              <a:defRPr sz="10240" b="1"/>
            </a:lvl1pPr>
            <a:lvl2pPr marL="1950735" indent="0">
              <a:buNone/>
              <a:defRPr sz="8533" b="1"/>
            </a:lvl2pPr>
            <a:lvl3pPr marL="3901470" indent="0">
              <a:buNone/>
              <a:defRPr sz="7680" b="1"/>
            </a:lvl3pPr>
            <a:lvl4pPr marL="5852206" indent="0">
              <a:buNone/>
              <a:defRPr sz="6827" b="1"/>
            </a:lvl4pPr>
            <a:lvl5pPr marL="7802941" indent="0">
              <a:buNone/>
              <a:defRPr sz="6827" b="1"/>
            </a:lvl5pPr>
            <a:lvl6pPr marL="9753676" indent="0">
              <a:buNone/>
              <a:defRPr sz="6827" b="1"/>
            </a:lvl6pPr>
            <a:lvl7pPr marL="11704411" indent="0">
              <a:buNone/>
              <a:defRPr sz="6827" b="1"/>
            </a:lvl7pPr>
            <a:lvl8pPr marL="13655147" indent="0">
              <a:buNone/>
              <a:defRPr sz="6827" b="1"/>
            </a:lvl8pPr>
            <a:lvl9pPr marL="15605882" indent="0">
              <a:buNone/>
              <a:defRPr sz="682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0688320"/>
            <a:ext cx="18659477" cy="157209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F1B8-B45C-4B40-BF3C-F35012937061}" type="datetimeFigureOut">
              <a:rPr lang="en-US" smtClean="0"/>
              <a:t>4/9/19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911A-52F6-714F-B471-DCD7E7FF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10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F1B8-B45C-4B40-BF3C-F35012937061}" type="datetimeFigureOut">
              <a:rPr lang="en-US" smtClean="0"/>
              <a:t>4/9/19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911A-52F6-714F-B471-DCD7E7FF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4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F1B8-B45C-4B40-BF3C-F35012937061}" type="datetimeFigureOut">
              <a:rPr lang="en-US" smtClean="0"/>
              <a:t>4/9/19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911A-52F6-714F-B471-DCD7E7FF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18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950720"/>
            <a:ext cx="14156054" cy="6827520"/>
          </a:xfrm>
        </p:spPr>
        <p:txBody>
          <a:bodyPr anchor="b"/>
          <a:lstStyle>
            <a:lvl1pPr>
              <a:defRPr sz="136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213020"/>
            <a:ext cx="22219920" cy="20794133"/>
          </a:xfrm>
        </p:spPr>
        <p:txBody>
          <a:bodyPr/>
          <a:lstStyle>
            <a:lvl1pPr>
              <a:defRPr sz="13653"/>
            </a:lvl1pPr>
            <a:lvl2pPr>
              <a:defRPr sz="11947"/>
            </a:lvl2pPr>
            <a:lvl3pPr>
              <a:defRPr sz="10240"/>
            </a:lvl3pPr>
            <a:lvl4pPr>
              <a:defRPr sz="8533"/>
            </a:lvl4pPr>
            <a:lvl5pPr>
              <a:defRPr sz="8533"/>
            </a:lvl5pPr>
            <a:lvl6pPr>
              <a:defRPr sz="8533"/>
            </a:lvl6pPr>
            <a:lvl7pPr>
              <a:defRPr sz="8533"/>
            </a:lvl7pPr>
            <a:lvl8pPr>
              <a:defRPr sz="8533"/>
            </a:lvl8pPr>
            <a:lvl9pPr>
              <a:defRPr sz="85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8778240"/>
            <a:ext cx="14156054" cy="16262775"/>
          </a:xfrm>
        </p:spPr>
        <p:txBody>
          <a:bodyPr/>
          <a:lstStyle>
            <a:lvl1pPr marL="0" indent="0">
              <a:buNone/>
              <a:defRPr sz="6827"/>
            </a:lvl1pPr>
            <a:lvl2pPr marL="1950735" indent="0">
              <a:buNone/>
              <a:defRPr sz="5973"/>
            </a:lvl2pPr>
            <a:lvl3pPr marL="3901470" indent="0">
              <a:buNone/>
              <a:defRPr sz="5120"/>
            </a:lvl3pPr>
            <a:lvl4pPr marL="5852206" indent="0">
              <a:buNone/>
              <a:defRPr sz="4267"/>
            </a:lvl4pPr>
            <a:lvl5pPr marL="7802941" indent="0">
              <a:buNone/>
              <a:defRPr sz="4267"/>
            </a:lvl5pPr>
            <a:lvl6pPr marL="9753676" indent="0">
              <a:buNone/>
              <a:defRPr sz="4267"/>
            </a:lvl6pPr>
            <a:lvl7pPr marL="11704411" indent="0">
              <a:buNone/>
              <a:defRPr sz="4267"/>
            </a:lvl7pPr>
            <a:lvl8pPr marL="13655147" indent="0">
              <a:buNone/>
              <a:defRPr sz="4267"/>
            </a:lvl8pPr>
            <a:lvl9pPr marL="15605882" indent="0">
              <a:buNone/>
              <a:defRPr sz="42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F1B8-B45C-4B40-BF3C-F35012937061}" type="datetimeFigureOut">
              <a:rPr lang="en-US" smtClean="0"/>
              <a:t>4/9/19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911A-52F6-714F-B471-DCD7E7FF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5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950720"/>
            <a:ext cx="14156054" cy="6827520"/>
          </a:xfrm>
        </p:spPr>
        <p:txBody>
          <a:bodyPr anchor="b"/>
          <a:lstStyle>
            <a:lvl1pPr>
              <a:defRPr sz="136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213020"/>
            <a:ext cx="22219920" cy="20794133"/>
          </a:xfrm>
        </p:spPr>
        <p:txBody>
          <a:bodyPr anchor="t"/>
          <a:lstStyle>
            <a:lvl1pPr marL="0" indent="0">
              <a:buNone/>
              <a:defRPr sz="13653"/>
            </a:lvl1pPr>
            <a:lvl2pPr marL="1950735" indent="0">
              <a:buNone/>
              <a:defRPr sz="11947"/>
            </a:lvl2pPr>
            <a:lvl3pPr marL="3901470" indent="0">
              <a:buNone/>
              <a:defRPr sz="10240"/>
            </a:lvl3pPr>
            <a:lvl4pPr marL="5852206" indent="0">
              <a:buNone/>
              <a:defRPr sz="8533"/>
            </a:lvl4pPr>
            <a:lvl5pPr marL="7802941" indent="0">
              <a:buNone/>
              <a:defRPr sz="8533"/>
            </a:lvl5pPr>
            <a:lvl6pPr marL="9753676" indent="0">
              <a:buNone/>
              <a:defRPr sz="8533"/>
            </a:lvl6pPr>
            <a:lvl7pPr marL="11704411" indent="0">
              <a:buNone/>
              <a:defRPr sz="8533"/>
            </a:lvl7pPr>
            <a:lvl8pPr marL="13655147" indent="0">
              <a:buNone/>
              <a:defRPr sz="8533"/>
            </a:lvl8pPr>
            <a:lvl9pPr marL="15605882" indent="0">
              <a:buNone/>
              <a:defRPr sz="8533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8778240"/>
            <a:ext cx="14156054" cy="16262775"/>
          </a:xfrm>
        </p:spPr>
        <p:txBody>
          <a:bodyPr/>
          <a:lstStyle>
            <a:lvl1pPr marL="0" indent="0">
              <a:buNone/>
              <a:defRPr sz="6827"/>
            </a:lvl1pPr>
            <a:lvl2pPr marL="1950735" indent="0">
              <a:buNone/>
              <a:defRPr sz="5973"/>
            </a:lvl2pPr>
            <a:lvl3pPr marL="3901470" indent="0">
              <a:buNone/>
              <a:defRPr sz="5120"/>
            </a:lvl3pPr>
            <a:lvl4pPr marL="5852206" indent="0">
              <a:buNone/>
              <a:defRPr sz="4267"/>
            </a:lvl4pPr>
            <a:lvl5pPr marL="7802941" indent="0">
              <a:buNone/>
              <a:defRPr sz="4267"/>
            </a:lvl5pPr>
            <a:lvl6pPr marL="9753676" indent="0">
              <a:buNone/>
              <a:defRPr sz="4267"/>
            </a:lvl6pPr>
            <a:lvl7pPr marL="11704411" indent="0">
              <a:buNone/>
              <a:defRPr sz="4267"/>
            </a:lvl7pPr>
            <a:lvl8pPr marL="13655147" indent="0">
              <a:buNone/>
              <a:defRPr sz="4267"/>
            </a:lvl8pPr>
            <a:lvl9pPr marL="15605882" indent="0">
              <a:buNone/>
              <a:defRPr sz="42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F1B8-B45C-4B40-BF3C-F35012937061}" type="datetimeFigureOut">
              <a:rPr lang="en-US" smtClean="0"/>
              <a:t>4/9/19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911A-52F6-714F-B471-DCD7E7FF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6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557873"/>
            <a:ext cx="37856160" cy="5655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7789333"/>
            <a:ext cx="37856160" cy="18565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27120433"/>
            <a:ext cx="987552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0F1B8-B45C-4B40-BF3C-F35012937061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27120433"/>
            <a:ext cx="1481328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27120433"/>
            <a:ext cx="987552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4911A-52F6-714F-B471-DCD7E7FFC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9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901470" rtl="0" eaLnBrk="1" latinLnBrk="0" hangingPunct="1">
        <a:lnSpc>
          <a:spcPct val="90000"/>
        </a:lnSpc>
        <a:spcBef>
          <a:spcPct val="0"/>
        </a:spcBef>
        <a:buNone/>
        <a:defRPr sz="187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5368" indent="-975368" algn="l" defTabSz="3901470" rtl="0" eaLnBrk="1" latinLnBrk="0" hangingPunct="1">
        <a:lnSpc>
          <a:spcPct val="90000"/>
        </a:lnSpc>
        <a:spcBef>
          <a:spcPts val="4267"/>
        </a:spcBef>
        <a:buFont typeface="Arial" panose="020B0604020202020204" pitchFamily="34" charset="0"/>
        <a:buChar char="•"/>
        <a:defRPr sz="11947" kern="1200">
          <a:solidFill>
            <a:schemeClr val="tx1"/>
          </a:solidFill>
          <a:latin typeface="+mn-lt"/>
          <a:ea typeface="+mn-ea"/>
          <a:cs typeface="+mn-cs"/>
        </a:defRPr>
      </a:lvl1pPr>
      <a:lvl2pPr marL="2926103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10240" kern="1200">
          <a:solidFill>
            <a:schemeClr val="tx1"/>
          </a:solidFill>
          <a:latin typeface="+mn-lt"/>
          <a:ea typeface="+mn-ea"/>
          <a:cs typeface="+mn-cs"/>
        </a:defRPr>
      </a:lvl2pPr>
      <a:lvl3pPr marL="4876838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8533" kern="1200">
          <a:solidFill>
            <a:schemeClr val="tx1"/>
          </a:solidFill>
          <a:latin typeface="+mn-lt"/>
          <a:ea typeface="+mn-ea"/>
          <a:cs typeface="+mn-cs"/>
        </a:defRPr>
      </a:lvl3pPr>
      <a:lvl4pPr marL="6827573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4pPr>
      <a:lvl5pPr marL="8778309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5pPr>
      <a:lvl6pPr marL="10729044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6pPr>
      <a:lvl7pPr marL="12679779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7pPr>
      <a:lvl8pPr marL="14630514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8pPr>
      <a:lvl9pPr marL="16581250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1pPr>
      <a:lvl2pPr marL="1950735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901470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3pPr>
      <a:lvl4pPr marL="5852206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4pPr>
      <a:lvl5pPr marL="7802941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5pPr>
      <a:lvl6pPr marL="9753676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6pPr>
      <a:lvl7pPr marL="11704411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7pPr>
      <a:lvl8pPr marL="13655147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8pPr>
      <a:lvl9pPr marL="15605882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jpg"/><Relationship Id="rId9" Type="http://schemas.openxmlformats.org/officeDocument/2006/relationships/hyperlink" Target="https://www.youtube.com/watch?v=3vmlIGCUY60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31206786" y="4718476"/>
                <a:ext cx="12186133" cy="140948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/>
                  <a:t>Unfortunately, due to time and budget constraints benchmark tests on CIFAR-10, CIFAR-100, and Image-Net datasets have not been preformed.</a:t>
                </a:r>
              </a:p>
              <a:p>
                <a:r>
                  <a:rPr lang="en-US" sz="4000" dirty="0"/>
                  <a:t>Tests will be completed by Fall 2019. </a:t>
                </a:r>
                <a:endParaRPr lang="en-US" sz="4000" dirty="0" smtClean="0"/>
              </a:p>
              <a:p>
                <a:pPr marL="571500" indent="-571500">
                  <a:buFont typeface="Arial" charset="0"/>
                  <a:buChar char="•"/>
                </a:pPr>
                <a:r>
                  <a:rPr lang="en-US" sz="4000" dirty="0" smtClean="0"/>
                  <a:t>Theoretical Speed with efficient </a:t>
                </a:r>
                <a:r>
                  <a:rPr lang="en-US" sz="4000" dirty="0" smtClean="0"/>
                  <a:t>communication</a:t>
                </a:r>
                <a:endParaRPr lang="en-US" sz="4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</m:t>
                      </m:r>
                      <m:f>
                        <m:fPr>
                          <m:ctrlPr>
                            <a:rPr lang="bg-BG" sz="40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charset="0"/>
                            </a:rPr>
                            <m:t>𝑀𝑁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charset="0"/>
                            </a:rPr>
                            <m:t>𝑀</m:t>
                          </m:r>
                          <m:r>
                            <a:rPr lang="en-US" sz="4000" b="0" i="1" smtClean="0">
                              <a:latin typeface="Cambria Math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4000" b="0" i="1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40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sz="4000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4000" b="0" i="0" smtClean="0">
                                          <a:latin typeface="Cambria Math" charset="0"/>
                                        </a:rPr>
                                        <m:t>N</m:t>
                                      </m:r>
                                      <m:r>
                                        <a:rPr lang="en-US" sz="4000" b="0" i="0" smtClean="0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r>
                                        <a:rPr lang="en-US" sz="4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a:rPr lang="en-US" sz="4000" b="0" i="0" smtClean="0">
                                      <a:latin typeface="Cambria Math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4000" b="0" i="1" smtClean="0">
                                  <a:latin typeface="Cambria Math" charset="0"/>
                                </a:rPr>
                                <m:t>𝑁</m:t>
                              </m:r>
                            </m:e>
                          </m:func>
                        </m:den>
                      </m:f>
                      <m:r>
                        <a:rPr lang="en-US" sz="4000" b="0" i="1" smtClean="0">
                          <a:latin typeface="Cambria Math" charset="0"/>
                        </a:rPr>
                        <m:t>, </m:t>
                      </m:r>
                      <m:r>
                        <a:rPr lang="en-US" sz="4000" b="0" i="1" smtClean="0">
                          <a:latin typeface="Cambria Math" charset="0"/>
                        </a:rPr>
                        <m:t>𝑁</m:t>
                      </m:r>
                      <m:r>
                        <a:rPr lang="en-US" sz="4000" b="0" i="1" smtClean="0">
                          <a:latin typeface="Cambria Math" charset="0"/>
                        </a:rPr>
                        <m:t>&lt;</m:t>
                      </m:r>
                      <m:func>
                        <m:funcPr>
                          <m:ctrlPr>
                            <a:rPr lang="en-US" sz="40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4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 b="0" i="0" smtClean="0"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4000" b="0" i="1" smtClean="0">
                              <a:latin typeface="Cambria Math" charset="0"/>
                            </a:rPr>
                            <m:t>𝑀</m:t>
                          </m:r>
                        </m:e>
                      </m:func>
                    </m:oMath>
                  </m:oMathPara>
                </a14:m>
                <a:endParaRPr lang="en-US" sz="4000" dirty="0" smtClean="0"/>
              </a:p>
              <a:p>
                <a:pPr algn="r"/>
                <a:r>
                  <a:rPr lang="en-US" sz="2800" dirty="0" smtClean="0"/>
                  <a:t>Where N is the number of GPUs and M is the number of layers </a:t>
                </a:r>
              </a:p>
              <a:p>
                <a:pPr marL="571500" indent="-571500">
                  <a:buFont typeface="Arial" charset="0"/>
                  <a:buChar char="•"/>
                </a:pPr>
                <a:endParaRPr lang="en-US" sz="4000" dirty="0" smtClean="0"/>
              </a:p>
              <a:p>
                <a:pPr marL="571500" indent="-571500">
                  <a:buFont typeface="Arial" charset="0"/>
                  <a:buChar char="•"/>
                </a:pPr>
                <a:endParaRPr lang="en-US" sz="4000" dirty="0"/>
              </a:p>
              <a:p>
                <a:pPr marL="571500" indent="-571500">
                  <a:buFont typeface="Arial" charset="0"/>
                  <a:buChar char="•"/>
                </a:pPr>
                <a:endParaRPr lang="en-US" sz="4000" dirty="0" smtClean="0"/>
              </a:p>
              <a:p>
                <a:pPr marL="571500" indent="-571500">
                  <a:buFont typeface="Arial" charset="0"/>
                  <a:buChar char="•"/>
                </a:pPr>
                <a:endParaRPr lang="en-US" sz="4000" dirty="0"/>
              </a:p>
              <a:p>
                <a:pPr marL="571500" indent="-571500">
                  <a:buFont typeface="Arial" charset="0"/>
                  <a:buChar char="•"/>
                </a:pPr>
                <a:endParaRPr lang="en-US" sz="4000" dirty="0" smtClean="0"/>
              </a:p>
              <a:p>
                <a:pPr marL="571500" indent="-571500">
                  <a:buFont typeface="Arial" charset="0"/>
                  <a:buChar char="•"/>
                </a:pPr>
                <a:endParaRPr lang="en-US" sz="4000" dirty="0"/>
              </a:p>
              <a:p>
                <a:pPr marL="571500" indent="-571500">
                  <a:buFont typeface="Arial" charset="0"/>
                  <a:buChar char="•"/>
                </a:pPr>
                <a:endParaRPr lang="en-US" sz="4000" dirty="0" smtClean="0"/>
              </a:p>
              <a:p>
                <a:pPr marL="571500" indent="-571500">
                  <a:buFont typeface="Arial" charset="0"/>
                  <a:buChar char="•"/>
                </a:pPr>
                <a:endParaRPr lang="en-US" sz="4000" dirty="0"/>
              </a:p>
              <a:p>
                <a:pPr marL="571500" indent="-571500">
                  <a:buFont typeface="Arial" charset="0"/>
                  <a:buChar char="•"/>
                </a:pPr>
                <a:endParaRPr lang="en-US" sz="4000" dirty="0" smtClean="0"/>
              </a:p>
              <a:p>
                <a:pPr marL="571500" indent="-571500">
                  <a:buFont typeface="Arial" charset="0"/>
                  <a:buChar char="•"/>
                </a:pPr>
                <a:r>
                  <a:rPr lang="en-US" sz="4000" dirty="0" smtClean="0"/>
                  <a:t>Promising </a:t>
                </a:r>
                <a:r>
                  <a:rPr lang="en-US" sz="4000" dirty="0" smtClean="0"/>
                  <a:t>results are expected because of the distributed communication. Each Array-Weave operator only needs to communicate with the two threads being combined. Conventional Parallel methods require communication overall threads.</a:t>
                </a:r>
              </a:p>
              <a:p>
                <a:endParaRPr lang="en-US" sz="4000" dirty="0" smtClean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6786" y="4718476"/>
                <a:ext cx="12186133" cy="14094821"/>
              </a:xfrm>
              <a:prstGeom prst="rect">
                <a:avLst/>
              </a:prstGeom>
              <a:blipFill rotWithShape="0">
                <a:blip r:embed="rId3"/>
                <a:stretch>
                  <a:fillRect l="-1751" t="-779" r="-1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04" t="5232" r="10796" b="32273"/>
          <a:stretch/>
        </p:blipFill>
        <p:spPr>
          <a:xfrm>
            <a:off x="31976788" y="9460199"/>
            <a:ext cx="9954984" cy="54299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426" y="4654011"/>
            <a:ext cx="18843125" cy="1027921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81" y="10314084"/>
            <a:ext cx="5673217" cy="50351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81693" y="343988"/>
            <a:ext cx="325313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2">
                    <a:lumMod val="50000"/>
                  </a:schemeClr>
                </a:solidFill>
                <a:ea typeface="Arial Rounded MT Bold" charset="0"/>
                <a:cs typeface="Arial Rounded MT Bold" charset="0"/>
              </a:rPr>
              <a:t>Parallelizing </a:t>
            </a:r>
            <a:r>
              <a:rPr lang="en-US" sz="9600" dirty="0" smtClean="0">
                <a:solidFill>
                  <a:schemeClr val="bg2">
                    <a:lumMod val="50000"/>
                  </a:schemeClr>
                </a:solidFill>
                <a:ea typeface="Arial Rounded MT Bold" charset="0"/>
                <a:cs typeface="Arial Rounded MT Bold" charset="0"/>
              </a:rPr>
              <a:t>Image Convolution </a:t>
            </a:r>
            <a:r>
              <a:rPr lang="en-US" sz="9600" dirty="0">
                <a:solidFill>
                  <a:schemeClr val="bg2">
                    <a:lumMod val="50000"/>
                  </a:schemeClr>
                </a:solidFill>
                <a:ea typeface="Arial Rounded MT Bold" charset="0"/>
                <a:cs typeface="Arial Rounded MT Bold" charset="0"/>
              </a:rPr>
              <a:t>using </a:t>
            </a:r>
            <a:r>
              <a:rPr lang="en-US" sz="9600" dirty="0" smtClean="0">
                <a:solidFill>
                  <a:schemeClr val="bg2">
                    <a:lumMod val="50000"/>
                  </a:schemeClr>
                </a:solidFill>
                <a:ea typeface="Arial Rounded MT Bold" charset="0"/>
                <a:cs typeface="Arial Rounded MT Bold" charset="0"/>
              </a:rPr>
              <a:t>Human Intuition and Peripheral Vision</a:t>
            </a:r>
            <a:endParaRPr lang="en-US" sz="9600" dirty="0">
              <a:solidFill>
                <a:schemeClr val="bg2">
                  <a:lumMod val="50000"/>
                </a:schemeClr>
              </a:solidFill>
              <a:ea typeface="Arial Rounded MT Bold" charset="0"/>
              <a:cs typeface="Arial Rounded MT Bold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554057" y="2141664"/>
            <a:ext cx="209494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Tim </a:t>
            </a:r>
            <a:r>
              <a:rPr lang="en-US" sz="4800" dirty="0" err="1" smtClean="0"/>
              <a:t>Nonet</a:t>
            </a:r>
            <a:r>
              <a:rPr lang="en-US" sz="4800" dirty="0" smtClean="0"/>
              <a:t> - Department of Computers </a:t>
            </a:r>
            <a:r>
              <a:rPr lang="en-US" sz="4800" dirty="0" smtClean="0"/>
              <a:t>Science </a:t>
            </a:r>
            <a:r>
              <a:rPr lang="en-US" sz="4800" dirty="0" smtClean="0"/>
              <a:t>(tan3@rice.edu)</a:t>
            </a:r>
            <a:r>
              <a:rPr lang="en-US" sz="4800" dirty="0"/>
              <a:t>	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5250" y="3678124"/>
            <a:ext cx="10664947" cy="101566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Motivation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5250" y="4766833"/>
            <a:ext cx="1066494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4000" dirty="0" smtClean="0"/>
              <a:t>Convolution introduced by </a:t>
            </a:r>
            <a:r>
              <a:rPr lang="en-US" sz="4000" dirty="0" err="1"/>
              <a:t>Kunihiko</a:t>
            </a:r>
            <a:r>
              <a:rPr lang="en-US" sz="4000" dirty="0"/>
              <a:t> </a:t>
            </a:r>
            <a:r>
              <a:rPr lang="en-US" sz="4000" dirty="0" smtClean="0"/>
              <a:t>Fukushima</a:t>
            </a:r>
            <a:r>
              <a:rPr lang="en-US" sz="4000" baseline="30000" dirty="0" smtClean="0"/>
              <a:t>1</a:t>
            </a:r>
            <a:r>
              <a:rPr lang="en-US" sz="4000" dirty="0" smtClean="0"/>
              <a:t> </a:t>
            </a:r>
            <a:r>
              <a:rPr lang="en-US" sz="4000" dirty="0"/>
              <a:t>in </a:t>
            </a:r>
            <a:r>
              <a:rPr lang="en-US" sz="4000" dirty="0" smtClean="0"/>
              <a:t>1980 </a:t>
            </a:r>
            <a:r>
              <a:rPr lang="en-US" sz="4000" dirty="0"/>
              <a:t>r</a:t>
            </a:r>
            <a:r>
              <a:rPr lang="en-US" sz="4000" dirty="0" smtClean="0"/>
              <a:t>evolutionized </a:t>
            </a:r>
            <a:r>
              <a:rPr lang="en-US" sz="4000" dirty="0"/>
              <a:t>c</a:t>
            </a:r>
            <a:r>
              <a:rPr lang="en-US" sz="4000" dirty="0" smtClean="0"/>
              <a:t>omputer </a:t>
            </a:r>
            <a:r>
              <a:rPr lang="en-US" sz="4000" dirty="0"/>
              <a:t>v</a:t>
            </a:r>
            <a:r>
              <a:rPr lang="en-US" sz="4000" dirty="0" smtClean="0"/>
              <a:t>ision and machine learning</a:t>
            </a:r>
          </a:p>
          <a:p>
            <a:pPr marL="571500" indent="-571500">
              <a:buFont typeface="Arial" charset="0"/>
              <a:buChar char="•"/>
            </a:pPr>
            <a:r>
              <a:rPr lang="en-US" sz="4000" dirty="0" smtClean="0"/>
              <a:t>Convolution is a costly operation that is hard to parallelize when compared to its predecessor, matrix-vector </a:t>
            </a:r>
            <a:r>
              <a:rPr lang="en-US" sz="4000" dirty="0" smtClean="0"/>
              <a:t>multiplication</a:t>
            </a:r>
            <a:endParaRPr lang="en-US" sz="4000" dirty="0" smtClean="0"/>
          </a:p>
          <a:p>
            <a:pPr marL="571500" indent="-571500">
              <a:buFont typeface="Arial" charset="0"/>
              <a:buChar char="•"/>
            </a:pPr>
            <a:r>
              <a:rPr lang="en-US" sz="4000" dirty="0" smtClean="0"/>
              <a:t>Current approaches to speed up convolution either require significant communication times </a:t>
            </a:r>
            <a:r>
              <a:rPr lang="en-US" sz="4000" dirty="0" smtClean="0"/>
              <a:t>or are </a:t>
            </a:r>
            <a:r>
              <a:rPr lang="en-US" sz="4000" dirty="0" smtClean="0"/>
              <a:t>disjointed and relatively inefficient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626962" y="10399144"/>
            <a:ext cx="524323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4000" dirty="0" smtClean="0"/>
              <a:t>Parallel models require communication after every epoch and inefficient due to average of learned parameters</a:t>
            </a:r>
            <a:endParaRPr lang="en-US" sz="4000" dirty="0"/>
          </a:p>
        </p:txBody>
      </p:sp>
      <p:sp>
        <p:nvSpPr>
          <p:cNvPr id="27" name="TextBox 26"/>
          <p:cNvSpPr txBox="1"/>
          <p:nvPr/>
        </p:nvSpPr>
        <p:spPr>
          <a:xfrm>
            <a:off x="240540" y="15434269"/>
            <a:ext cx="10629117" cy="163121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How can Humans learn so well?</a:t>
            </a:r>
          </a:p>
          <a:p>
            <a:pPr algn="ctr"/>
            <a:r>
              <a:rPr lang="en-US" sz="4000" dirty="0" smtClean="0"/>
              <a:t>(And how can we teach computers to be Human?)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2539" y="17173206"/>
            <a:ext cx="10664947" cy="1178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4000" dirty="0" smtClean="0"/>
              <a:t>Studies have shown that humans recognize objects by detecting the object’s features</a:t>
            </a:r>
            <a:r>
              <a:rPr lang="en-US" sz="4000" baseline="30000" dirty="0" smtClean="0"/>
              <a:t>2</a:t>
            </a:r>
            <a:endParaRPr lang="en-US" sz="4000" dirty="0" smtClean="0"/>
          </a:p>
          <a:p>
            <a:pPr marL="571500" indent="-571500">
              <a:buFont typeface="Arial" charset="0"/>
              <a:buChar char="•"/>
            </a:pPr>
            <a:r>
              <a:rPr lang="en-US" sz="4000" dirty="0" smtClean="0"/>
              <a:t>Human’s use peripheral vision to supply context to features</a:t>
            </a:r>
          </a:p>
          <a:p>
            <a:pPr marL="571500" indent="-571500">
              <a:buFont typeface="Arial" charset="0"/>
              <a:buChar char="•"/>
            </a:pPr>
            <a:endParaRPr lang="en-US" sz="4000" dirty="0"/>
          </a:p>
          <a:p>
            <a:pPr marL="571500" indent="-571500">
              <a:buFont typeface="Arial" charset="0"/>
              <a:buChar char="•"/>
            </a:pPr>
            <a:endParaRPr lang="en-US" sz="4000" dirty="0" smtClean="0"/>
          </a:p>
          <a:p>
            <a:pPr marL="571500" indent="-571500">
              <a:buFont typeface="Arial" charset="0"/>
              <a:buChar char="•"/>
            </a:pPr>
            <a:endParaRPr lang="en-US" sz="4000" dirty="0"/>
          </a:p>
          <a:p>
            <a:pPr marL="571500" indent="-571500">
              <a:buFont typeface="Arial" charset="0"/>
              <a:buChar char="•"/>
            </a:pPr>
            <a:endParaRPr lang="en-US" sz="4000" dirty="0" smtClean="0"/>
          </a:p>
          <a:p>
            <a:pPr marL="571500" indent="-571500">
              <a:buFont typeface="Arial" charset="0"/>
              <a:buChar char="•"/>
            </a:pPr>
            <a:endParaRPr lang="en-US" sz="4000" dirty="0"/>
          </a:p>
          <a:p>
            <a:pPr marL="571500" indent="-571500">
              <a:buFont typeface="Arial" charset="0"/>
              <a:buChar char="•"/>
            </a:pPr>
            <a:endParaRPr lang="en-US" sz="4000" dirty="0" smtClean="0"/>
          </a:p>
          <a:p>
            <a:pPr marL="571500" indent="-571500">
              <a:buFont typeface="Arial" charset="0"/>
              <a:buChar char="•"/>
            </a:pPr>
            <a:endParaRPr lang="en-US" sz="4000" dirty="0" smtClean="0"/>
          </a:p>
          <a:p>
            <a:pPr marL="571500" indent="-571500">
              <a:buFont typeface="Arial" charset="0"/>
              <a:buChar char="•"/>
            </a:pPr>
            <a:r>
              <a:rPr lang="en-US" sz="4000" dirty="0" smtClean="0"/>
              <a:t>Convolution is essential feature detection where the features are learned by the </a:t>
            </a:r>
            <a:r>
              <a:rPr lang="en-US" sz="4000" dirty="0" smtClean="0"/>
              <a:t>computer</a:t>
            </a:r>
            <a:endParaRPr lang="en-US" sz="4000" dirty="0" smtClean="0"/>
          </a:p>
          <a:p>
            <a:pPr marL="571500" indent="-571500">
              <a:buFont typeface="Arial" charset="0"/>
              <a:buChar char="•"/>
            </a:pPr>
            <a:r>
              <a:rPr lang="en-US" sz="4000" dirty="0" smtClean="0"/>
              <a:t>By implementing peripheral filters we can improve feature detection;</a:t>
            </a:r>
          </a:p>
          <a:p>
            <a:pPr marL="2327148" lvl="1" indent="-571500">
              <a:buFont typeface="Arial" charset="0"/>
              <a:buChar char="•"/>
            </a:pPr>
            <a:r>
              <a:rPr lang="en-US" sz="4000" dirty="0" smtClean="0"/>
              <a:t>More context for each filter</a:t>
            </a:r>
          </a:p>
          <a:p>
            <a:pPr marL="2327148" lvl="1" indent="-571500">
              <a:buFont typeface="Arial" charset="0"/>
              <a:buChar char="•"/>
            </a:pPr>
            <a:r>
              <a:rPr lang="en-US" sz="4000" dirty="0" smtClean="0"/>
              <a:t>Parallelize Convolution Operation</a:t>
            </a:r>
          </a:p>
          <a:p>
            <a:pPr marL="2327148" lvl="1" indent="-571500">
              <a:buFont typeface="Arial" charset="0"/>
              <a:buChar char="•"/>
            </a:pPr>
            <a:r>
              <a:rPr lang="en-US" sz="4000" dirty="0" smtClean="0"/>
              <a:t>Decrease Parameters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269042" y="3678121"/>
            <a:ext cx="12186133" cy="101566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Theoretical Results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1269042" y="23729163"/>
            <a:ext cx="12186133" cy="101566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Acknowledgement/Sources:</a:t>
            </a:r>
            <a:endParaRPr lang="en-US" sz="6000" dirty="0"/>
          </a:p>
        </p:txBody>
      </p:sp>
      <p:sp>
        <p:nvSpPr>
          <p:cNvPr id="38" name="TextBox 37"/>
          <p:cNvSpPr txBox="1"/>
          <p:nvPr/>
        </p:nvSpPr>
        <p:spPr>
          <a:xfrm>
            <a:off x="31269042" y="18139151"/>
            <a:ext cx="12186133" cy="101566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Future Work</a:t>
            </a:r>
            <a:endParaRPr lang="en-US" sz="6000" dirty="0"/>
          </a:p>
        </p:txBody>
      </p:sp>
      <p:sp>
        <p:nvSpPr>
          <p:cNvPr id="63" name="TextBox 62"/>
          <p:cNvSpPr txBox="1"/>
          <p:nvPr/>
        </p:nvSpPr>
        <p:spPr>
          <a:xfrm>
            <a:off x="13840116" y="14246645"/>
            <a:ext cx="1208294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Convolution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077951" y="14240150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Zero-Padding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5638947" y="14246645"/>
            <a:ext cx="1252772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Array-Weave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5662245" y="15552947"/>
            <a:ext cx="1252772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Array-Add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7478576" y="15566648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Zero-Padding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077951" y="16907335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Zero-Padding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077951" y="15546705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Image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12682098" y="14563315"/>
            <a:ext cx="0" cy="9833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82" idx="1"/>
          </p:cNvCxnSpPr>
          <p:nvPr/>
        </p:nvCxnSpPr>
        <p:spPr>
          <a:xfrm>
            <a:off x="13286245" y="14401733"/>
            <a:ext cx="553870" cy="515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15084219" y="14406887"/>
            <a:ext cx="544488" cy="666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16288631" y="14580466"/>
            <a:ext cx="0" cy="97248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16897083" y="15736758"/>
            <a:ext cx="581493" cy="532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18686870" y="15742086"/>
            <a:ext cx="581493" cy="297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12682098" y="15869870"/>
            <a:ext cx="0" cy="103746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13286245" y="17068917"/>
            <a:ext cx="551872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20499311" y="15743575"/>
            <a:ext cx="685825" cy="14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1494524" y="13164438"/>
            <a:ext cx="7992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Basic Pyramid Weave Unit (BPWU)</a:t>
            </a:r>
            <a:endParaRPr lang="en-US" sz="4000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11496458" y="15717279"/>
            <a:ext cx="553870" cy="515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3840116" y="16907335"/>
            <a:ext cx="1208294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Convolution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5638947" y="16907335"/>
            <a:ext cx="1252772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Zero-Weave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15084219" y="17067577"/>
            <a:ext cx="544488" cy="666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rot="10800000">
            <a:off x="16265333" y="15902361"/>
            <a:ext cx="0" cy="97248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9291017" y="15571585"/>
            <a:ext cx="1208294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Convolution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1790313" y="13943897"/>
            <a:ext cx="8950037" cy="3610294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11916010" y="14049905"/>
            <a:ext cx="5101278" cy="731365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11893624" y="16701894"/>
            <a:ext cx="5101278" cy="731365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21849537" y="18713022"/>
            <a:ext cx="1208294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Convolution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0087372" y="18706527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Zero-Padding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3648368" y="18713022"/>
            <a:ext cx="1252772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Array-Weave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3671666" y="20019324"/>
            <a:ext cx="1252772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Array-Add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5487997" y="20033025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Zero-Padding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0087372" y="21373712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Zero-Padding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0087372" y="19578851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Image 1</a:t>
            </a:r>
          </a:p>
        </p:txBody>
      </p:sp>
      <p:cxnSp>
        <p:nvCxnSpPr>
          <p:cNvPr id="96" name="Straight Arrow Connector 95"/>
          <p:cNvCxnSpPr/>
          <p:nvPr/>
        </p:nvCxnSpPr>
        <p:spPr>
          <a:xfrm flipV="1">
            <a:off x="20691519" y="19029692"/>
            <a:ext cx="0" cy="51072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1295666" y="18868110"/>
            <a:ext cx="553870" cy="515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23093640" y="18873264"/>
            <a:ext cx="544488" cy="666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4298052" y="19046843"/>
            <a:ext cx="0" cy="97248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24906504" y="20203135"/>
            <a:ext cx="581493" cy="532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26696291" y="20208463"/>
            <a:ext cx="581493" cy="297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V="1">
            <a:off x="21295666" y="21535294"/>
            <a:ext cx="551872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28508732" y="20209952"/>
            <a:ext cx="685825" cy="14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19503944" y="17727067"/>
            <a:ext cx="8304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Disjoint Pyramid Weave Unit (DPWU)</a:t>
            </a:r>
            <a:endParaRPr lang="en-US" sz="4000" dirty="0"/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19497244" y="19735278"/>
            <a:ext cx="553870" cy="515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1849537" y="21373712"/>
            <a:ext cx="1208294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Convolution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3648368" y="21373712"/>
            <a:ext cx="1252772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Zero-Weave</a:t>
            </a:r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23093640" y="21533954"/>
            <a:ext cx="544488" cy="666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rot="10800000">
            <a:off x="24274754" y="20368738"/>
            <a:ext cx="0" cy="97248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27300438" y="20037962"/>
            <a:ext cx="1208294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Convolution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19799734" y="18410274"/>
            <a:ext cx="8950037" cy="3610294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19925431" y="18516282"/>
            <a:ext cx="5101278" cy="731365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19903045" y="21168271"/>
            <a:ext cx="5101278" cy="731365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20087372" y="20485614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Image 2</a:t>
            </a:r>
          </a:p>
        </p:txBody>
      </p:sp>
      <p:cxnSp>
        <p:nvCxnSpPr>
          <p:cNvPr id="115" name="Straight Arrow Connector 114"/>
          <p:cNvCxnSpPr/>
          <p:nvPr/>
        </p:nvCxnSpPr>
        <p:spPr>
          <a:xfrm rot="10800000" flipV="1">
            <a:off x="20678947" y="20830492"/>
            <a:ext cx="0" cy="51072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19505879" y="20628962"/>
            <a:ext cx="553870" cy="515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1499583" y="22247247"/>
            <a:ext cx="141089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Pyramid Arrangement (4 BPWU + 3 DPWU)</a:t>
            </a:r>
            <a:endParaRPr lang="en-US" sz="2800" dirty="0"/>
          </a:p>
        </p:txBody>
      </p:sp>
      <p:grpSp>
        <p:nvGrpSpPr>
          <p:cNvPr id="118" name="Group 117"/>
          <p:cNvGrpSpPr>
            <a:grpSpLocks noChangeAspect="1"/>
          </p:cNvGrpSpPr>
          <p:nvPr/>
        </p:nvGrpSpPr>
        <p:grpSpPr>
          <a:xfrm>
            <a:off x="15118310" y="23764628"/>
            <a:ext cx="2896865" cy="1006932"/>
            <a:chOff x="417443" y="1272210"/>
            <a:chExt cx="11151705" cy="3876261"/>
          </a:xfrm>
        </p:grpSpPr>
        <p:sp>
          <p:nvSpPr>
            <p:cNvPr id="119" name="TextBox 118"/>
            <p:cNvSpPr txBox="1">
              <a:spLocks noChangeAspect="1"/>
            </p:cNvSpPr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20" name="TextBox 119"/>
            <p:cNvSpPr txBox="1">
              <a:spLocks noChangeAspect="1"/>
            </p:cNvSpPr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21" name="TextBox 120"/>
            <p:cNvSpPr txBox="1">
              <a:spLocks noChangeAspect="1"/>
            </p:cNvSpPr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22" name="TextBox 121"/>
            <p:cNvSpPr txBox="1">
              <a:spLocks noChangeAspect="1"/>
            </p:cNvSpPr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23" name="TextBox 122"/>
            <p:cNvSpPr txBox="1">
              <a:spLocks noChangeAspect="1"/>
            </p:cNvSpPr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24" name="TextBox 123"/>
            <p:cNvSpPr txBox="1">
              <a:spLocks noChangeAspect="1"/>
            </p:cNvSpPr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25" name="TextBox 124"/>
            <p:cNvSpPr txBox="1">
              <a:spLocks noChangeAspect="1"/>
            </p:cNvSpPr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26" name="TextBox 125"/>
            <p:cNvSpPr txBox="1">
              <a:spLocks noChangeAspect="1"/>
            </p:cNvSpPr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27" name="TextBox 126"/>
            <p:cNvSpPr txBox="1">
              <a:spLocks noChangeAspect="1"/>
            </p:cNvSpPr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28" name="TextBox 127"/>
            <p:cNvSpPr txBox="1">
              <a:spLocks noChangeAspect="1"/>
            </p:cNvSpPr>
            <p:nvPr/>
          </p:nvSpPr>
          <p:spPr>
            <a:xfrm>
              <a:off x="1669281" y="25506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129" name="Straight Arrow Connector 128"/>
            <p:cNvCxnSpPr>
              <a:cxnSpLocks noChangeAspect="1"/>
            </p:cNvCxnSpPr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cxnSpLocks noChangeAspect="1"/>
            </p:cNvCxnSpPr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cxnSpLocks noChangeAspect="1"/>
            </p:cNvCxnSpPr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cxnSpLocks noChangeAspect="1"/>
            </p:cNvCxnSpPr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cxnSpLocks noChangeAspect="1"/>
            </p:cNvCxnSpPr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cxnSpLocks noChangeAspect="1"/>
            </p:cNvCxnSpPr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cxnSpLocks noChangeAspect="1"/>
            </p:cNvCxnSpPr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cxnSpLocks noChangeAspect="1"/>
            </p:cNvCxnSpPr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cxnSpLocks noChangeAspect="1"/>
            </p:cNvCxnSpPr>
            <p:nvPr/>
          </p:nvCxnSpPr>
          <p:spPr>
            <a:xfrm>
              <a:off x="417443" y="2712239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cxnSpLocks noChangeAspect="1"/>
            </p:cNvCxnSpPr>
            <p:nvPr/>
          </p:nvCxnSpPr>
          <p:spPr>
            <a:xfrm flipV="1">
              <a:off x="10883323" y="3187829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 138"/>
            <p:cNvSpPr>
              <a:spLocks noChangeAspect="1"/>
            </p:cNvSpPr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xtBox 139"/>
            <p:cNvSpPr txBox="1">
              <a:spLocks noChangeAspect="1"/>
            </p:cNvSpPr>
            <p:nvPr/>
          </p:nvSpPr>
          <p:spPr>
            <a:xfrm>
              <a:off x="1669281" y="3519135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141" name="Straight Arrow Connector 140"/>
            <p:cNvCxnSpPr>
              <a:cxnSpLocks noChangeAspect="1"/>
            </p:cNvCxnSpPr>
            <p:nvPr/>
          </p:nvCxnSpPr>
          <p:spPr>
            <a:xfrm>
              <a:off x="417443" y="3680717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cxnSpLocks noChangeAspect="1"/>
            </p:cNvCxnSpPr>
            <p:nvPr/>
          </p:nvCxnSpPr>
          <p:spPr>
            <a:xfrm flipV="1">
              <a:off x="2273428" y="2024469"/>
              <a:ext cx="0" cy="5261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cxnSpLocks noChangeAspect="1"/>
            </p:cNvCxnSpPr>
            <p:nvPr/>
          </p:nvCxnSpPr>
          <p:spPr>
            <a:xfrm>
              <a:off x="2273428" y="3842300"/>
              <a:ext cx="0" cy="526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Rectangle 143"/>
            <p:cNvSpPr>
              <a:spLocks noChangeAspect="1"/>
            </p:cNvSpPr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Rectangle 144"/>
            <p:cNvSpPr>
              <a:spLocks noChangeAspect="1"/>
            </p:cNvSpPr>
            <p:nvPr/>
          </p:nvSpPr>
          <p:spPr>
            <a:xfrm>
              <a:off x="1391477" y="4152269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6" name="Group 145"/>
          <p:cNvGrpSpPr>
            <a:grpSpLocks noChangeAspect="1"/>
          </p:cNvGrpSpPr>
          <p:nvPr/>
        </p:nvGrpSpPr>
        <p:grpSpPr>
          <a:xfrm>
            <a:off x="12193521" y="23122773"/>
            <a:ext cx="2919364" cy="1014752"/>
            <a:chOff x="417443" y="1272210"/>
            <a:chExt cx="11151705" cy="3876261"/>
          </a:xfrm>
        </p:grpSpPr>
        <p:sp>
          <p:nvSpPr>
            <p:cNvPr id="147" name="TextBox 146"/>
            <p:cNvSpPr txBox="1"/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157" name="Straight Arrow Connector 156"/>
            <p:cNvCxnSpPr/>
            <p:nvPr/>
          </p:nvCxnSpPr>
          <p:spPr>
            <a:xfrm flipV="1">
              <a:off x="2273428" y="2024469"/>
              <a:ext cx="0" cy="9833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/>
            <p:nvPr/>
          </p:nvCxnSpPr>
          <p:spPr>
            <a:xfrm>
              <a:off x="2273428" y="3331024"/>
              <a:ext cx="0" cy="10374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/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/>
            <p:nvPr/>
          </p:nvCxnSpPr>
          <p:spPr>
            <a:xfrm>
              <a:off x="417443" y="3169441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/>
            <p:nvPr/>
          </p:nvCxnSpPr>
          <p:spPr>
            <a:xfrm flipV="1">
              <a:off x="10883323" y="3172968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Rectangle 168"/>
            <p:cNvSpPr/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475937" y="4152501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2" name="Group 171"/>
          <p:cNvGrpSpPr>
            <a:grpSpLocks noChangeAspect="1"/>
          </p:cNvGrpSpPr>
          <p:nvPr/>
        </p:nvGrpSpPr>
        <p:grpSpPr>
          <a:xfrm>
            <a:off x="12200240" y="24344757"/>
            <a:ext cx="2919364" cy="1014752"/>
            <a:chOff x="417443" y="1272210"/>
            <a:chExt cx="11151705" cy="3876261"/>
          </a:xfrm>
        </p:grpSpPr>
        <p:sp>
          <p:nvSpPr>
            <p:cNvPr id="173" name="TextBox 172"/>
            <p:cNvSpPr txBox="1"/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183" name="Straight Arrow Connector 182"/>
            <p:cNvCxnSpPr/>
            <p:nvPr/>
          </p:nvCxnSpPr>
          <p:spPr>
            <a:xfrm flipV="1">
              <a:off x="2273428" y="2024469"/>
              <a:ext cx="0" cy="9833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/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/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/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/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/>
            <p:nvPr/>
          </p:nvCxnSpPr>
          <p:spPr>
            <a:xfrm>
              <a:off x="2273428" y="3331024"/>
              <a:ext cx="0" cy="10374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/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/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/>
            <p:nvPr/>
          </p:nvCxnSpPr>
          <p:spPr>
            <a:xfrm>
              <a:off x="417443" y="3169441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/>
            <p:nvPr/>
          </p:nvCxnSpPr>
          <p:spPr>
            <a:xfrm flipV="1">
              <a:off x="10883323" y="3172968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Rectangle 194"/>
            <p:cNvSpPr/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1475937" y="4152501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8" name="Straight Connector 197"/>
          <p:cNvCxnSpPr/>
          <p:nvPr/>
        </p:nvCxnSpPr>
        <p:spPr>
          <a:xfrm>
            <a:off x="12193941" y="23630149"/>
            <a:ext cx="6719" cy="12219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>
            <a:off x="11883674" y="24236995"/>
            <a:ext cx="3165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H="1">
            <a:off x="15112885" y="23577142"/>
            <a:ext cx="6719" cy="5603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V="1">
            <a:off x="15112885" y="24390283"/>
            <a:ext cx="0" cy="4934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2" name="Group 201"/>
          <p:cNvGrpSpPr>
            <a:grpSpLocks noChangeAspect="1"/>
          </p:cNvGrpSpPr>
          <p:nvPr/>
        </p:nvGrpSpPr>
        <p:grpSpPr>
          <a:xfrm>
            <a:off x="15118310" y="26229226"/>
            <a:ext cx="2896865" cy="1006932"/>
            <a:chOff x="417443" y="1272210"/>
            <a:chExt cx="11151705" cy="3876261"/>
          </a:xfrm>
        </p:grpSpPr>
        <p:sp>
          <p:nvSpPr>
            <p:cNvPr id="203" name="TextBox 202"/>
            <p:cNvSpPr txBox="1">
              <a:spLocks noChangeAspect="1"/>
            </p:cNvSpPr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04" name="TextBox 203"/>
            <p:cNvSpPr txBox="1">
              <a:spLocks noChangeAspect="1"/>
            </p:cNvSpPr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05" name="TextBox 204"/>
            <p:cNvSpPr txBox="1">
              <a:spLocks noChangeAspect="1"/>
            </p:cNvSpPr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06" name="TextBox 205"/>
            <p:cNvSpPr txBox="1">
              <a:spLocks noChangeAspect="1"/>
            </p:cNvSpPr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07" name="TextBox 206"/>
            <p:cNvSpPr txBox="1">
              <a:spLocks noChangeAspect="1"/>
            </p:cNvSpPr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08" name="TextBox 207"/>
            <p:cNvSpPr txBox="1">
              <a:spLocks noChangeAspect="1"/>
            </p:cNvSpPr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09" name="TextBox 208"/>
            <p:cNvSpPr txBox="1">
              <a:spLocks noChangeAspect="1"/>
            </p:cNvSpPr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10" name="TextBox 209"/>
            <p:cNvSpPr txBox="1">
              <a:spLocks noChangeAspect="1"/>
            </p:cNvSpPr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11" name="TextBox 210"/>
            <p:cNvSpPr txBox="1">
              <a:spLocks noChangeAspect="1"/>
            </p:cNvSpPr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12" name="TextBox 211"/>
            <p:cNvSpPr txBox="1">
              <a:spLocks noChangeAspect="1"/>
            </p:cNvSpPr>
            <p:nvPr/>
          </p:nvSpPr>
          <p:spPr>
            <a:xfrm>
              <a:off x="1669281" y="25506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213" name="Straight Arrow Connector 212"/>
            <p:cNvCxnSpPr>
              <a:cxnSpLocks noChangeAspect="1"/>
            </p:cNvCxnSpPr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Arrow Connector 213"/>
            <p:cNvCxnSpPr>
              <a:cxnSpLocks noChangeAspect="1"/>
            </p:cNvCxnSpPr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/>
            <p:cNvCxnSpPr>
              <a:cxnSpLocks noChangeAspect="1"/>
            </p:cNvCxnSpPr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>
              <a:cxnSpLocks noChangeAspect="1"/>
            </p:cNvCxnSpPr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/>
            <p:cNvCxnSpPr>
              <a:cxnSpLocks noChangeAspect="1"/>
            </p:cNvCxnSpPr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>
              <a:cxnSpLocks noChangeAspect="1"/>
            </p:cNvCxnSpPr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cxnSpLocks noChangeAspect="1"/>
            </p:cNvCxnSpPr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>
              <a:cxnSpLocks noChangeAspect="1"/>
            </p:cNvCxnSpPr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cxnSpLocks noChangeAspect="1"/>
            </p:cNvCxnSpPr>
            <p:nvPr/>
          </p:nvCxnSpPr>
          <p:spPr>
            <a:xfrm>
              <a:off x="417443" y="2712239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/>
            <p:cNvCxnSpPr>
              <a:cxnSpLocks noChangeAspect="1"/>
            </p:cNvCxnSpPr>
            <p:nvPr/>
          </p:nvCxnSpPr>
          <p:spPr>
            <a:xfrm flipV="1">
              <a:off x="10883323" y="3187829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Rectangle 222"/>
            <p:cNvSpPr>
              <a:spLocks noChangeAspect="1"/>
            </p:cNvSpPr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TextBox 223"/>
            <p:cNvSpPr txBox="1">
              <a:spLocks noChangeAspect="1"/>
            </p:cNvSpPr>
            <p:nvPr/>
          </p:nvSpPr>
          <p:spPr>
            <a:xfrm>
              <a:off x="1669281" y="3519135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225" name="Straight Arrow Connector 224"/>
            <p:cNvCxnSpPr>
              <a:cxnSpLocks noChangeAspect="1"/>
            </p:cNvCxnSpPr>
            <p:nvPr/>
          </p:nvCxnSpPr>
          <p:spPr>
            <a:xfrm>
              <a:off x="417443" y="3680717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>
              <a:cxnSpLocks noChangeAspect="1"/>
            </p:cNvCxnSpPr>
            <p:nvPr/>
          </p:nvCxnSpPr>
          <p:spPr>
            <a:xfrm flipV="1">
              <a:off x="2273428" y="2024469"/>
              <a:ext cx="0" cy="5261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cxnSpLocks noChangeAspect="1"/>
            </p:cNvCxnSpPr>
            <p:nvPr/>
          </p:nvCxnSpPr>
          <p:spPr>
            <a:xfrm>
              <a:off x="2273428" y="3842300"/>
              <a:ext cx="0" cy="526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Rectangle 227"/>
            <p:cNvSpPr>
              <a:spLocks noChangeAspect="1"/>
            </p:cNvSpPr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9" name="Rectangle 228"/>
            <p:cNvSpPr>
              <a:spLocks noChangeAspect="1"/>
            </p:cNvSpPr>
            <p:nvPr/>
          </p:nvSpPr>
          <p:spPr>
            <a:xfrm>
              <a:off x="1391477" y="4152269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0" name="Group 229"/>
          <p:cNvGrpSpPr>
            <a:grpSpLocks noChangeAspect="1"/>
          </p:cNvGrpSpPr>
          <p:nvPr/>
        </p:nvGrpSpPr>
        <p:grpSpPr>
          <a:xfrm>
            <a:off x="12193521" y="25587371"/>
            <a:ext cx="2919364" cy="1014752"/>
            <a:chOff x="417443" y="1272210"/>
            <a:chExt cx="11151705" cy="3876261"/>
          </a:xfrm>
        </p:grpSpPr>
        <p:sp>
          <p:nvSpPr>
            <p:cNvPr id="231" name="TextBox 230"/>
            <p:cNvSpPr txBox="1"/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241" name="Straight Arrow Connector 240"/>
            <p:cNvCxnSpPr/>
            <p:nvPr/>
          </p:nvCxnSpPr>
          <p:spPr>
            <a:xfrm flipV="1">
              <a:off x="2273428" y="2024469"/>
              <a:ext cx="0" cy="9833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Arrow Connector 241"/>
            <p:cNvCxnSpPr/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Arrow Connector 242"/>
            <p:cNvCxnSpPr/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/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/>
            <p:cNvCxnSpPr/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Arrow Connector 246"/>
            <p:cNvCxnSpPr/>
            <p:nvPr/>
          </p:nvCxnSpPr>
          <p:spPr>
            <a:xfrm>
              <a:off x="2273428" y="3331024"/>
              <a:ext cx="0" cy="10374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Arrow Connector 247"/>
            <p:cNvCxnSpPr/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/>
            <p:cNvCxnSpPr/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/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/>
            <p:nvPr/>
          </p:nvCxnSpPr>
          <p:spPr>
            <a:xfrm>
              <a:off x="417443" y="3169441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/>
            <p:cNvCxnSpPr/>
            <p:nvPr/>
          </p:nvCxnSpPr>
          <p:spPr>
            <a:xfrm flipV="1">
              <a:off x="10883323" y="3172968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Rectangle 252"/>
            <p:cNvSpPr/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1475937" y="4152501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6" name="Group 255"/>
          <p:cNvGrpSpPr>
            <a:grpSpLocks noChangeAspect="1"/>
          </p:cNvGrpSpPr>
          <p:nvPr/>
        </p:nvGrpSpPr>
        <p:grpSpPr>
          <a:xfrm>
            <a:off x="12200240" y="26809355"/>
            <a:ext cx="2919364" cy="1014752"/>
            <a:chOff x="417443" y="1272210"/>
            <a:chExt cx="11151705" cy="3876261"/>
          </a:xfrm>
        </p:grpSpPr>
        <p:sp>
          <p:nvSpPr>
            <p:cNvPr id="257" name="TextBox 256"/>
            <p:cNvSpPr txBox="1"/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1669281" y="300785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267" name="Straight Arrow Connector 266"/>
            <p:cNvCxnSpPr/>
            <p:nvPr/>
          </p:nvCxnSpPr>
          <p:spPr>
            <a:xfrm flipV="1">
              <a:off x="2273428" y="2024469"/>
              <a:ext cx="0" cy="9833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/>
            <p:cNvCxnSpPr/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/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/>
            <p:cNvCxnSpPr/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2273428" y="3331024"/>
              <a:ext cx="0" cy="10374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/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/>
            <p:cNvCxnSpPr/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/>
            <p:cNvCxnSpPr/>
            <p:nvPr/>
          </p:nvCxnSpPr>
          <p:spPr>
            <a:xfrm>
              <a:off x="417443" y="3169441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Arrow Connector 277"/>
            <p:cNvCxnSpPr/>
            <p:nvPr/>
          </p:nvCxnSpPr>
          <p:spPr>
            <a:xfrm flipV="1">
              <a:off x="10883323" y="3172968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Rectangle 278"/>
            <p:cNvSpPr/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1475937" y="4152501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2" name="Straight Connector 281"/>
          <p:cNvCxnSpPr/>
          <p:nvPr/>
        </p:nvCxnSpPr>
        <p:spPr>
          <a:xfrm>
            <a:off x="12193941" y="26094747"/>
            <a:ext cx="6719" cy="12219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/>
          <p:cNvCxnSpPr/>
          <p:nvPr/>
        </p:nvCxnSpPr>
        <p:spPr>
          <a:xfrm flipV="1">
            <a:off x="11883674" y="26701593"/>
            <a:ext cx="316566" cy="4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 flipH="1">
            <a:off x="15112885" y="26041740"/>
            <a:ext cx="6719" cy="5603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 flipV="1">
            <a:off x="15112885" y="26854881"/>
            <a:ext cx="0" cy="4934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6" name="Group 285"/>
          <p:cNvGrpSpPr>
            <a:grpSpLocks noChangeAspect="1"/>
          </p:cNvGrpSpPr>
          <p:nvPr/>
        </p:nvGrpSpPr>
        <p:grpSpPr>
          <a:xfrm>
            <a:off x="18015175" y="24991272"/>
            <a:ext cx="2896865" cy="1006932"/>
            <a:chOff x="417443" y="1272210"/>
            <a:chExt cx="11151705" cy="3876261"/>
          </a:xfrm>
        </p:grpSpPr>
        <p:sp>
          <p:nvSpPr>
            <p:cNvPr id="287" name="TextBox 286"/>
            <p:cNvSpPr txBox="1">
              <a:spLocks noChangeAspect="1"/>
            </p:cNvSpPr>
            <p:nvPr/>
          </p:nvSpPr>
          <p:spPr>
            <a:xfrm>
              <a:off x="3431445" y="1706459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88" name="TextBox 287"/>
            <p:cNvSpPr txBox="1">
              <a:spLocks noChangeAspect="1"/>
            </p:cNvSpPr>
            <p:nvPr/>
          </p:nvSpPr>
          <p:spPr>
            <a:xfrm>
              <a:off x="1669281" y="1701304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89" name="TextBox 288"/>
            <p:cNvSpPr txBox="1">
              <a:spLocks noChangeAspect="1"/>
            </p:cNvSpPr>
            <p:nvPr/>
          </p:nvSpPr>
          <p:spPr>
            <a:xfrm>
              <a:off x="5617602" y="1707799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90" name="TextBox 289"/>
            <p:cNvSpPr txBox="1">
              <a:spLocks noChangeAspect="1"/>
            </p:cNvSpPr>
            <p:nvPr/>
          </p:nvSpPr>
          <p:spPr>
            <a:xfrm>
              <a:off x="5617602" y="3014101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91" name="TextBox 290"/>
            <p:cNvSpPr txBox="1">
              <a:spLocks noChangeAspect="1"/>
            </p:cNvSpPr>
            <p:nvPr/>
          </p:nvSpPr>
          <p:spPr>
            <a:xfrm>
              <a:off x="7451867" y="30247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92" name="TextBox 291"/>
            <p:cNvSpPr txBox="1">
              <a:spLocks noChangeAspect="1"/>
            </p:cNvSpPr>
            <p:nvPr/>
          </p:nvSpPr>
          <p:spPr>
            <a:xfrm>
              <a:off x="1669281" y="4368489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93" name="TextBox 292"/>
            <p:cNvSpPr txBox="1">
              <a:spLocks noChangeAspect="1"/>
            </p:cNvSpPr>
            <p:nvPr/>
          </p:nvSpPr>
          <p:spPr>
            <a:xfrm>
              <a:off x="5617602" y="4368488"/>
              <a:ext cx="1252772" cy="3338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94" name="TextBox 293"/>
            <p:cNvSpPr txBox="1">
              <a:spLocks noChangeAspect="1"/>
            </p:cNvSpPr>
            <p:nvPr/>
          </p:nvSpPr>
          <p:spPr>
            <a:xfrm>
              <a:off x="3429447" y="4368488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95" name="TextBox 294"/>
            <p:cNvSpPr txBox="1">
              <a:spLocks noChangeAspect="1"/>
            </p:cNvSpPr>
            <p:nvPr/>
          </p:nvSpPr>
          <p:spPr>
            <a:xfrm>
              <a:off x="9241654" y="3027736"/>
              <a:ext cx="1641669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sp>
          <p:nvSpPr>
            <p:cNvPr id="296" name="TextBox 295"/>
            <p:cNvSpPr txBox="1">
              <a:spLocks noChangeAspect="1"/>
            </p:cNvSpPr>
            <p:nvPr/>
          </p:nvSpPr>
          <p:spPr>
            <a:xfrm>
              <a:off x="1669281" y="2550657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297" name="Straight Arrow Connector 296"/>
            <p:cNvCxnSpPr>
              <a:cxnSpLocks noChangeAspect="1"/>
            </p:cNvCxnSpPr>
            <p:nvPr/>
          </p:nvCxnSpPr>
          <p:spPr>
            <a:xfrm>
              <a:off x="2877575" y="1862887"/>
              <a:ext cx="553870" cy="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/>
            <p:cNvCxnSpPr>
              <a:cxnSpLocks noChangeAspect="1"/>
            </p:cNvCxnSpPr>
            <p:nvPr/>
          </p:nvCxnSpPr>
          <p:spPr>
            <a:xfrm>
              <a:off x="5073114" y="1868042"/>
              <a:ext cx="544488" cy="66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Arrow Connector 298"/>
            <p:cNvCxnSpPr>
              <a:cxnSpLocks noChangeAspect="1"/>
            </p:cNvCxnSpPr>
            <p:nvPr/>
          </p:nvCxnSpPr>
          <p:spPr>
            <a:xfrm>
              <a:off x="6243988" y="2041620"/>
              <a:ext cx="0" cy="972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/>
            <p:cNvCxnSpPr>
              <a:cxnSpLocks noChangeAspect="1"/>
            </p:cNvCxnSpPr>
            <p:nvPr/>
          </p:nvCxnSpPr>
          <p:spPr>
            <a:xfrm>
              <a:off x="6870374" y="3181012"/>
              <a:ext cx="581493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Arrow Connector 300"/>
            <p:cNvCxnSpPr>
              <a:cxnSpLocks noChangeAspect="1"/>
            </p:cNvCxnSpPr>
            <p:nvPr/>
          </p:nvCxnSpPr>
          <p:spPr>
            <a:xfrm>
              <a:off x="8660161" y="3186340"/>
              <a:ext cx="581493" cy="29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Arrow Connector 301"/>
            <p:cNvCxnSpPr>
              <a:cxnSpLocks noChangeAspect="1"/>
            </p:cNvCxnSpPr>
            <p:nvPr/>
          </p:nvCxnSpPr>
          <p:spPr>
            <a:xfrm flipV="1">
              <a:off x="2877575" y="4530071"/>
              <a:ext cx="5518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>
              <a:cxnSpLocks noChangeAspect="1"/>
            </p:cNvCxnSpPr>
            <p:nvPr/>
          </p:nvCxnSpPr>
          <p:spPr>
            <a:xfrm>
              <a:off x="5071116" y="4530071"/>
              <a:ext cx="546486" cy="5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Arrow Connector 303"/>
            <p:cNvCxnSpPr>
              <a:cxnSpLocks noChangeAspect="1"/>
            </p:cNvCxnSpPr>
            <p:nvPr/>
          </p:nvCxnSpPr>
          <p:spPr>
            <a:xfrm flipV="1">
              <a:off x="6243988" y="3347922"/>
              <a:ext cx="0" cy="1020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Arrow Connector 304"/>
            <p:cNvCxnSpPr>
              <a:cxnSpLocks noChangeAspect="1"/>
            </p:cNvCxnSpPr>
            <p:nvPr/>
          </p:nvCxnSpPr>
          <p:spPr>
            <a:xfrm>
              <a:off x="417443" y="2712239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Arrow Connector 305"/>
            <p:cNvCxnSpPr>
              <a:cxnSpLocks noChangeAspect="1"/>
            </p:cNvCxnSpPr>
            <p:nvPr/>
          </p:nvCxnSpPr>
          <p:spPr>
            <a:xfrm flipV="1">
              <a:off x="10883323" y="3187829"/>
              <a:ext cx="685825" cy="14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" name="Rectangle 306"/>
            <p:cNvSpPr>
              <a:spLocks noChangeAspect="1"/>
            </p:cNvSpPr>
            <p:nvPr/>
          </p:nvSpPr>
          <p:spPr>
            <a:xfrm>
              <a:off x="874643" y="1272210"/>
              <a:ext cx="10296940" cy="38762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TextBox 307"/>
            <p:cNvSpPr txBox="1">
              <a:spLocks noChangeAspect="1"/>
            </p:cNvSpPr>
            <p:nvPr/>
          </p:nvSpPr>
          <p:spPr>
            <a:xfrm>
              <a:off x="1669281" y="3519135"/>
              <a:ext cx="1208294" cy="3231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 smtClean="0"/>
            </a:p>
          </p:txBody>
        </p:sp>
        <p:cxnSp>
          <p:nvCxnSpPr>
            <p:cNvPr id="309" name="Straight Arrow Connector 308"/>
            <p:cNvCxnSpPr>
              <a:cxnSpLocks noChangeAspect="1"/>
            </p:cNvCxnSpPr>
            <p:nvPr/>
          </p:nvCxnSpPr>
          <p:spPr>
            <a:xfrm>
              <a:off x="417443" y="3680717"/>
              <a:ext cx="12518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Arrow Connector 309"/>
            <p:cNvCxnSpPr>
              <a:cxnSpLocks noChangeAspect="1"/>
            </p:cNvCxnSpPr>
            <p:nvPr/>
          </p:nvCxnSpPr>
          <p:spPr>
            <a:xfrm flipV="1">
              <a:off x="2273428" y="2024469"/>
              <a:ext cx="0" cy="5261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Arrow Connector 310"/>
            <p:cNvCxnSpPr>
              <a:cxnSpLocks noChangeAspect="1"/>
            </p:cNvCxnSpPr>
            <p:nvPr/>
          </p:nvCxnSpPr>
          <p:spPr>
            <a:xfrm>
              <a:off x="2273428" y="3842300"/>
              <a:ext cx="0" cy="526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Rectangle 311"/>
            <p:cNvSpPr>
              <a:spLocks noChangeAspect="1"/>
            </p:cNvSpPr>
            <p:nvPr/>
          </p:nvSpPr>
          <p:spPr>
            <a:xfrm>
              <a:off x="1391478" y="1490870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3" name="Rectangle 312"/>
            <p:cNvSpPr>
              <a:spLocks noChangeAspect="1"/>
            </p:cNvSpPr>
            <p:nvPr/>
          </p:nvSpPr>
          <p:spPr>
            <a:xfrm>
              <a:off x="1391477" y="4152269"/>
              <a:ext cx="5685183" cy="755374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14" name="Straight Connector 313"/>
          <p:cNvCxnSpPr/>
          <p:nvPr/>
        </p:nvCxnSpPr>
        <p:spPr>
          <a:xfrm>
            <a:off x="11883674" y="24236995"/>
            <a:ext cx="0" cy="24880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/>
          <p:cNvCxnSpPr/>
          <p:nvPr/>
        </p:nvCxnSpPr>
        <p:spPr>
          <a:xfrm>
            <a:off x="11619203" y="25481034"/>
            <a:ext cx="2644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 flipV="1">
            <a:off x="18015175" y="24268095"/>
            <a:ext cx="0" cy="10914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18015175" y="25616927"/>
            <a:ext cx="0" cy="1151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Rectangle 317"/>
          <p:cNvSpPr/>
          <p:nvPr/>
        </p:nvSpPr>
        <p:spPr>
          <a:xfrm>
            <a:off x="12432164" y="23043261"/>
            <a:ext cx="1510413" cy="5666209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/>
          <p:cNvSpPr/>
          <p:nvPr/>
        </p:nvSpPr>
        <p:spPr>
          <a:xfrm>
            <a:off x="15365643" y="23042592"/>
            <a:ext cx="1510413" cy="5666209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/>
          <p:cNvSpPr/>
          <p:nvPr/>
        </p:nvSpPr>
        <p:spPr>
          <a:xfrm>
            <a:off x="14083408" y="23043618"/>
            <a:ext cx="1095845" cy="5665184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/>
          <p:cNvSpPr/>
          <p:nvPr/>
        </p:nvSpPr>
        <p:spPr>
          <a:xfrm>
            <a:off x="17008258" y="23035810"/>
            <a:ext cx="1095845" cy="5672991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TextBox 322"/>
          <p:cNvSpPr txBox="1"/>
          <p:nvPr/>
        </p:nvSpPr>
        <p:spPr>
          <a:xfrm>
            <a:off x="12822177" y="28034798"/>
            <a:ext cx="429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1</a:t>
            </a:r>
          </a:p>
        </p:txBody>
      </p:sp>
      <p:sp>
        <p:nvSpPr>
          <p:cNvPr id="324" name="TextBox 323"/>
          <p:cNvSpPr txBox="1"/>
          <p:nvPr/>
        </p:nvSpPr>
        <p:spPr>
          <a:xfrm>
            <a:off x="14251592" y="28034798"/>
            <a:ext cx="429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2</a:t>
            </a:r>
            <a:endParaRPr lang="en-US" sz="4000" b="1" dirty="0" smtClean="0"/>
          </a:p>
        </p:txBody>
      </p:sp>
      <p:sp>
        <p:nvSpPr>
          <p:cNvPr id="325" name="TextBox 324"/>
          <p:cNvSpPr txBox="1"/>
          <p:nvPr/>
        </p:nvSpPr>
        <p:spPr>
          <a:xfrm>
            <a:off x="15739371" y="28033858"/>
            <a:ext cx="374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3</a:t>
            </a:r>
            <a:endParaRPr lang="en-US" sz="4000" b="1" dirty="0" smtClean="0"/>
          </a:p>
        </p:txBody>
      </p:sp>
      <p:sp>
        <p:nvSpPr>
          <p:cNvPr id="326" name="TextBox 325"/>
          <p:cNvSpPr txBox="1"/>
          <p:nvPr/>
        </p:nvSpPr>
        <p:spPr>
          <a:xfrm>
            <a:off x="17147766" y="28033858"/>
            <a:ext cx="429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4</a:t>
            </a:r>
          </a:p>
        </p:txBody>
      </p:sp>
      <p:sp>
        <p:nvSpPr>
          <p:cNvPr id="327" name="Rectangle 326"/>
          <p:cNvSpPr/>
          <p:nvPr/>
        </p:nvSpPr>
        <p:spPr>
          <a:xfrm>
            <a:off x="18239121" y="23042592"/>
            <a:ext cx="1510413" cy="5666209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/>
          <p:cNvSpPr/>
          <p:nvPr/>
        </p:nvSpPr>
        <p:spPr>
          <a:xfrm>
            <a:off x="19881736" y="23035810"/>
            <a:ext cx="1095845" cy="5672991"/>
          </a:xfrm>
          <a:prstGeom prst="rect">
            <a:avLst/>
          </a:prstGeom>
          <a:noFill/>
          <a:ln w="635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TextBox 328"/>
          <p:cNvSpPr txBox="1"/>
          <p:nvPr/>
        </p:nvSpPr>
        <p:spPr>
          <a:xfrm>
            <a:off x="18557160" y="28033858"/>
            <a:ext cx="429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5</a:t>
            </a:r>
          </a:p>
        </p:txBody>
      </p:sp>
      <p:sp>
        <p:nvSpPr>
          <p:cNvPr id="330" name="TextBox 329"/>
          <p:cNvSpPr txBox="1"/>
          <p:nvPr/>
        </p:nvSpPr>
        <p:spPr>
          <a:xfrm>
            <a:off x="20021244" y="28033858"/>
            <a:ext cx="429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6</a:t>
            </a:r>
            <a:endParaRPr lang="en-US" sz="4000" b="1" dirty="0" smtClean="0"/>
          </a:p>
        </p:txBody>
      </p:sp>
      <p:sp>
        <p:nvSpPr>
          <p:cNvPr id="331" name="TextBox 330"/>
          <p:cNvSpPr txBox="1"/>
          <p:nvPr/>
        </p:nvSpPr>
        <p:spPr>
          <a:xfrm>
            <a:off x="21107769" y="13839694"/>
            <a:ext cx="91524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4000" dirty="0" smtClean="0"/>
              <a:t>BPWU </a:t>
            </a:r>
            <a:r>
              <a:rPr lang="en-US" sz="4000" dirty="0"/>
              <a:t>o</a:t>
            </a:r>
            <a:r>
              <a:rPr lang="en-US" sz="4000" dirty="0" smtClean="0"/>
              <a:t>perates parallel convolution layers on the same image, one for peripheral </a:t>
            </a:r>
            <a:r>
              <a:rPr lang="en-US" sz="4000" dirty="0"/>
              <a:t>f</a:t>
            </a:r>
            <a:r>
              <a:rPr lang="en-US" sz="4000" dirty="0" smtClean="0"/>
              <a:t>ilters and one for local filters.</a:t>
            </a:r>
          </a:p>
          <a:p>
            <a:pPr marL="571500" indent="-571500">
              <a:buFont typeface="Arial" charset="0"/>
              <a:buChar char="•"/>
            </a:pPr>
            <a:r>
              <a:rPr lang="en-US" sz="4000" dirty="0" smtClean="0"/>
              <a:t>Combines the results in a </a:t>
            </a:r>
            <a:r>
              <a:rPr lang="en-US" sz="4000" b="1" dirty="0" smtClean="0"/>
              <a:t>logical</a:t>
            </a:r>
            <a:r>
              <a:rPr lang="en-US" sz="4000" dirty="0" smtClean="0"/>
              <a:t>, </a:t>
            </a:r>
            <a:r>
              <a:rPr lang="en-US" sz="4000" b="1" dirty="0" smtClean="0"/>
              <a:t>continuous</a:t>
            </a:r>
            <a:r>
              <a:rPr lang="en-US" sz="4000" dirty="0" smtClean="0"/>
              <a:t>, and </a:t>
            </a:r>
            <a:r>
              <a:rPr lang="en-US" sz="4000" b="1" dirty="0" smtClean="0"/>
              <a:t>differentiable</a:t>
            </a:r>
            <a:r>
              <a:rPr lang="en-US" sz="4000" dirty="0" smtClean="0"/>
              <a:t> way and preforms convolution once again.</a:t>
            </a:r>
            <a:endParaRPr lang="en-US" sz="4000" dirty="0"/>
          </a:p>
        </p:txBody>
      </p:sp>
      <p:sp>
        <p:nvSpPr>
          <p:cNvPr id="332" name="TextBox 331"/>
          <p:cNvSpPr txBox="1"/>
          <p:nvPr/>
        </p:nvSpPr>
        <p:spPr>
          <a:xfrm>
            <a:off x="11492818" y="18529718"/>
            <a:ext cx="79681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4000" dirty="0" smtClean="0"/>
              <a:t>DPWU takes separate images as input for peripheral filters and local filters.</a:t>
            </a:r>
          </a:p>
          <a:p>
            <a:pPr marL="571500" indent="-571500">
              <a:buFont typeface="Arial" charset="0"/>
              <a:buChar char="•"/>
            </a:pPr>
            <a:r>
              <a:rPr lang="en-US" sz="4000" dirty="0" smtClean="0"/>
              <a:t>Can be run completely </a:t>
            </a:r>
            <a:r>
              <a:rPr lang="en-US" sz="4000" b="1" dirty="0" smtClean="0"/>
              <a:t>asynchronously</a:t>
            </a:r>
            <a:r>
              <a:rPr lang="en-US" sz="4000" dirty="0" smtClean="0"/>
              <a:t> until combination.</a:t>
            </a:r>
            <a:endParaRPr lang="en-US" sz="4000" dirty="0"/>
          </a:p>
        </p:txBody>
      </p:sp>
      <p:sp>
        <p:nvSpPr>
          <p:cNvPr id="333" name="TextBox 332"/>
          <p:cNvSpPr txBox="1"/>
          <p:nvPr/>
        </p:nvSpPr>
        <p:spPr>
          <a:xfrm>
            <a:off x="21136692" y="22548887"/>
            <a:ext cx="9152418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4000" dirty="0" smtClean="0"/>
              <a:t>By combing BPWU and DPWU in a larger Pyramid Arrangement we quickly expand the number of convolutional layers being run in parallel.</a:t>
            </a:r>
          </a:p>
          <a:p>
            <a:pPr marL="571500" indent="-571500">
              <a:buFont typeface="Arial" charset="0"/>
              <a:buChar char="•"/>
            </a:pPr>
            <a:r>
              <a:rPr lang="en-US" sz="4000" dirty="0" smtClean="0"/>
              <a:t>Successively stacking DPWU results in an exponential growth of convolution operators in linear layers.</a:t>
            </a:r>
          </a:p>
          <a:p>
            <a:pPr marL="571500" indent="-571500">
              <a:buFont typeface="Arial" charset="0"/>
              <a:buChar char="•"/>
            </a:pPr>
            <a:r>
              <a:rPr lang="en-US" sz="4000" dirty="0" smtClean="0"/>
              <a:t>Gradient </a:t>
            </a:r>
            <a:r>
              <a:rPr lang="en-US" sz="4000" dirty="0" smtClean="0"/>
              <a:t>descent </a:t>
            </a:r>
            <a:r>
              <a:rPr lang="en-US" sz="4000" dirty="0" smtClean="0"/>
              <a:t>methods make sense of Local and Peripheral filters being learned on different images.</a:t>
            </a:r>
          </a:p>
          <a:p>
            <a:endParaRPr lang="en-US" sz="4000" dirty="0" smtClean="0"/>
          </a:p>
        </p:txBody>
      </p:sp>
      <p:sp>
        <p:nvSpPr>
          <p:cNvPr id="334" name="TextBox 333"/>
          <p:cNvSpPr txBox="1"/>
          <p:nvPr/>
        </p:nvSpPr>
        <p:spPr>
          <a:xfrm>
            <a:off x="31586528" y="19166265"/>
            <a:ext cx="1165349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4000" dirty="0" smtClean="0"/>
              <a:t>Implementation of variable </a:t>
            </a:r>
            <a:r>
              <a:rPr lang="en-US" sz="4000" dirty="0"/>
              <a:t>f</a:t>
            </a:r>
            <a:r>
              <a:rPr lang="en-US" sz="4000" dirty="0" smtClean="0"/>
              <a:t>ilters sizes. Struggling to generalize </a:t>
            </a:r>
            <a:r>
              <a:rPr lang="en-US" sz="4000" dirty="0" smtClean="0"/>
              <a:t>to (</a:t>
            </a:r>
            <a:r>
              <a:rPr lang="en-US" sz="4000" dirty="0" smtClean="0"/>
              <a:t>N by N filters) due to the nature of the weave convolution operator.</a:t>
            </a:r>
          </a:p>
          <a:p>
            <a:pPr marL="571500" indent="-571500">
              <a:buFont typeface="Arial" charset="0"/>
              <a:buChar char="•"/>
            </a:pPr>
            <a:r>
              <a:rPr lang="en-US" sz="4000" dirty="0" smtClean="0"/>
              <a:t>Implementation of variable ratio of number of peripheral filters vs local filters.</a:t>
            </a:r>
          </a:p>
          <a:p>
            <a:pPr marL="571500" indent="-571500">
              <a:buFont typeface="Arial" charset="0"/>
              <a:buChar char="•"/>
            </a:pPr>
            <a:r>
              <a:rPr lang="en-US" sz="4000" dirty="0" smtClean="0"/>
              <a:t>Improve support for multi GPU operations in </a:t>
            </a:r>
            <a:r>
              <a:rPr lang="en-US" sz="4000" dirty="0" err="1" smtClean="0"/>
              <a:t>TenserFlow</a:t>
            </a:r>
            <a:r>
              <a:rPr lang="en-US" sz="4000" dirty="0" smtClean="0"/>
              <a:t>.</a:t>
            </a:r>
          </a:p>
        </p:txBody>
      </p:sp>
      <p:grpSp>
        <p:nvGrpSpPr>
          <p:cNvPr id="322" name="Group 321"/>
          <p:cNvGrpSpPr/>
          <p:nvPr/>
        </p:nvGrpSpPr>
        <p:grpSpPr>
          <a:xfrm>
            <a:off x="-139" y="58221"/>
            <a:ext cx="9181832" cy="3802891"/>
            <a:chOff x="18282253" y="16692261"/>
            <a:chExt cx="9181832" cy="3802891"/>
          </a:xfrm>
        </p:grpSpPr>
        <p:pic>
          <p:nvPicPr>
            <p:cNvPr id="336" name="Picture 33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2253" y="16692261"/>
              <a:ext cx="8734766" cy="3802891"/>
            </a:xfrm>
            <a:prstGeom prst="rect">
              <a:avLst/>
            </a:prstGeom>
          </p:spPr>
        </p:pic>
        <p:sp>
          <p:nvSpPr>
            <p:cNvPr id="337" name="TextBox 336"/>
            <p:cNvSpPr txBox="1"/>
            <p:nvPr/>
          </p:nvSpPr>
          <p:spPr>
            <a:xfrm>
              <a:off x="21327322" y="19373406"/>
              <a:ext cx="613676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chemeClr val="bg2">
                      <a:lumMod val="50000"/>
                    </a:schemeClr>
                  </a:solidFill>
                  <a:latin typeface="Arial Rounded MT Bold" charset="0"/>
                  <a:ea typeface="Arial Rounded MT Bold" charset="0"/>
                  <a:cs typeface="Arial Rounded MT Bold" charset="0"/>
                </a:rPr>
                <a:t>Computer Science</a:t>
              </a:r>
              <a:endParaRPr lang="en-US" sz="4800" b="1" dirty="0">
                <a:solidFill>
                  <a:schemeClr val="bg2">
                    <a:lumMod val="50000"/>
                  </a:schemeClr>
                </a:solidFill>
                <a:latin typeface="Arial Rounded MT Bold" charset="0"/>
                <a:ea typeface="Arial Rounded MT Bold" charset="0"/>
                <a:cs typeface="Arial Rounded MT Bold" charset="0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1191992" y="3682841"/>
            <a:ext cx="19755256" cy="101566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Implementation </a:t>
            </a:r>
            <a:r>
              <a:rPr lang="en-US" sz="6000" smtClean="0"/>
              <a:t>in </a:t>
            </a:r>
            <a:r>
              <a:rPr lang="en-US" sz="6000" smtClean="0"/>
              <a:t>Google’s </a:t>
            </a:r>
            <a:r>
              <a:rPr lang="en-US" sz="6000" dirty="0" smtClean="0"/>
              <a:t>TensorFlow </a:t>
            </a:r>
            <a:endParaRPr lang="en-US" sz="6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" t="13928" r="38369" b="7475"/>
          <a:stretch/>
        </p:blipFill>
        <p:spPr>
          <a:xfrm>
            <a:off x="514243" y="20087234"/>
            <a:ext cx="4492779" cy="324059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025490" y="20353145"/>
            <a:ext cx="52207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Slide cover for peripheral vision </a:t>
            </a:r>
            <a:endParaRPr lang="en-US" sz="40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113311" y="22247247"/>
            <a:ext cx="3316307" cy="0"/>
          </a:xfrm>
          <a:prstGeom prst="straightConnector1">
            <a:avLst/>
          </a:prstGeom>
          <a:ln w="254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1206787" y="25530477"/>
            <a:ext cx="1218613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[</a:t>
            </a:r>
            <a:r>
              <a:rPr lang="en-US" sz="3200" dirty="0"/>
              <a:t>1] K. Fukushima. </a:t>
            </a:r>
            <a:r>
              <a:rPr lang="en-US" sz="3200" dirty="0" err="1"/>
              <a:t>Neocognitron</a:t>
            </a:r>
            <a:r>
              <a:rPr lang="en-US" sz="3200" dirty="0"/>
              <a:t>: A self-organizing neural network model for a mechanism of pattern recognition unaffected by shift in position. Biological Cybernetics, 36(4): 93-202, 1980.</a:t>
            </a:r>
            <a:endParaRPr lang="en-US" sz="3200" dirty="0" smtClean="0"/>
          </a:p>
          <a:p>
            <a:r>
              <a:rPr lang="en-US" sz="3200" dirty="0" smtClean="0"/>
              <a:t>[2] </a:t>
            </a:r>
            <a:r>
              <a:rPr lang="en-US" sz="3200" dirty="0" err="1" smtClean="0"/>
              <a:t>DiCarlo</a:t>
            </a:r>
            <a:r>
              <a:rPr lang="en-US" sz="3200" dirty="0" smtClean="0"/>
              <a:t> </a:t>
            </a:r>
            <a:r>
              <a:rPr lang="en-US" sz="3200" dirty="0"/>
              <a:t>JJ, </a:t>
            </a:r>
            <a:r>
              <a:rPr lang="en-US" sz="3200" dirty="0" err="1"/>
              <a:t>Zoccolan</a:t>
            </a:r>
            <a:r>
              <a:rPr lang="en-US" sz="3200" dirty="0"/>
              <a:t> D, Rust NC. How does the brain solve visual object recognition?. </a:t>
            </a:r>
            <a:r>
              <a:rPr lang="en-US" sz="3200" i="1" dirty="0"/>
              <a:t>Neuron</a:t>
            </a:r>
            <a:r>
              <a:rPr lang="en-US" sz="3200" dirty="0"/>
              <a:t>. 2012;73(3):415–434. </a:t>
            </a:r>
            <a:r>
              <a:rPr lang="en-US" sz="3200" dirty="0" smtClean="0"/>
              <a:t>doi:10.1016/j.neuron.2012.01.010</a:t>
            </a:r>
          </a:p>
          <a:p>
            <a:r>
              <a:rPr lang="en-US" sz="3200" dirty="0" smtClean="0"/>
              <a:t>Sea Image: </a:t>
            </a:r>
            <a:r>
              <a:rPr lang="en-US" sz="3200" dirty="0">
                <a:hlinkClick r:id="rId9"/>
              </a:rPr>
              <a:t>https://</a:t>
            </a:r>
            <a:r>
              <a:rPr lang="en-US" sz="3200" dirty="0" smtClean="0">
                <a:hlinkClick r:id="rId9"/>
              </a:rPr>
              <a:t>www.youtube.com/watch?v=3vmlIGCUY60</a:t>
            </a:r>
            <a:endParaRPr lang="en-US" sz="3200" dirty="0" smtClean="0"/>
          </a:p>
          <a:p>
            <a:endParaRPr lang="en-US" sz="1800" dirty="0"/>
          </a:p>
        </p:txBody>
      </p:sp>
      <p:sp>
        <p:nvSpPr>
          <p:cNvPr id="339" name="TextBox 338"/>
          <p:cNvSpPr txBox="1"/>
          <p:nvPr/>
        </p:nvSpPr>
        <p:spPr>
          <a:xfrm>
            <a:off x="31206787" y="24832154"/>
            <a:ext cx="122483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 would like to thank Dr. </a:t>
            </a:r>
            <a:r>
              <a:rPr lang="en-US" sz="3200" dirty="0" smtClean="0"/>
              <a:t>Subramanian </a:t>
            </a:r>
            <a:r>
              <a:rPr lang="en-US" sz="3200" dirty="0" smtClean="0"/>
              <a:t>who has helped guide this project.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480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31446" y="1707799"/>
            <a:ext cx="1208294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Convolution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69281" y="1701304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Zero-Padding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30277" y="1707799"/>
            <a:ext cx="1252772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Array-Weave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3575" y="3014101"/>
            <a:ext cx="1252772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Array-Add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69906" y="3027802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Zero-Padding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69281" y="4368489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Zero-Padding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69281" y="3007859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Image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273428" y="2024469"/>
            <a:ext cx="0" cy="9833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21" idx="1"/>
          </p:cNvCxnSpPr>
          <p:nvPr/>
        </p:nvCxnSpPr>
        <p:spPr>
          <a:xfrm>
            <a:off x="2877575" y="1862887"/>
            <a:ext cx="553870" cy="515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675549" y="1868041"/>
            <a:ext cx="544488" cy="666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879961" y="2041620"/>
            <a:ext cx="0" cy="97248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488413" y="3197912"/>
            <a:ext cx="581493" cy="532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278200" y="3203240"/>
            <a:ext cx="581493" cy="297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273428" y="3331024"/>
            <a:ext cx="0" cy="103746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877575" y="4530071"/>
            <a:ext cx="551872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0090641" y="3204729"/>
            <a:ext cx="685825" cy="14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85854" y="721844"/>
            <a:ext cx="5397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Basic Pyramid Weave Unit (BPWU)</a:t>
            </a:r>
            <a:endParaRPr lang="en-US" sz="2800" dirty="0"/>
          </a:p>
        </p:txBody>
      </p:sp>
      <p:cxnSp>
        <p:nvCxnSpPr>
          <p:cNvPr id="312" name="Straight Arrow Connector 311"/>
          <p:cNvCxnSpPr/>
          <p:nvPr/>
        </p:nvCxnSpPr>
        <p:spPr>
          <a:xfrm>
            <a:off x="1087788" y="3178433"/>
            <a:ext cx="553870" cy="515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TextBox 312"/>
          <p:cNvSpPr txBox="1"/>
          <p:nvPr/>
        </p:nvSpPr>
        <p:spPr>
          <a:xfrm>
            <a:off x="3431446" y="4368489"/>
            <a:ext cx="1208294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Convolution</a:t>
            </a:r>
          </a:p>
        </p:txBody>
      </p:sp>
      <p:sp>
        <p:nvSpPr>
          <p:cNvPr id="314" name="TextBox 313"/>
          <p:cNvSpPr txBox="1"/>
          <p:nvPr/>
        </p:nvSpPr>
        <p:spPr>
          <a:xfrm>
            <a:off x="5230277" y="4368489"/>
            <a:ext cx="1252772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Array-Weave</a:t>
            </a:r>
          </a:p>
        </p:txBody>
      </p:sp>
      <p:cxnSp>
        <p:nvCxnSpPr>
          <p:cNvPr id="315" name="Straight Arrow Connector 314"/>
          <p:cNvCxnSpPr/>
          <p:nvPr/>
        </p:nvCxnSpPr>
        <p:spPr>
          <a:xfrm>
            <a:off x="4675549" y="4528731"/>
            <a:ext cx="544488" cy="666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/>
          <p:cNvCxnSpPr/>
          <p:nvPr/>
        </p:nvCxnSpPr>
        <p:spPr>
          <a:xfrm rot="10800000">
            <a:off x="5856663" y="3363515"/>
            <a:ext cx="0" cy="97248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>
            <a:off x="8882347" y="3032739"/>
            <a:ext cx="1208294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Convolution</a:t>
            </a:r>
          </a:p>
        </p:txBody>
      </p:sp>
      <p:sp>
        <p:nvSpPr>
          <p:cNvPr id="318" name="Rectangle 317"/>
          <p:cNvSpPr/>
          <p:nvPr/>
        </p:nvSpPr>
        <p:spPr>
          <a:xfrm>
            <a:off x="1381643" y="1405051"/>
            <a:ext cx="8950037" cy="3610294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/>
          <p:cNvSpPr/>
          <p:nvPr/>
        </p:nvSpPr>
        <p:spPr>
          <a:xfrm>
            <a:off x="1507340" y="1511059"/>
            <a:ext cx="5101278" cy="731365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/>
          <p:cNvSpPr/>
          <p:nvPr/>
        </p:nvSpPr>
        <p:spPr>
          <a:xfrm>
            <a:off x="1484954" y="4163048"/>
            <a:ext cx="5101278" cy="731365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TextBox 321"/>
          <p:cNvSpPr txBox="1"/>
          <p:nvPr/>
        </p:nvSpPr>
        <p:spPr>
          <a:xfrm>
            <a:off x="3431446" y="6712392"/>
            <a:ext cx="1208294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Convolution</a:t>
            </a:r>
          </a:p>
        </p:txBody>
      </p:sp>
      <p:sp>
        <p:nvSpPr>
          <p:cNvPr id="323" name="TextBox 322"/>
          <p:cNvSpPr txBox="1"/>
          <p:nvPr/>
        </p:nvSpPr>
        <p:spPr>
          <a:xfrm>
            <a:off x="1669281" y="6705897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Zero-Padding</a:t>
            </a:r>
          </a:p>
        </p:txBody>
      </p:sp>
      <p:sp>
        <p:nvSpPr>
          <p:cNvPr id="324" name="TextBox 323"/>
          <p:cNvSpPr txBox="1"/>
          <p:nvPr/>
        </p:nvSpPr>
        <p:spPr>
          <a:xfrm>
            <a:off x="5230277" y="6712392"/>
            <a:ext cx="1252772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Array-Weave</a:t>
            </a:r>
          </a:p>
        </p:txBody>
      </p:sp>
      <p:sp>
        <p:nvSpPr>
          <p:cNvPr id="325" name="TextBox 324"/>
          <p:cNvSpPr txBox="1"/>
          <p:nvPr/>
        </p:nvSpPr>
        <p:spPr>
          <a:xfrm>
            <a:off x="5253575" y="8018694"/>
            <a:ext cx="1252772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Array-Add</a:t>
            </a:r>
          </a:p>
        </p:txBody>
      </p:sp>
      <p:sp>
        <p:nvSpPr>
          <p:cNvPr id="326" name="TextBox 325"/>
          <p:cNvSpPr txBox="1"/>
          <p:nvPr/>
        </p:nvSpPr>
        <p:spPr>
          <a:xfrm>
            <a:off x="7069906" y="8032395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Zero-Padding</a:t>
            </a:r>
          </a:p>
        </p:txBody>
      </p:sp>
      <p:sp>
        <p:nvSpPr>
          <p:cNvPr id="327" name="TextBox 326"/>
          <p:cNvSpPr txBox="1"/>
          <p:nvPr/>
        </p:nvSpPr>
        <p:spPr>
          <a:xfrm>
            <a:off x="1669281" y="9373082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Zero-Padding</a:t>
            </a:r>
          </a:p>
        </p:txBody>
      </p:sp>
      <p:sp>
        <p:nvSpPr>
          <p:cNvPr id="328" name="TextBox 327"/>
          <p:cNvSpPr txBox="1"/>
          <p:nvPr/>
        </p:nvSpPr>
        <p:spPr>
          <a:xfrm>
            <a:off x="1669281" y="7578221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Image 1</a:t>
            </a:r>
          </a:p>
        </p:txBody>
      </p:sp>
      <p:cxnSp>
        <p:nvCxnSpPr>
          <p:cNvPr id="329" name="Straight Arrow Connector 328"/>
          <p:cNvCxnSpPr/>
          <p:nvPr/>
        </p:nvCxnSpPr>
        <p:spPr>
          <a:xfrm flipV="1">
            <a:off x="2273428" y="7029062"/>
            <a:ext cx="0" cy="51072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/>
          <p:cNvCxnSpPr>
            <a:endCxn id="341" idx="1"/>
          </p:cNvCxnSpPr>
          <p:nvPr/>
        </p:nvCxnSpPr>
        <p:spPr>
          <a:xfrm>
            <a:off x="2877575" y="6867480"/>
            <a:ext cx="553870" cy="515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Arrow Connector 330"/>
          <p:cNvCxnSpPr/>
          <p:nvPr/>
        </p:nvCxnSpPr>
        <p:spPr>
          <a:xfrm>
            <a:off x="4675549" y="6872634"/>
            <a:ext cx="544488" cy="666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Arrow Connector 331"/>
          <p:cNvCxnSpPr/>
          <p:nvPr/>
        </p:nvCxnSpPr>
        <p:spPr>
          <a:xfrm>
            <a:off x="5879961" y="7046213"/>
            <a:ext cx="0" cy="97248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332"/>
          <p:cNvCxnSpPr/>
          <p:nvPr/>
        </p:nvCxnSpPr>
        <p:spPr>
          <a:xfrm>
            <a:off x="6488413" y="8202505"/>
            <a:ext cx="581493" cy="532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/>
          <p:cNvCxnSpPr/>
          <p:nvPr/>
        </p:nvCxnSpPr>
        <p:spPr>
          <a:xfrm>
            <a:off x="8278200" y="8207833"/>
            <a:ext cx="581493" cy="297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Arrow Connector 335"/>
          <p:cNvCxnSpPr/>
          <p:nvPr/>
        </p:nvCxnSpPr>
        <p:spPr>
          <a:xfrm flipV="1">
            <a:off x="2877575" y="9534664"/>
            <a:ext cx="551872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Arrow Connector 336"/>
          <p:cNvCxnSpPr/>
          <p:nvPr/>
        </p:nvCxnSpPr>
        <p:spPr>
          <a:xfrm flipV="1">
            <a:off x="10090641" y="8209322"/>
            <a:ext cx="685825" cy="14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TextBox 337"/>
          <p:cNvSpPr txBox="1"/>
          <p:nvPr/>
        </p:nvSpPr>
        <p:spPr>
          <a:xfrm>
            <a:off x="1085854" y="5726437"/>
            <a:ext cx="5984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Disjoint Pyramid Weave Unit (DPWU)</a:t>
            </a:r>
            <a:endParaRPr lang="en-US" sz="2800" dirty="0"/>
          </a:p>
        </p:txBody>
      </p:sp>
      <p:cxnSp>
        <p:nvCxnSpPr>
          <p:cNvPr id="339" name="Straight Arrow Connector 338"/>
          <p:cNvCxnSpPr/>
          <p:nvPr/>
        </p:nvCxnSpPr>
        <p:spPr>
          <a:xfrm>
            <a:off x="1079153" y="7734648"/>
            <a:ext cx="553870" cy="515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TextBox 339"/>
          <p:cNvSpPr txBox="1"/>
          <p:nvPr/>
        </p:nvSpPr>
        <p:spPr>
          <a:xfrm>
            <a:off x="3431446" y="9373082"/>
            <a:ext cx="1208294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Convolution</a:t>
            </a:r>
          </a:p>
        </p:txBody>
      </p:sp>
      <p:sp>
        <p:nvSpPr>
          <p:cNvPr id="341" name="TextBox 340"/>
          <p:cNvSpPr txBox="1"/>
          <p:nvPr/>
        </p:nvSpPr>
        <p:spPr>
          <a:xfrm>
            <a:off x="5230277" y="9373082"/>
            <a:ext cx="1252772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Array-Weave</a:t>
            </a:r>
          </a:p>
        </p:txBody>
      </p:sp>
      <p:cxnSp>
        <p:nvCxnSpPr>
          <p:cNvPr id="342" name="Straight Arrow Connector 341"/>
          <p:cNvCxnSpPr/>
          <p:nvPr/>
        </p:nvCxnSpPr>
        <p:spPr>
          <a:xfrm>
            <a:off x="4675549" y="9533324"/>
            <a:ext cx="544488" cy="666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Arrow Connector 342"/>
          <p:cNvCxnSpPr/>
          <p:nvPr/>
        </p:nvCxnSpPr>
        <p:spPr>
          <a:xfrm rot="10800000">
            <a:off x="5856663" y="8368108"/>
            <a:ext cx="0" cy="97248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TextBox 343"/>
          <p:cNvSpPr txBox="1"/>
          <p:nvPr/>
        </p:nvSpPr>
        <p:spPr>
          <a:xfrm>
            <a:off x="8882347" y="8037332"/>
            <a:ext cx="1208294" cy="33382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Convolution</a:t>
            </a:r>
          </a:p>
        </p:txBody>
      </p:sp>
      <p:sp>
        <p:nvSpPr>
          <p:cNvPr id="345" name="Rectangle 344"/>
          <p:cNvSpPr/>
          <p:nvPr/>
        </p:nvSpPr>
        <p:spPr>
          <a:xfrm>
            <a:off x="1381643" y="6409644"/>
            <a:ext cx="8950037" cy="3610294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Rectangle 345"/>
          <p:cNvSpPr/>
          <p:nvPr/>
        </p:nvSpPr>
        <p:spPr>
          <a:xfrm>
            <a:off x="1507340" y="6515652"/>
            <a:ext cx="5101278" cy="731365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Rectangle 346"/>
          <p:cNvSpPr/>
          <p:nvPr/>
        </p:nvSpPr>
        <p:spPr>
          <a:xfrm>
            <a:off x="1484954" y="9167641"/>
            <a:ext cx="5101278" cy="731365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TextBox 347"/>
          <p:cNvSpPr txBox="1"/>
          <p:nvPr/>
        </p:nvSpPr>
        <p:spPr>
          <a:xfrm>
            <a:off x="1669281" y="8484984"/>
            <a:ext cx="1208294" cy="3231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Image 2</a:t>
            </a:r>
          </a:p>
        </p:txBody>
      </p:sp>
      <p:cxnSp>
        <p:nvCxnSpPr>
          <p:cNvPr id="350" name="Straight Arrow Connector 349"/>
          <p:cNvCxnSpPr/>
          <p:nvPr/>
        </p:nvCxnSpPr>
        <p:spPr>
          <a:xfrm rot="10800000" flipV="1">
            <a:off x="2260856" y="8829862"/>
            <a:ext cx="0" cy="51072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/>
          <p:nvPr/>
        </p:nvCxnSpPr>
        <p:spPr>
          <a:xfrm>
            <a:off x="1087788" y="8628332"/>
            <a:ext cx="553870" cy="515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9868" y="12305391"/>
            <a:ext cx="12576632" cy="12576632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8282253" y="16692261"/>
            <a:ext cx="9181832" cy="3802891"/>
            <a:chOff x="18282253" y="16692261"/>
            <a:chExt cx="9181832" cy="3802891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2253" y="16692261"/>
              <a:ext cx="8734766" cy="3802891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21327322" y="19373406"/>
              <a:ext cx="613676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chemeClr val="bg2">
                      <a:lumMod val="50000"/>
                    </a:schemeClr>
                  </a:solidFill>
                  <a:latin typeface="Arial Rounded MT Bold" charset="0"/>
                  <a:ea typeface="Arial Rounded MT Bold" charset="0"/>
                  <a:cs typeface="Arial Rounded MT Bold" charset="0"/>
                </a:rPr>
                <a:t>Computer Science</a:t>
              </a:r>
              <a:endParaRPr lang="en-US" sz="4800" b="1" dirty="0">
                <a:solidFill>
                  <a:schemeClr val="bg2">
                    <a:lumMod val="50000"/>
                  </a:schemeClr>
                </a:solidFill>
                <a:latin typeface="Arial Rounded MT Bold" charset="0"/>
                <a:ea typeface="Arial Rounded MT Bold" charset="0"/>
                <a:cs typeface="Arial Rounded MT Bold" charset="0"/>
              </a:endParaRPr>
            </a:p>
          </p:txBody>
        </p:sp>
      </p:grpSp>
      <p:pic>
        <p:nvPicPr>
          <p:cNvPr id="61" name="Picture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511" y="11788062"/>
            <a:ext cx="8936228" cy="3890602"/>
          </a:xfrm>
          <a:prstGeom prst="rect">
            <a:avLst/>
          </a:prstGeom>
        </p:spPr>
      </p:pic>
      <p:pic>
        <p:nvPicPr>
          <p:cNvPr id="1026" name="Picture 2" descr=" Lufthansa A380 crosses the A14 at Leipzig Airpo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10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Picture 20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7" t="10934" r="50678" b="1620"/>
          <a:stretch/>
        </p:blipFill>
        <p:spPr>
          <a:xfrm>
            <a:off x="6569385" y="13704845"/>
            <a:ext cx="7158724" cy="7158727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7" t="10934" r="50678" b="1620"/>
          <a:stretch/>
        </p:blipFill>
        <p:spPr>
          <a:xfrm>
            <a:off x="6569385" y="3514293"/>
            <a:ext cx="7158724" cy="7158727"/>
          </a:xfrm>
          <a:prstGeom prst="rect">
            <a:avLst/>
          </a:prstGeom>
        </p:spPr>
      </p:pic>
      <p:sp>
        <p:nvSpPr>
          <p:cNvPr id="106" name="Rectangle 105"/>
          <p:cNvSpPr>
            <a:spLocks noChangeAspect="1"/>
          </p:cNvSpPr>
          <p:nvPr/>
        </p:nvSpPr>
        <p:spPr>
          <a:xfrm>
            <a:off x="6602165" y="3556942"/>
            <a:ext cx="2366027" cy="2382916"/>
          </a:xfrm>
          <a:prstGeom prst="rect">
            <a:avLst/>
          </a:prstGeom>
          <a:solidFill>
            <a:srgbClr val="FF0000">
              <a:alpha val="2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sp>
        <p:nvSpPr>
          <p:cNvPr id="88" name="Oval 87"/>
          <p:cNvSpPr/>
          <p:nvPr/>
        </p:nvSpPr>
        <p:spPr>
          <a:xfrm>
            <a:off x="7635546" y="4598771"/>
            <a:ext cx="299258" cy="29925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7" t="10934" r="78691" b="59099"/>
          <a:stretch/>
        </p:blipFill>
        <p:spPr>
          <a:xfrm>
            <a:off x="16988586" y="9791283"/>
            <a:ext cx="2441834" cy="2453252"/>
          </a:xfrm>
          <a:prstGeom prst="rect">
            <a:avLst/>
          </a:prstGeom>
        </p:spPr>
      </p:pic>
      <p:cxnSp>
        <p:nvCxnSpPr>
          <p:cNvPr id="94" name="Straight Connector 93"/>
          <p:cNvCxnSpPr/>
          <p:nvPr/>
        </p:nvCxnSpPr>
        <p:spPr>
          <a:xfrm>
            <a:off x="8968194" y="3556942"/>
            <a:ext cx="8854772" cy="630824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6569385" y="3556942"/>
            <a:ext cx="10476358" cy="630824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6602166" y="5939858"/>
            <a:ext cx="10443580" cy="4647905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8968189" y="5939861"/>
            <a:ext cx="8839545" cy="466959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>
            <a:spLocks noChangeAspect="1"/>
          </p:cNvSpPr>
          <p:nvPr/>
        </p:nvSpPr>
        <p:spPr>
          <a:xfrm>
            <a:off x="17045743" y="9843747"/>
            <a:ext cx="777220" cy="782769"/>
          </a:xfrm>
          <a:prstGeom prst="rect">
            <a:avLst/>
          </a:prstGeom>
          <a:solidFill>
            <a:srgbClr val="FF0000">
              <a:alpha val="2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sp>
        <p:nvSpPr>
          <p:cNvPr id="112" name="Oval 111"/>
          <p:cNvSpPr/>
          <p:nvPr/>
        </p:nvSpPr>
        <p:spPr>
          <a:xfrm>
            <a:off x="9999118" y="4598771"/>
            <a:ext cx="299258" cy="29925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8301869" y="4748400"/>
            <a:ext cx="148204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/>
          <p:cNvSpPr/>
          <p:nvPr/>
        </p:nvSpPr>
        <p:spPr>
          <a:xfrm>
            <a:off x="12344841" y="4598771"/>
            <a:ext cx="299258" cy="29925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10650466" y="4748400"/>
            <a:ext cx="148204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7635546" y="9296614"/>
            <a:ext cx="299258" cy="29925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sp>
        <p:nvSpPr>
          <p:cNvPr id="120" name="Oval 119"/>
          <p:cNvSpPr/>
          <p:nvPr/>
        </p:nvSpPr>
        <p:spPr>
          <a:xfrm>
            <a:off x="9999118" y="9296614"/>
            <a:ext cx="299258" cy="29925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8301869" y="9446243"/>
            <a:ext cx="148204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12344841" y="9296614"/>
            <a:ext cx="299258" cy="29925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10650466" y="9446243"/>
            <a:ext cx="148204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7704548" y="6931156"/>
            <a:ext cx="299258" cy="29925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cxnSp>
        <p:nvCxnSpPr>
          <p:cNvPr id="126" name="Straight Arrow Connector 125"/>
          <p:cNvCxnSpPr/>
          <p:nvPr/>
        </p:nvCxnSpPr>
        <p:spPr>
          <a:xfrm>
            <a:off x="8370872" y="7080789"/>
            <a:ext cx="3761640" cy="84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12413843" y="6931156"/>
            <a:ext cx="299258" cy="29925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cxnSp>
        <p:nvCxnSpPr>
          <p:cNvPr id="130" name="Straight Arrow Connector 129"/>
          <p:cNvCxnSpPr/>
          <p:nvPr/>
        </p:nvCxnSpPr>
        <p:spPr>
          <a:xfrm flipH="1">
            <a:off x="8285143" y="7297074"/>
            <a:ext cx="3870039" cy="18463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H="1">
            <a:off x="8262469" y="5008701"/>
            <a:ext cx="3870039" cy="18463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>
            <a:spLocks noChangeAspect="1"/>
          </p:cNvSpPr>
          <p:nvPr/>
        </p:nvSpPr>
        <p:spPr>
          <a:xfrm>
            <a:off x="8972560" y="8254785"/>
            <a:ext cx="2366027" cy="2382916"/>
          </a:xfrm>
          <a:prstGeom prst="rect">
            <a:avLst/>
          </a:prstGeom>
          <a:solidFill>
            <a:srgbClr val="FF0000">
              <a:alpha val="2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sp>
        <p:nvSpPr>
          <p:cNvPr id="136" name="Rectangle 135"/>
          <p:cNvSpPr>
            <a:spLocks noChangeAspect="1"/>
          </p:cNvSpPr>
          <p:nvPr/>
        </p:nvSpPr>
        <p:spPr>
          <a:xfrm>
            <a:off x="17846540" y="11413995"/>
            <a:ext cx="777220" cy="782769"/>
          </a:xfrm>
          <a:prstGeom prst="rect">
            <a:avLst/>
          </a:prstGeom>
          <a:solidFill>
            <a:srgbClr val="FF0000">
              <a:alpha val="2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cxnSp>
        <p:nvCxnSpPr>
          <p:cNvPr id="137" name="Straight Connector 136"/>
          <p:cNvCxnSpPr/>
          <p:nvPr/>
        </p:nvCxnSpPr>
        <p:spPr>
          <a:xfrm>
            <a:off x="11314868" y="10632955"/>
            <a:ext cx="7308803" cy="155298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11314871" y="8271371"/>
            <a:ext cx="7293663" cy="314590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8958913" y="8241307"/>
            <a:ext cx="8864053" cy="316963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8958913" y="10632951"/>
            <a:ext cx="8864053" cy="1558975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17379184" y="10171738"/>
            <a:ext cx="99751" cy="9975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sp>
        <p:nvSpPr>
          <p:cNvPr id="173" name="Oval 172"/>
          <p:cNvSpPr/>
          <p:nvPr/>
        </p:nvSpPr>
        <p:spPr>
          <a:xfrm>
            <a:off x="18179394" y="10171735"/>
            <a:ext cx="100359" cy="10035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cxnSp>
        <p:nvCxnSpPr>
          <p:cNvPr id="174" name="Straight Arrow Connector 173"/>
          <p:cNvCxnSpPr/>
          <p:nvPr/>
        </p:nvCxnSpPr>
        <p:spPr>
          <a:xfrm>
            <a:off x="17587528" y="10221914"/>
            <a:ext cx="497025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Oval 174"/>
          <p:cNvSpPr/>
          <p:nvPr/>
        </p:nvSpPr>
        <p:spPr>
          <a:xfrm>
            <a:off x="18943390" y="10171735"/>
            <a:ext cx="100359" cy="10035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cxnSp>
        <p:nvCxnSpPr>
          <p:cNvPr id="176" name="Straight Arrow Connector 175"/>
          <p:cNvCxnSpPr/>
          <p:nvPr/>
        </p:nvCxnSpPr>
        <p:spPr>
          <a:xfrm>
            <a:off x="18375162" y="10221914"/>
            <a:ext cx="497025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Oval 176"/>
          <p:cNvSpPr/>
          <p:nvPr/>
        </p:nvSpPr>
        <p:spPr>
          <a:xfrm>
            <a:off x="17364066" y="11747221"/>
            <a:ext cx="100359" cy="10035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cxnSp>
        <p:nvCxnSpPr>
          <p:cNvPr id="178" name="Straight Arrow Connector 177"/>
          <p:cNvCxnSpPr/>
          <p:nvPr/>
        </p:nvCxnSpPr>
        <p:spPr>
          <a:xfrm>
            <a:off x="17587528" y="11797401"/>
            <a:ext cx="497025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val 178"/>
          <p:cNvSpPr/>
          <p:nvPr/>
        </p:nvSpPr>
        <p:spPr>
          <a:xfrm>
            <a:off x="18943390" y="11747221"/>
            <a:ext cx="100359" cy="10035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cxnSp>
        <p:nvCxnSpPr>
          <p:cNvPr id="180" name="Straight Arrow Connector 179"/>
          <p:cNvCxnSpPr/>
          <p:nvPr/>
        </p:nvCxnSpPr>
        <p:spPr>
          <a:xfrm>
            <a:off x="18375162" y="11797401"/>
            <a:ext cx="497025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Oval 180"/>
          <p:cNvSpPr/>
          <p:nvPr/>
        </p:nvSpPr>
        <p:spPr>
          <a:xfrm>
            <a:off x="17387206" y="10953932"/>
            <a:ext cx="100359" cy="10035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17610669" y="11004111"/>
            <a:ext cx="1261516" cy="2845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Oval 182"/>
          <p:cNvSpPr/>
          <p:nvPr/>
        </p:nvSpPr>
        <p:spPr>
          <a:xfrm>
            <a:off x="18966533" y="10953932"/>
            <a:ext cx="100359" cy="10035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cxnSp>
        <p:nvCxnSpPr>
          <p:cNvPr id="184" name="Straight Arrow Connector 183"/>
          <p:cNvCxnSpPr/>
          <p:nvPr/>
        </p:nvCxnSpPr>
        <p:spPr>
          <a:xfrm flipH="1">
            <a:off x="17581919" y="11076646"/>
            <a:ext cx="1297870" cy="619183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 flipH="1">
            <a:off x="17574315" y="10309209"/>
            <a:ext cx="1297870" cy="619183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Oval 199"/>
          <p:cNvSpPr/>
          <p:nvPr/>
        </p:nvSpPr>
        <p:spPr>
          <a:xfrm>
            <a:off x="18186951" y="11747221"/>
            <a:ext cx="100359" cy="10035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pic>
        <p:nvPicPr>
          <p:cNvPr id="204" name="Picture 20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7" t="10934" r="78691" b="59099"/>
          <a:stretch/>
        </p:blipFill>
        <p:spPr>
          <a:xfrm>
            <a:off x="17002329" y="12949153"/>
            <a:ext cx="2441834" cy="2453252"/>
          </a:xfrm>
          <a:prstGeom prst="rect">
            <a:avLst/>
          </a:prstGeom>
        </p:spPr>
      </p:pic>
      <p:sp>
        <p:nvSpPr>
          <p:cNvPr id="205" name="Rectangle 204"/>
          <p:cNvSpPr>
            <a:spLocks noChangeAspect="1"/>
          </p:cNvSpPr>
          <p:nvPr/>
        </p:nvSpPr>
        <p:spPr>
          <a:xfrm>
            <a:off x="8944797" y="16083897"/>
            <a:ext cx="2366027" cy="2382916"/>
          </a:xfrm>
          <a:prstGeom prst="rect">
            <a:avLst/>
          </a:prstGeom>
          <a:solidFill>
            <a:schemeClr val="accent6">
              <a:lumMod val="50000"/>
              <a:alpha val="2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cxnSp>
        <p:nvCxnSpPr>
          <p:cNvPr id="206" name="Straight Connector 205"/>
          <p:cNvCxnSpPr/>
          <p:nvPr/>
        </p:nvCxnSpPr>
        <p:spPr>
          <a:xfrm flipV="1">
            <a:off x="11310820" y="14577901"/>
            <a:ext cx="7297711" cy="3888912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Rectangle 206"/>
          <p:cNvSpPr>
            <a:spLocks noChangeAspect="1"/>
          </p:cNvSpPr>
          <p:nvPr/>
        </p:nvSpPr>
        <p:spPr>
          <a:xfrm>
            <a:off x="17807734" y="13748601"/>
            <a:ext cx="800797" cy="806513"/>
          </a:xfrm>
          <a:prstGeom prst="rect">
            <a:avLst/>
          </a:prstGeom>
          <a:solidFill>
            <a:schemeClr val="accent6">
              <a:lumMod val="50000"/>
              <a:alpha val="2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cxnSp>
        <p:nvCxnSpPr>
          <p:cNvPr id="209" name="Straight Connector 208"/>
          <p:cNvCxnSpPr/>
          <p:nvPr/>
        </p:nvCxnSpPr>
        <p:spPr>
          <a:xfrm flipV="1">
            <a:off x="11310824" y="13796086"/>
            <a:ext cx="7312850" cy="2310934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V="1">
            <a:off x="8944797" y="13764981"/>
            <a:ext cx="8862940" cy="2332636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flipV="1">
            <a:off x="8944791" y="14577904"/>
            <a:ext cx="8862943" cy="3888914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9" name="Picture 2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7" t="10934" r="78691" b="59099"/>
          <a:stretch/>
        </p:blipFill>
        <p:spPr>
          <a:xfrm>
            <a:off x="23061332" y="11306078"/>
            <a:ext cx="2441834" cy="2453252"/>
          </a:xfrm>
          <a:prstGeom prst="rect">
            <a:avLst/>
          </a:prstGeom>
        </p:spPr>
      </p:pic>
      <p:sp>
        <p:nvSpPr>
          <p:cNvPr id="230" name="Frame 229"/>
          <p:cNvSpPr/>
          <p:nvPr/>
        </p:nvSpPr>
        <p:spPr>
          <a:xfrm>
            <a:off x="23090775" y="11332235"/>
            <a:ext cx="2412393" cy="2388528"/>
          </a:xfrm>
          <a:prstGeom prst="frame">
            <a:avLst>
              <a:gd name="adj1" fmla="val 33523"/>
            </a:avLst>
          </a:prstGeom>
          <a:solidFill>
            <a:srgbClr val="C00000">
              <a:alpha val="20000"/>
            </a:srgb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>
              <a:solidFill>
                <a:schemeClr val="tx1"/>
              </a:solidFill>
            </a:endParaRPr>
          </a:p>
        </p:txBody>
      </p:sp>
      <p:sp>
        <p:nvSpPr>
          <p:cNvPr id="231" name="Rectangle 230"/>
          <p:cNvSpPr>
            <a:spLocks noChangeAspect="1"/>
          </p:cNvSpPr>
          <p:nvPr/>
        </p:nvSpPr>
        <p:spPr>
          <a:xfrm>
            <a:off x="23881850" y="12123242"/>
            <a:ext cx="800797" cy="806513"/>
          </a:xfrm>
          <a:prstGeom prst="rect">
            <a:avLst/>
          </a:prstGeom>
          <a:solidFill>
            <a:schemeClr val="accent6">
              <a:lumMod val="50000"/>
              <a:alpha val="2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cxnSp>
        <p:nvCxnSpPr>
          <p:cNvPr id="242" name="Straight Connector 241"/>
          <p:cNvCxnSpPr/>
          <p:nvPr/>
        </p:nvCxnSpPr>
        <p:spPr>
          <a:xfrm>
            <a:off x="6602166" y="3556943"/>
            <a:ext cx="2342629" cy="2374907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 flipV="1">
            <a:off x="6602160" y="3600209"/>
            <a:ext cx="2342631" cy="2339647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8948665" y="8240632"/>
            <a:ext cx="2342629" cy="2374907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 flipV="1">
            <a:off x="8948660" y="8283899"/>
            <a:ext cx="2342631" cy="2339647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/>
          <p:cNvSpPr txBox="1"/>
          <p:nvPr/>
        </p:nvSpPr>
        <p:spPr>
          <a:xfrm>
            <a:off x="14558423" y="3379340"/>
            <a:ext cx="10600767" cy="18658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81" dirty="0"/>
              <a:t>     Filter is moved by the size of each filter</a:t>
            </a:r>
          </a:p>
          <a:p>
            <a:r>
              <a:rPr lang="en-US" sz="15081" dirty="0"/>
              <a:t>Center space is left for local filter</a:t>
            </a:r>
          </a:p>
          <a:p>
            <a:endParaRPr lang="en-US" sz="15081" dirty="0"/>
          </a:p>
        </p:txBody>
      </p:sp>
      <p:grpSp>
        <p:nvGrpSpPr>
          <p:cNvPr id="254" name="Group 253"/>
          <p:cNvGrpSpPr>
            <a:grpSpLocks noChangeAspect="1"/>
          </p:cNvGrpSpPr>
          <p:nvPr/>
        </p:nvGrpSpPr>
        <p:grpSpPr>
          <a:xfrm>
            <a:off x="14790537" y="3635084"/>
            <a:ext cx="606017" cy="598481"/>
            <a:chOff x="7580966" y="1087508"/>
            <a:chExt cx="1109640" cy="1095843"/>
          </a:xfrm>
        </p:grpSpPr>
        <p:sp>
          <p:nvSpPr>
            <p:cNvPr id="250" name="Rectangle 249"/>
            <p:cNvSpPr>
              <a:spLocks noChangeAspect="1"/>
            </p:cNvSpPr>
            <p:nvPr/>
          </p:nvSpPr>
          <p:spPr>
            <a:xfrm>
              <a:off x="7606177" y="1091181"/>
              <a:ext cx="1084429" cy="109217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081"/>
            </a:p>
          </p:txBody>
        </p:sp>
        <p:cxnSp>
          <p:nvCxnSpPr>
            <p:cNvPr id="251" name="Straight Connector 250"/>
            <p:cNvCxnSpPr/>
            <p:nvPr/>
          </p:nvCxnSpPr>
          <p:spPr>
            <a:xfrm>
              <a:off x="7606177" y="1091180"/>
              <a:ext cx="1073705" cy="1088499"/>
            </a:xfrm>
            <a:prstGeom prst="line">
              <a:avLst/>
            </a:prstGeom>
            <a:ln w="1270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flipV="1">
              <a:off x="7580966" y="1087508"/>
              <a:ext cx="1073706" cy="1072338"/>
            </a:xfrm>
            <a:prstGeom prst="line">
              <a:avLst/>
            </a:prstGeom>
            <a:ln w="1270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Oval 252"/>
            <p:cNvSpPr/>
            <p:nvPr/>
          </p:nvSpPr>
          <p:spPr>
            <a:xfrm>
              <a:off x="8049414" y="1556254"/>
              <a:ext cx="137160" cy="13716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081"/>
            </a:p>
          </p:txBody>
        </p:sp>
      </p:grpSp>
      <p:sp>
        <p:nvSpPr>
          <p:cNvPr id="257" name="Left Brace 256"/>
          <p:cNvSpPr/>
          <p:nvPr/>
        </p:nvSpPr>
        <p:spPr>
          <a:xfrm>
            <a:off x="4778425" y="3358977"/>
            <a:ext cx="830821" cy="9077498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sp>
        <p:nvSpPr>
          <p:cNvPr id="258" name="Right Brace 257"/>
          <p:cNvSpPr/>
          <p:nvPr/>
        </p:nvSpPr>
        <p:spPr>
          <a:xfrm>
            <a:off x="19614338" y="11004112"/>
            <a:ext cx="3152186" cy="3150977"/>
          </a:xfrm>
          <a:prstGeom prst="rightBrace">
            <a:avLst>
              <a:gd name="adj1" fmla="val 8333"/>
              <a:gd name="adj2" fmla="val 4921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sp>
        <p:nvSpPr>
          <p:cNvPr id="259" name="L-Shape 258"/>
          <p:cNvSpPr>
            <a:spLocks noChangeAspect="1"/>
          </p:cNvSpPr>
          <p:nvPr/>
        </p:nvSpPr>
        <p:spPr>
          <a:xfrm rot="13500000">
            <a:off x="19807863" y="10813525"/>
            <a:ext cx="399011" cy="399011"/>
          </a:xfrm>
          <a:prstGeom prst="corner">
            <a:avLst>
              <a:gd name="adj1" fmla="val 30247"/>
              <a:gd name="adj2" fmla="val 3024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sp>
        <p:nvSpPr>
          <p:cNvPr id="260" name="L-Shape 259"/>
          <p:cNvSpPr>
            <a:spLocks noChangeAspect="1"/>
          </p:cNvSpPr>
          <p:nvPr/>
        </p:nvSpPr>
        <p:spPr>
          <a:xfrm rot="13500000">
            <a:off x="19807865" y="13952350"/>
            <a:ext cx="399011" cy="399011"/>
          </a:xfrm>
          <a:prstGeom prst="corner">
            <a:avLst>
              <a:gd name="adj1" fmla="val 30247"/>
              <a:gd name="adj2" fmla="val 3024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sp>
        <p:nvSpPr>
          <p:cNvPr id="263" name="TextBox 262"/>
          <p:cNvSpPr txBox="1"/>
          <p:nvPr/>
        </p:nvSpPr>
        <p:spPr>
          <a:xfrm>
            <a:off x="14806671" y="18247909"/>
            <a:ext cx="8979452" cy="2329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81" dirty="0"/>
              <a:t>     Filter is moved by the twice size of each filter.</a:t>
            </a:r>
          </a:p>
          <a:p>
            <a:r>
              <a:rPr lang="en-US" sz="15081" dirty="0"/>
              <a:t>Only operates on the center</a:t>
            </a:r>
          </a:p>
          <a:p>
            <a:endParaRPr lang="en-US" sz="15081" dirty="0"/>
          </a:p>
        </p:txBody>
      </p:sp>
      <p:sp>
        <p:nvSpPr>
          <p:cNvPr id="270" name="Rectangle 269"/>
          <p:cNvSpPr>
            <a:spLocks noChangeAspect="1"/>
          </p:cNvSpPr>
          <p:nvPr/>
        </p:nvSpPr>
        <p:spPr>
          <a:xfrm>
            <a:off x="14959677" y="18519041"/>
            <a:ext cx="606657" cy="610988"/>
          </a:xfrm>
          <a:prstGeom prst="rect">
            <a:avLst/>
          </a:prstGeom>
          <a:solidFill>
            <a:schemeClr val="accent6">
              <a:lumMod val="50000"/>
              <a:alpha val="2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sp>
        <p:nvSpPr>
          <p:cNvPr id="272" name="Plus 271"/>
          <p:cNvSpPr/>
          <p:nvPr/>
        </p:nvSpPr>
        <p:spPr>
          <a:xfrm>
            <a:off x="19714326" y="11956586"/>
            <a:ext cx="1197033" cy="1197033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sp>
        <p:nvSpPr>
          <p:cNvPr id="273" name="TextBox 272"/>
          <p:cNvSpPr txBox="1"/>
          <p:nvPr/>
        </p:nvSpPr>
        <p:spPr>
          <a:xfrm>
            <a:off x="795532" y="5505091"/>
            <a:ext cx="4524493" cy="3026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81" b="1" dirty="0"/>
              <a:t>Array Weave</a:t>
            </a:r>
          </a:p>
          <a:p>
            <a:r>
              <a:rPr lang="en-US" sz="15081" dirty="0"/>
              <a:t>gathers peripheral information of image</a:t>
            </a:r>
          </a:p>
          <a:p>
            <a:endParaRPr lang="en-US" sz="15081" dirty="0"/>
          </a:p>
        </p:txBody>
      </p:sp>
      <p:sp>
        <p:nvSpPr>
          <p:cNvPr id="274" name="Left Brace 273"/>
          <p:cNvSpPr/>
          <p:nvPr/>
        </p:nvSpPr>
        <p:spPr>
          <a:xfrm>
            <a:off x="4778425" y="12736606"/>
            <a:ext cx="830821" cy="9077498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sp>
        <p:nvSpPr>
          <p:cNvPr id="275" name="TextBox 274"/>
          <p:cNvSpPr txBox="1"/>
          <p:nvPr/>
        </p:nvSpPr>
        <p:spPr>
          <a:xfrm>
            <a:off x="836387" y="15714304"/>
            <a:ext cx="4524493" cy="25620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81" b="1" dirty="0"/>
              <a:t>Zero Weave</a:t>
            </a:r>
          </a:p>
          <a:p>
            <a:r>
              <a:rPr lang="en-US" sz="15081" dirty="0"/>
              <a:t>gather local information of image</a:t>
            </a:r>
          </a:p>
        </p:txBody>
      </p:sp>
      <p:pic>
        <p:nvPicPr>
          <p:cNvPr id="282" name="Picture 28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7" t="10934" r="50678" b="1620"/>
          <a:stretch/>
        </p:blipFill>
        <p:spPr>
          <a:xfrm>
            <a:off x="27456633" y="8986873"/>
            <a:ext cx="7158724" cy="7158727"/>
          </a:xfrm>
          <a:prstGeom prst="rect">
            <a:avLst/>
          </a:prstGeom>
        </p:spPr>
      </p:pic>
      <p:sp>
        <p:nvSpPr>
          <p:cNvPr id="283" name="Left Brace 282"/>
          <p:cNvSpPr/>
          <p:nvPr/>
        </p:nvSpPr>
        <p:spPr>
          <a:xfrm rot="5400000">
            <a:off x="21256247" y="4210510"/>
            <a:ext cx="830821" cy="9975273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sp>
        <p:nvSpPr>
          <p:cNvPr id="284" name="TextBox 283"/>
          <p:cNvSpPr txBox="1"/>
          <p:nvPr/>
        </p:nvSpPr>
        <p:spPr>
          <a:xfrm>
            <a:off x="19725224" y="6931157"/>
            <a:ext cx="4957425" cy="11696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81" b="1" dirty="0"/>
              <a:t>Array Add</a:t>
            </a:r>
          </a:p>
          <a:p>
            <a:r>
              <a:rPr lang="en-US" sz="15081" dirty="0"/>
              <a:t>(Element Wise)</a:t>
            </a:r>
          </a:p>
        </p:txBody>
      </p:sp>
      <p:cxnSp>
        <p:nvCxnSpPr>
          <p:cNvPr id="286" name="Straight Connector 285"/>
          <p:cNvCxnSpPr/>
          <p:nvPr/>
        </p:nvCxnSpPr>
        <p:spPr>
          <a:xfrm>
            <a:off x="25473723" y="11344870"/>
            <a:ext cx="5952949" cy="79678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 flipV="1">
            <a:off x="25473723" y="12949152"/>
            <a:ext cx="5952949" cy="7871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 flipV="1">
            <a:off x="23090776" y="12949152"/>
            <a:ext cx="7544821" cy="7871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Rectangle 290"/>
          <p:cNvSpPr>
            <a:spLocks noChangeAspect="1"/>
          </p:cNvSpPr>
          <p:nvPr/>
        </p:nvSpPr>
        <p:spPr>
          <a:xfrm>
            <a:off x="30635596" y="12151846"/>
            <a:ext cx="800797" cy="806513"/>
          </a:xfrm>
          <a:prstGeom prst="rect">
            <a:avLst/>
          </a:prstGeom>
          <a:solidFill>
            <a:schemeClr val="accent1">
              <a:alpha val="2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cxnSp>
        <p:nvCxnSpPr>
          <p:cNvPr id="294" name="Straight Connector 293"/>
          <p:cNvCxnSpPr/>
          <p:nvPr/>
        </p:nvCxnSpPr>
        <p:spPr>
          <a:xfrm>
            <a:off x="23090776" y="11352776"/>
            <a:ext cx="7544821" cy="8092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Left Brace 297"/>
          <p:cNvSpPr/>
          <p:nvPr/>
        </p:nvSpPr>
        <p:spPr>
          <a:xfrm rot="16200000">
            <a:off x="26839989" y="9881880"/>
            <a:ext cx="830821" cy="8977745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sp>
        <p:nvSpPr>
          <p:cNvPr id="304" name="TextBox 303"/>
          <p:cNvSpPr txBox="1"/>
          <p:nvPr/>
        </p:nvSpPr>
        <p:spPr>
          <a:xfrm>
            <a:off x="25648644" y="14812110"/>
            <a:ext cx="4957425" cy="11696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81" b="1" dirty="0"/>
              <a:t>Standard Convolution</a:t>
            </a:r>
          </a:p>
        </p:txBody>
      </p:sp>
      <p:sp>
        <p:nvSpPr>
          <p:cNvPr id="305" name="Left Brace 304"/>
          <p:cNvSpPr/>
          <p:nvPr/>
        </p:nvSpPr>
        <p:spPr>
          <a:xfrm rot="16200000">
            <a:off x="17236693" y="5078284"/>
            <a:ext cx="1695718" cy="35253046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sp>
        <p:nvSpPr>
          <p:cNvPr id="306" name="TextBox 305"/>
          <p:cNvSpPr txBox="1"/>
          <p:nvPr/>
        </p:nvSpPr>
        <p:spPr>
          <a:xfrm>
            <a:off x="14959676" y="23423784"/>
            <a:ext cx="9522681" cy="25620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81" b="1" dirty="0"/>
              <a:t>Weave Convolution</a:t>
            </a:r>
          </a:p>
          <a:p>
            <a:r>
              <a:rPr lang="en-US" sz="15081" dirty="0"/>
              <a:t>With proper padding results in image of same size as input</a:t>
            </a:r>
          </a:p>
          <a:p>
            <a:endParaRPr lang="en-US" sz="15081" dirty="0"/>
          </a:p>
        </p:txBody>
      </p:sp>
    </p:spTree>
    <p:extLst>
      <p:ext uri="{BB962C8B-B14F-4D97-AF65-F5344CB8AC3E}">
        <p14:creationId xmlns:p14="http://schemas.microsoft.com/office/powerpoint/2010/main" val="50761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7" t="10934" r="50678" b="1620"/>
          <a:stretch/>
        </p:blipFill>
        <p:spPr>
          <a:xfrm>
            <a:off x="8468376" y="15510193"/>
            <a:ext cx="7158724" cy="715872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7" t="10934" r="50678" b="1620"/>
          <a:stretch/>
        </p:blipFill>
        <p:spPr>
          <a:xfrm>
            <a:off x="8468376" y="5319640"/>
            <a:ext cx="7158724" cy="7158727"/>
          </a:xfrm>
          <a:prstGeom prst="rect">
            <a:avLst/>
          </a:prstGeom>
        </p:spPr>
      </p:pic>
      <p:sp>
        <p:nvSpPr>
          <p:cNvPr id="26" name="Rectangle 25"/>
          <p:cNvSpPr>
            <a:spLocks noChangeAspect="1"/>
          </p:cNvSpPr>
          <p:nvPr/>
        </p:nvSpPr>
        <p:spPr>
          <a:xfrm>
            <a:off x="8501157" y="5362290"/>
            <a:ext cx="2366027" cy="2382916"/>
          </a:xfrm>
          <a:prstGeom prst="rect">
            <a:avLst/>
          </a:prstGeom>
          <a:solidFill>
            <a:srgbClr val="FF0000">
              <a:alpha val="2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sp>
        <p:nvSpPr>
          <p:cNvPr id="27" name="Oval 26"/>
          <p:cNvSpPr/>
          <p:nvPr/>
        </p:nvSpPr>
        <p:spPr>
          <a:xfrm>
            <a:off x="9534537" y="6404119"/>
            <a:ext cx="299258" cy="29925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7" t="10934" r="78691" b="59099"/>
          <a:stretch/>
        </p:blipFill>
        <p:spPr>
          <a:xfrm>
            <a:off x="18887577" y="11596631"/>
            <a:ext cx="2441834" cy="2453252"/>
          </a:xfrm>
          <a:prstGeom prst="rect">
            <a:avLst/>
          </a:prstGeom>
        </p:spPr>
      </p:pic>
      <p:cxnSp>
        <p:nvCxnSpPr>
          <p:cNvPr id="29" name="Straight Connector 28"/>
          <p:cNvCxnSpPr/>
          <p:nvPr/>
        </p:nvCxnSpPr>
        <p:spPr>
          <a:xfrm>
            <a:off x="10867186" y="5362289"/>
            <a:ext cx="8854772" cy="630824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468376" y="5362289"/>
            <a:ext cx="10476358" cy="630824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501157" y="7745206"/>
            <a:ext cx="10443580" cy="4647905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0867180" y="7745209"/>
            <a:ext cx="8839545" cy="466959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>
            <a:spLocks noChangeAspect="1"/>
          </p:cNvSpPr>
          <p:nvPr/>
        </p:nvSpPr>
        <p:spPr>
          <a:xfrm>
            <a:off x="18944734" y="11649095"/>
            <a:ext cx="777220" cy="782769"/>
          </a:xfrm>
          <a:prstGeom prst="rect">
            <a:avLst/>
          </a:prstGeom>
          <a:solidFill>
            <a:srgbClr val="FF0000">
              <a:alpha val="2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sp>
        <p:nvSpPr>
          <p:cNvPr id="34" name="Oval 33"/>
          <p:cNvSpPr/>
          <p:nvPr/>
        </p:nvSpPr>
        <p:spPr>
          <a:xfrm>
            <a:off x="11898109" y="6404119"/>
            <a:ext cx="299258" cy="29925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0200861" y="6553748"/>
            <a:ext cx="148204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4243832" y="6404119"/>
            <a:ext cx="299258" cy="29925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2549457" y="6553748"/>
            <a:ext cx="148204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534537" y="11101962"/>
            <a:ext cx="299258" cy="29925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sp>
        <p:nvSpPr>
          <p:cNvPr id="39" name="Oval 38"/>
          <p:cNvSpPr/>
          <p:nvPr/>
        </p:nvSpPr>
        <p:spPr>
          <a:xfrm>
            <a:off x="11898109" y="11101962"/>
            <a:ext cx="299258" cy="29925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0200861" y="11251591"/>
            <a:ext cx="148204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4243832" y="11101962"/>
            <a:ext cx="299258" cy="29925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2549457" y="11251591"/>
            <a:ext cx="148204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9603539" y="8736504"/>
            <a:ext cx="299258" cy="29925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0269863" y="8886136"/>
            <a:ext cx="3761640" cy="84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14312834" y="8736504"/>
            <a:ext cx="299258" cy="29925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10184134" y="9102422"/>
            <a:ext cx="3870039" cy="18463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0161461" y="6814048"/>
            <a:ext cx="3870039" cy="18463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>
            <a:spLocks noChangeAspect="1"/>
          </p:cNvSpPr>
          <p:nvPr/>
        </p:nvSpPr>
        <p:spPr>
          <a:xfrm>
            <a:off x="10871552" y="10060133"/>
            <a:ext cx="2366027" cy="2382916"/>
          </a:xfrm>
          <a:prstGeom prst="rect">
            <a:avLst/>
          </a:prstGeom>
          <a:solidFill>
            <a:srgbClr val="FF0000">
              <a:alpha val="2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sp>
        <p:nvSpPr>
          <p:cNvPr id="49" name="Rectangle 48"/>
          <p:cNvSpPr>
            <a:spLocks noChangeAspect="1"/>
          </p:cNvSpPr>
          <p:nvPr/>
        </p:nvSpPr>
        <p:spPr>
          <a:xfrm>
            <a:off x="19745531" y="13219343"/>
            <a:ext cx="777220" cy="782769"/>
          </a:xfrm>
          <a:prstGeom prst="rect">
            <a:avLst/>
          </a:prstGeom>
          <a:solidFill>
            <a:srgbClr val="FF0000">
              <a:alpha val="2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cxnSp>
        <p:nvCxnSpPr>
          <p:cNvPr id="50" name="Straight Connector 49"/>
          <p:cNvCxnSpPr/>
          <p:nvPr/>
        </p:nvCxnSpPr>
        <p:spPr>
          <a:xfrm>
            <a:off x="13213859" y="12438302"/>
            <a:ext cx="7308803" cy="155298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3213862" y="10076718"/>
            <a:ext cx="7293663" cy="314590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0857904" y="10046654"/>
            <a:ext cx="8864053" cy="316963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0857904" y="12438299"/>
            <a:ext cx="8864053" cy="1558975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19278175" y="11977085"/>
            <a:ext cx="99751" cy="9975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sp>
        <p:nvSpPr>
          <p:cNvPr id="55" name="Oval 54"/>
          <p:cNvSpPr/>
          <p:nvPr/>
        </p:nvSpPr>
        <p:spPr>
          <a:xfrm>
            <a:off x="20078385" y="11977082"/>
            <a:ext cx="100359" cy="10035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19486520" y="12027262"/>
            <a:ext cx="497025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20842381" y="11977082"/>
            <a:ext cx="100359" cy="10035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20274154" y="12027262"/>
            <a:ext cx="497025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9263057" y="13552569"/>
            <a:ext cx="100359" cy="10035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19486520" y="13602748"/>
            <a:ext cx="497025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20842381" y="13552569"/>
            <a:ext cx="100359" cy="10035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20274154" y="13602748"/>
            <a:ext cx="497025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19286197" y="12759279"/>
            <a:ext cx="100359" cy="10035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9509660" y="12809459"/>
            <a:ext cx="1261516" cy="2845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20865524" y="12759279"/>
            <a:ext cx="100359" cy="10035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19480910" y="12881993"/>
            <a:ext cx="1297870" cy="619183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19473306" y="12114556"/>
            <a:ext cx="1297870" cy="619183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20085943" y="13552569"/>
            <a:ext cx="100359" cy="10035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7" t="10934" r="78691" b="59099"/>
          <a:stretch/>
        </p:blipFill>
        <p:spPr>
          <a:xfrm>
            <a:off x="18901320" y="14754501"/>
            <a:ext cx="2441834" cy="2453252"/>
          </a:xfrm>
          <a:prstGeom prst="rect">
            <a:avLst/>
          </a:prstGeom>
        </p:spPr>
      </p:pic>
      <p:sp>
        <p:nvSpPr>
          <p:cNvPr id="70" name="Rectangle 69"/>
          <p:cNvSpPr>
            <a:spLocks noChangeAspect="1"/>
          </p:cNvSpPr>
          <p:nvPr/>
        </p:nvSpPr>
        <p:spPr>
          <a:xfrm>
            <a:off x="10843788" y="17889245"/>
            <a:ext cx="2366027" cy="2382916"/>
          </a:xfrm>
          <a:prstGeom prst="rect">
            <a:avLst/>
          </a:prstGeom>
          <a:solidFill>
            <a:schemeClr val="accent6">
              <a:lumMod val="50000"/>
              <a:alpha val="2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13209811" y="16383249"/>
            <a:ext cx="7297711" cy="3888912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>
            <a:spLocks noChangeAspect="1"/>
          </p:cNvSpPr>
          <p:nvPr/>
        </p:nvSpPr>
        <p:spPr>
          <a:xfrm>
            <a:off x="19706725" y="15553949"/>
            <a:ext cx="800797" cy="806513"/>
          </a:xfrm>
          <a:prstGeom prst="rect">
            <a:avLst/>
          </a:prstGeom>
          <a:solidFill>
            <a:schemeClr val="accent6">
              <a:lumMod val="50000"/>
              <a:alpha val="2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cxnSp>
        <p:nvCxnSpPr>
          <p:cNvPr id="73" name="Straight Connector 72"/>
          <p:cNvCxnSpPr/>
          <p:nvPr/>
        </p:nvCxnSpPr>
        <p:spPr>
          <a:xfrm flipV="1">
            <a:off x="13209815" y="15601433"/>
            <a:ext cx="7312850" cy="2310934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10843788" y="15570329"/>
            <a:ext cx="8862940" cy="2332636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10843782" y="16383252"/>
            <a:ext cx="8862943" cy="3888914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24561296" y="13191588"/>
            <a:ext cx="2441836" cy="2453252"/>
            <a:chOff x="8910549" y="4824727"/>
            <a:chExt cx="1119175" cy="1124407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07" t="10934" r="78691" b="59099"/>
            <a:stretch/>
          </p:blipFill>
          <p:spPr>
            <a:xfrm>
              <a:off x="8910549" y="4824727"/>
              <a:ext cx="1119174" cy="1124407"/>
            </a:xfrm>
            <a:prstGeom prst="rect">
              <a:avLst/>
            </a:prstGeom>
          </p:spPr>
        </p:pic>
        <p:sp>
          <p:nvSpPr>
            <p:cNvPr id="78" name="Frame 77"/>
            <p:cNvSpPr/>
            <p:nvPr/>
          </p:nvSpPr>
          <p:spPr>
            <a:xfrm>
              <a:off x="8924044" y="4836716"/>
              <a:ext cx="1105680" cy="1094742"/>
            </a:xfrm>
            <a:prstGeom prst="frame">
              <a:avLst>
                <a:gd name="adj1" fmla="val 33523"/>
              </a:avLst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081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>
              <a:spLocks noChangeAspect="1"/>
            </p:cNvSpPr>
            <p:nvPr/>
          </p:nvSpPr>
          <p:spPr>
            <a:xfrm>
              <a:off x="9286620" y="5199261"/>
              <a:ext cx="367032" cy="369652"/>
            </a:xfrm>
            <a:prstGeom prst="rect">
              <a:avLst/>
            </a:prstGeom>
            <a:solidFill>
              <a:schemeClr val="accent6">
                <a:lumMod val="50000"/>
                <a:alpha val="20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081"/>
            </a:p>
          </p:txBody>
        </p:sp>
      </p:grpSp>
      <p:cxnSp>
        <p:nvCxnSpPr>
          <p:cNvPr id="80" name="Straight Connector 79"/>
          <p:cNvCxnSpPr/>
          <p:nvPr/>
        </p:nvCxnSpPr>
        <p:spPr>
          <a:xfrm>
            <a:off x="8501157" y="5362291"/>
            <a:ext cx="2342629" cy="2374907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8501151" y="5405557"/>
            <a:ext cx="2342631" cy="2339647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0847656" y="10045980"/>
            <a:ext cx="2342629" cy="2374907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10847651" y="10089246"/>
            <a:ext cx="2342631" cy="2339647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6826021" y="5406363"/>
            <a:ext cx="7603390" cy="27941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81" dirty="0"/>
              <a:t>     Filter is moved by the size of each filter.</a:t>
            </a:r>
          </a:p>
          <a:p>
            <a:r>
              <a:rPr lang="en-US" sz="15081" dirty="0"/>
              <a:t>Center space is left for local filter.</a:t>
            </a:r>
          </a:p>
          <a:p>
            <a:endParaRPr lang="en-US" sz="15081" dirty="0"/>
          </a:p>
        </p:txBody>
      </p:sp>
      <p:grpSp>
        <p:nvGrpSpPr>
          <p:cNvPr id="85" name="Group 84"/>
          <p:cNvGrpSpPr>
            <a:grpSpLocks noChangeAspect="1"/>
          </p:cNvGrpSpPr>
          <p:nvPr/>
        </p:nvGrpSpPr>
        <p:grpSpPr>
          <a:xfrm>
            <a:off x="17058133" y="5662106"/>
            <a:ext cx="606017" cy="598481"/>
            <a:chOff x="7580966" y="1087508"/>
            <a:chExt cx="1109640" cy="1095843"/>
          </a:xfrm>
        </p:grpSpPr>
        <p:sp>
          <p:nvSpPr>
            <p:cNvPr id="86" name="Rectangle 85"/>
            <p:cNvSpPr>
              <a:spLocks noChangeAspect="1"/>
            </p:cNvSpPr>
            <p:nvPr/>
          </p:nvSpPr>
          <p:spPr>
            <a:xfrm>
              <a:off x="7606177" y="1091181"/>
              <a:ext cx="1084429" cy="109217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081"/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7606177" y="1091180"/>
              <a:ext cx="1073705" cy="1088499"/>
            </a:xfrm>
            <a:prstGeom prst="line">
              <a:avLst/>
            </a:prstGeom>
            <a:ln w="1270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7580966" y="1087508"/>
              <a:ext cx="1073706" cy="1072338"/>
            </a:xfrm>
            <a:prstGeom prst="line">
              <a:avLst/>
            </a:prstGeom>
            <a:ln w="1270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8049414" y="1556254"/>
              <a:ext cx="137160" cy="13716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081"/>
            </a:p>
          </p:txBody>
        </p:sp>
      </p:grpSp>
      <p:sp>
        <p:nvSpPr>
          <p:cNvPr id="90" name="Rectangle 89"/>
          <p:cNvSpPr/>
          <p:nvPr/>
        </p:nvSpPr>
        <p:spPr>
          <a:xfrm>
            <a:off x="7598810" y="4831161"/>
            <a:ext cx="16830598" cy="95938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  <p:sp>
        <p:nvSpPr>
          <p:cNvPr id="91" name="Rectangle 90"/>
          <p:cNvSpPr/>
          <p:nvPr/>
        </p:nvSpPr>
        <p:spPr>
          <a:xfrm>
            <a:off x="7598810" y="14406612"/>
            <a:ext cx="16830598" cy="887880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9505" tIns="99753" rIns="199505" bIns="997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81"/>
          </a:p>
        </p:txBody>
      </p:sp>
    </p:spTree>
    <p:extLst>
      <p:ext uri="{BB962C8B-B14F-4D97-AF65-F5344CB8AC3E}">
        <p14:creationId xmlns:p14="http://schemas.microsoft.com/office/powerpoint/2010/main" val="320401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2912</TotalTime>
  <Words>635</Words>
  <Application>Microsoft Macintosh PowerPoint</Application>
  <PresentationFormat>Custom</PresentationFormat>
  <Paragraphs>132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 Rounded MT Bold</vt:lpstr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Nonet</dc:creator>
  <cp:lastModifiedBy>Tim Nonet</cp:lastModifiedBy>
  <cp:revision>58</cp:revision>
  <dcterms:created xsi:type="dcterms:W3CDTF">2019-03-28T14:01:45Z</dcterms:created>
  <dcterms:modified xsi:type="dcterms:W3CDTF">2019-04-09T20:31:41Z</dcterms:modified>
</cp:coreProperties>
</file>