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58" r:id="rId4"/>
    <p:sldId id="274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83"/>
    <p:restoredTop sz="95018"/>
  </p:normalViewPr>
  <p:slideViewPr>
    <p:cSldViewPr snapToGrid="0" snapToObjects="1">
      <p:cViewPr>
        <p:scale>
          <a:sx n="65" d="100"/>
          <a:sy n="65" d="100"/>
        </p:scale>
        <p:origin x="50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3590-F3B1-2340-9B81-6EEB8657128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Pyramid Weave Units and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Nonet</a:t>
            </a:r>
            <a:endParaRPr lang="en-US" dirty="0" smtClean="0"/>
          </a:p>
          <a:p>
            <a:r>
              <a:rPr lang="en-US" dirty="0" smtClean="0"/>
              <a:t>9/12/2018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3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Disjoint Nature of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interpret each input to the DPWU as the local and the peripheral features respectively we can rationalize the strange nature of performing different operations on different images.</a:t>
            </a:r>
          </a:p>
          <a:p>
            <a:pPr lvl="1"/>
            <a:r>
              <a:rPr lang="en-US" dirty="0" smtClean="0"/>
              <a:t>Model can learn relationship, no need for human understanding of what a stacked net means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48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(2 BPWU + 1 DPWU) (9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330060" y="2449816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2405271" y="1807961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2411990" y="3029945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405691" y="2315337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78858" y="2922183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324635" y="2262330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24635" y="3075471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660260" y="1477373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5593739" y="1476704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311504" y="1477372"/>
            <a:ext cx="1095845" cy="3690307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7236354" y="1472286"/>
            <a:ext cx="1095845" cy="3695393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43231" y="449367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211637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641052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17" name="TextBox 216"/>
          <p:cNvSpPr txBox="1"/>
          <p:nvPr/>
        </p:nvSpPr>
        <p:spPr>
          <a:xfrm>
            <a:off x="6073142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8" name="TextBox 217"/>
          <p:cNvSpPr txBox="1"/>
          <p:nvPr/>
        </p:nvSpPr>
        <p:spPr>
          <a:xfrm>
            <a:off x="7537226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35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(4 BPWU + 3 DPWU) (21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4793348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1868559" y="973987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1875278" y="2195971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868979" y="1481363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2146" y="2088209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87923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87923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4793348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9" name="Group 178"/>
          <p:cNvGrpSpPr>
            <a:grpSpLocks noChangeAspect="1"/>
          </p:cNvGrpSpPr>
          <p:nvPr/>
        </p:nvGrpSpPr>
        <p:grpSpPr>
          <a:xfrm>
            <a:off x="1868559" y="3438585"/>
            <a:ext cx="2919364" cy="1014752"/>
            <a:chOff x="417443" y="1272210"/>
            <a:chExt cx="11151705" cy="3876261"/>
          </a:xfrm>
        </p:grpSpPr>
        <p:sp>
          <p:nvSpPr>
            <p:cNvPr id="180" name="TextBox 179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>
            <a:grpSpLocks noChangeAspect="1"/>
          </p:cNvGrpSpPr>
          <p:nvPr/>
        </p:nvGrpSpPr>
        <p:grpSpPr>
          <a:xfrm>
            <a:off x="1875278" y="4660569"/>
            <a:ext cx="2919364" cy="1014752"/>
            <a:chOff x="417443" y="1272210"/>
            <a:chExt cx="11151705" cy="3876261"/>
          </a:xfrm>
        </p:grpSpPr>
        <p:sp>
          <p:nvSpPr>
            <p:cNvPr id="241" name="TextBox 24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6" name="Straight Connector 265"/>
          <p:cNvCxnSpPr/>
          <p:nvPr/>
        </p:nvCxnSpPr>
        <p:spPr>
          <a:xfrm>
            <a:off x="1868979" y="3945961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1242146" y="4552807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4787923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4787923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7690213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242146" y="2088209"/>
            <a:ext cx="0" cy="2488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" y="3326074"/>
            <a:ext cx="765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0213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0213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2107202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040681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758446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6683296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490173" y="5886012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658579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087994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305" name="TextBox 304"/>
          <p:cNvSpPr txBox="1"/>
          <p:nvPr/>
        </p:nvSpPr>
        <p:spPr>
          <a:xfrm>
            <a:off x="5520084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306" name="TextBox 305"/>
          <p:cNvSpPr txBox="1"/>
          <p:nvPr/>
        </p:nvSpPr>
        <p:spPr>
          <a:xfrm>
            <a:off x="6984168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914159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556774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8393562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9857646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25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Pyramid Arrangement (BWPU + DWPU)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~log(X) in-line tasks</a:t>
            </a:r>
          </a:p>
          <a:p>
            <a:r>
              <a:rPr lang="en-US" dirty="0" smtClean="0"/>
              <a:t>Requires ~ log(X) GPUS</a:t>
            </a:r>
          </a:p>
          <a:p>
            <a:r>
              <a:rPr lang="en-US" dirty="0" smtClean="0"/>
              <a:t>X/log(X) 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X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8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5600" cy="4498975"/>
          </a:xfrm>
        </p:spPr>
        <p:txBody>
          <a:bodyPr/>
          <a:lstStyle/>
          <a:p>
            <a:r>
              <a:rPr lang="en-US" dirty="0" smtClean="0"/>
              <a:t>Preforms comparable to </a:t>
            </a:r>
            <a:r>
              <a:rPr lang="en-US" dirty="0" err="1" smtClean="0"/>
              <a:t>iso</a:t>
            </a:r>
            <a:r>
              <a:rPr lang="en-US" dirty="0" smtClean="0"/>
              <a:t>-parametric models that are stacked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Limited in testing capability due only having 1 GPU.</a:t>
            </a:r>
            <a:endParaRPr lang="en-US" dirty="0" smtClean="0"/>
          </a:p>
          <a:p>
            <a:r>
              <a:rPr lang="en-US" dirty="0" smtClean="0"/>
              <a:t>Vastly outperforms </a:t>
            </a:r>
            <a:r>
              <a:rPr lang="en-US" dirty="0" err="1" smtClean="0"/>
              <a:t>iso</a:t>
            </a:r>
            <a:r>
              <a:rPr lang="en-US" dirty="0" smtClean="0"/>
              <a:t>-layer and </a:t>
            </a:r>
            <a:r>
              <a:rPr lang="en-US" dirty="0" err="1" smtClean="0"/>
              <a:t>iso-train_time</a:t>
            </a:r>
            <a:r>
              <a:rPr lang="en-US" dirty="0" smtClean="0"/>
              <a:t> </a:t>
            </a:r>
            <a:r>
              <a:rPr lang="en-US" dirty="0" smtClean="0"/>
              <a:t>models.</a:t>
            </a:r>
            <a:endParaRPr lang="en-US" dirty="0" smtClean="0"/>
          </a:p>
          <a:p>
            <a:r>
              <a:rPr lang="en-US" dirty="0" smtClean="0"/>
              <a:t>Certainly preforms better than ~log</a:t>
            </a:r>
            <a:r>
              <a:rPr lang="en-US" dirty="0" smtClean="0"/>
              <a:t>(.)/(.) </a:t>
            </a:r>
            <a:r>
              <a:rPr lang="en-US" dirty="0" smtClean="0"/>
              <a:t>that is required to make the stacked method computationally worth it.</a:t>
            </a:r>
          </a:p>
          <a:p>
            <a:r>
              <a:rPr lang="en-US" dirty="0" smtClean="0"/>
              <a:t>Lacks vanishing gradients that deep networks often encounter.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4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Weave/Zero Weave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Weave and Zero Weave layers were built with intuition in mind, supplying more context without requiring (too many) more parameters.</a:t>
            </a:r>
          </a:p>
          <a:p>
            <a:r>
              <a:rPr lang="en-US" dirty="0" smtClean="0"/>
              <a:t>However, the idea of combing multiple arrays into one can open a much more efficient network design.</a:t>
            </a:r>
          </a:p>
          <a:p>
            <a:r>
              <a:rPr lang="en-US" dirty="0" smtClean="0"/>
              <a:t>More efficient combination methods most likely exist.</a:t>
            </a:r>
          </a:p>
          <a:p>
            <a:pPr lvl="1"/>
            <a:r>
              <a:rPr lang="en-US" dirty="0" smtClean="0"/>
              <a:t>Simple sum is not logical</a:t>
            </a:r>
          </a:p>
        </p:txBody>
      </p:sp>
    </p:spTree>
    <p:extLst>
      <p:ext uri="{BB962C8B-B14F-4D97-AF65-F5344CB8AC3E}">
        <p14:creationId xmlns:p14="http://schemas.microsoft.com/office/powerpoint/2010/main" val="163256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</a:t>
            </a:r>
            <a:r>
              <a:rPr lang="en-US" sz="2800" smtClean="0"/>
              <a:t>Weave Unit (BPWU) </a:t>
            </a:r>
            <a:r>
              <a:rPr lang="en-US" sz="2800" dirty="0" smtClean="0"/>
              <a:t>Computational Sections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</a:t>
            </a:r>
            <a:r>
              <a:rPr lang="en-US" sz="2800" dirty="0" smtClean="0"/>
              <a:t>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 </a:t>
            </a:r>
            <a:r>
              <a:rPr lang="en-US" sz="2800" dirty="0" smtClean="0"/>
              <a:t>In – Line Tasks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43361" y="1093304"/>
            <a:ext cx="6408505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35718" y="1093304"/>
            <a:ext cx="3689168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9281" y="5441531"/>
            <a:ext cx="502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run in parallel on separate GPUs </a:t>
            </a:r>
          </a:p>
          <a:p>
            <a:r>
              <a:rPr lang="en-US" dirty="0" smtClean="0"/>
              <a:t>and then combined once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1" y="417441"/>
            <a:ext cx="971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Stacked BPWU Model (9 Convolution Layers)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669775" y="1330882"/>
            <a:ext cx="2919364" cy="1014752"/>
            <a:chOff x="417443" y="1272210"/>
            <a:chExt cx="11151705" cy="3876261"/>
          </a:xfrm>
        </p:grpSpPr>
        <p:sp>
          <p:nvSpPr>
            <p:cNvPr id="125" name="TextBox 12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35" name="Straight Arrow Connector 134"/>
            <p:cNvCxnSpPr>
              <a:endCxn id="143" idx="2"/>
            </p:cNvCxnSpPr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43" idx="3"/>
              <a:endCxn id="142" idx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42" idx="3"/>
              <a:endCxn id="144" idx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44" idx="2"/>
              <a:endCxn id="145" idx="0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45" idx="3"/>
              <a:endCxn id="147" idx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47" idx="3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9" idx="0"/>
            </p:cNvCxnSpPr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49" idx="3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4589139" y="1340053"/>
            <a:ext cx="2919364" cy="1014752"/>
            <a:chOff x="417443" y="1272210"/>
            <a:chExt cx="11151705" cy="3876261"/>
          </a:xfrm>
        </p:grpSpPr>
        <p:sp>
          <p:nvSpPr>
            <p:cNvPr id="151" name="TextBox 15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>
            <a:grpSpLocks noChangeAspect="1"/>
          </p:cNvGrpSpPr>
          <p:nvPr/>
        </p:nvGrpSpPr>
        <p:grpSpPr>
          <a:xfrm>
            <a:off x="7505777" y="1340053"/>
            <a:ext cx="2919364" cy="1014752"/>
            <a:chOff x="417443" y="1272210"/>
            <a:chExt cx="11151705" cy="3876261"/>
          </a:xfrm>
        </p:grpSpPr>
        <p:sp>
          <p:nvSpPr>
            <p:cNvPr id="177" name="TextBox 17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24764" y="1000295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801377" y="1000294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7760766" y="1003961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76008" y="1000293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472147" y="1000292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9407227" y="1000291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735" y="2545689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141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905556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09" name="TextBox 208"/>
          <p:cNvSpPr txBox="1"/>
          <p:nvPr/>
        </p:nvSpPr>
        <p:spPr>
          <a:xfrm>
            <a:off x="5337646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6801730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31214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73652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213" name="TextBox 212"/>
          <p:cNvSpPr txBox="1"/>
          <p:nvPr/>
        </p:nvSpPr>
        <p:spPr>
          <a:xfrm>
            <a:off x="1043361" y="3235311"/>
            <a:ext cx="9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Standard Convolution Unit Model (9 Convolution Layers)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1919939" y="3778407"/>
            <a:ext cx="7724919" cy="795130"/>
            <a:chOff x="417443" y="2782957"/>
            <a:chExt cx="7724919" cy="795130"/>
          </a:xfrm>
        </p:grpSpPr>
        <p:sp>
          <p:nvSpPr>
            <p:cNvPr id="215" name="TextBox 21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Zero-Padding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2D-Convolution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Image</a:t>
              </a: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>
            <a:grpSpLocks noChangeAspect="1"/>
          </p:cNvGrpSpPr>
          <p:nvPr/>
        </p:nvGrpSpPr>
        <p:grpSpPr>
          <a:xfrm>
            <a:off x="1522985" y="5086778"/>
            <a:ext cx="1371866" cy="141206"/>
            <a:chOff x="417443" y="2782957"/>
            <a:chExt cx="7724919" cy="795130"/>
          </a:xfrm>
        </p:grpSpPr>
        <p:sp>
          <p:nvSpPr>
            <p:cNvPr id="260" name="TextBox 25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/>
          <p:cNvGrpSpPr>
            <a:grpSpLocks noChangeAspect="1"/>
          </p:cNvGrpSpPr>
          <p:nvPr/>
        </p:nvGrpSpPr>
        <p:grpSpPr>
          <a:xfrm>
            <a:off x="2790685" y="5078231"/>
            <a:ext cx="1371866" cy="141206"/>
            <a:chOff x="417443" y="2782957"/>
            <a:chExt cx="7724919" cy="795130"/>
          </a:xfrm>
        </p:grpSpPr>
        <p:sp>
          <p:nvSpPr>
            <p:cNvPr id="296" name="TextBox 29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30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Arrow Connector 30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>
            <a:off x="4078758" y="5086778"/>
            <a:ext cx="1371866" cy="141206"/>
            <a:chOff x="417443" y="2782957"/>
            <a:chExt cx="7724919" cy="795130"/>
          </a:xfrm>
        </p:grpSpPr>
        <p:sp>
          <p:nvSpPr>
            <p:cNvPr id="305" name="TextBox 30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5344779" y="5078231"/>
            <a:ext cx="1371866" cy="141206"/>
            <a:chOff x="417443" y="2782957"/>
            <a:chExt cx="7724919" cy="795130"/>
          </a:xfrm>
        </p:grpSpPr>
        <p:sp>
          <p:nvSpPr>
            <p:cNvPr id="314" name="TextBox 31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7" name="Straight Arrow Connector 31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Arrow Connector 32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>
            <a:grpSpLocks noChangeAspect="1"/>
          </p:cNvGrpSpPr>
          <p:nvPr/>
        </p:nvGrpSpPr>
        <p:grpSpPr>
          <a:xfrm>
            <a:off x="6651961" y="5086778"/>
            <a:ext cx="1371866" cy="141206"/>
            <a:chOff x="417443" y="2782957"/>
            <a:chExt cx="7724919" cy="795130"/>
          </a:xfrm>
        </p:grpSpPr>
        <p:sp>
          <p:nvSpPr>
            <p:cNvPr id="323" name="TextBox 322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26" name="Straight Arrow Connector 325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>
            <a:grpSpLocks noChangeAspect="1"/>
          </p:cNvGrpSpPr>
          <p:nvPr/>
        </p:nvGrpSpPr>
        <p:grpSpPr>
          <a:xfrm>
            <a:off x="7938722" y="5078231"/>
            <a:ext cx="1371866" cy="141206"/>
            <a:chOff x="417443" y="2782957"/>
            <a:chExt cx="7724919" cy="795130"/>
          </a:xfrm>
        </p:grpSpPr>
        <p:sp>
          <p:nvSpPr>
            <p:cNvPr id="332" name="TextBox 331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>
            <a:grpSpLocks noChangeAspect="1"/>
          </p:cNvGrpSpPr>
          <p:nvPr/>
        </p:nvGrpSpPr>
        <p:grpSpPr>
          <a:xfrm>
            <a:off x="9224987" y="5091485"/>
            <a:ext cx="1371866" cy="141206"/>
            <a:chOff x="417443" y="2782957"/>
            <a:chExt cx="7724919" cy="795130"/>
          </a:xfrm>
        </p:grpSpPr>
        <p:sp>
          <p:nvSpPr>
            <p:cNvPr id="341" name="TextBox 34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4" name="Straight Arrow Connector 34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Rectangle 34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>
            <a:grpSpLocks noChangeAspect="1"/>
          </p:cNvGrpSpPr>
          <p:nvPr/>
        </p:nvGrpSpPr>
        <p:grpSpPr>
          <a:xfrm>
            <a:off x="10525579" y="5084034"/>
            <a:ext cx="1371866" cy="141206"/>
            <a:chOff x="417443" y="2782957"/>
            <a:chExt cx="7724919" cy="795130"/>
          </a:xfrm>
        </p:grpSpPr>
        <p:sp>
          <p:nvSpPr>
            <p:cNvPr id="350" name="TextBox 34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3" name="Straight Arrow Connector 35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7" name="Straight Arrow Connector 35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>
            <a:grpSpLocks noChangeAspect="1"/>
          </p:cNvGrpSpPr>
          <p:nvPr/>
        </p:nvGrpSpPr>
        <p:grpSpPr>
          <a:xfrm>
            <a:off x="241405" y="5078415"/>
            <a:ext cx="1371866" cy="141206"/>
            <a:chOff x="417443" y="2782957"/>
            <a:chExt cx="7724919" cy="795130"/>
          </a:xfrm>
        </p:grpSpPr>
        <p:sp>
          <p:nvSpPr>
            <p:cNvPr id="359" name="TextBox 35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62" name="Straight Arrow Connector 36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Arrow Connector 36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Rectangle 366"/>
          <p:cNvSpPr/>
          <p:nvPr/>
        </p:nvSpPr>
        <p:spPr>
          <a:xfrm>
            <a:off x="405652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630576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85677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143735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409132" y="4858072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732047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8035318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31558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10638714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74162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195555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320301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4487086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US" b="1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573247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  <a:endParaRPr lang="en-US" b="1" dirty="0" smtClean="0"/>
          </a:p>
        </p:txBody>
      </p:sp>
      <p:sp>
        <p:nvSpPr>
          <p:cNvPr id="382" name="TextBox 381"/>
          <p:cNvSpPr txBox="1"/>
          <p:nvPr/>
        </p:nvSpPr>
        <p:spPr>
          <a:xfrm>
            <a:off x="7097550" y="5507495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8387620" y="5525370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  <a:endParaRPr lang="en-US" b="1" dirty="0" smtClean="0"/>
          </a:p>
        </p:txBody>
      </p:sp>
      <p:sp>
        <p:nvSpPr>
          <p:cNvPr id="384" name="TextBox 383"/>
          <p:cNvSpPr txBox="1"/>
          <p:nvPr/>
        </p:nvSpPr>
        <p:spPr>
          <a:xfrm>
            <a:off x="9644858" y="5522257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  <a:endParaRPr lang="en-US" b="1" dirty="0" smtClean="0"/>
          </a:p>
        </p:txBody>
      </p:sp>
      <p:sp>
        <p:nvSpPr>
          <p:cNvPr id="385" name="TextBox 384"/>
          <p:cNvSpPr txBox="1"/>
          <p:nvPr/>
        </p:nvSpPr>
        <p:spPr>
          <a:xfrm>
            <a:off x="10953821" y="552411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Stacked BPWU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 Convolution Layers in 6 in-line tasks</a:t>
            </a:r>
          </a:p>
          <a:p>
            <a:r>
              <a:rPr lang="en-US" dirty="0" smtClean="0"/>
              <a:t>Requires two GPUS</a:t>
            </a:r>
          </a:p>
          <a:p>
            <a:r>
              <a:rPr lang="en-US" dirty="0" smtClean="0"/>
              <a:t>33%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9 Convolution Layers in 9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we can do better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6609" y="3021496"/>
            <a:ext cx="7692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Much better!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647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605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Disjoint Pyramid Weave Unit (DPWU)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DPWU Computation Sections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91477" y="4152269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</a:t>
            </a:r>
            <a:r>
              <a:rPr lang="en-US" sz="2800" dirty="0" smtClean="0"/>
              <a:t>parallel (On separate GPUs)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135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468</Words>
  <Application>Microsoft Macintosh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Pyramid Weave Units and Network</vt:lpstr>
      <vt:lpstr>PowerPoint Presentation</vt:lpstr>
      <vt:lpstr>PowerPoint Presentation</vt:lpstr>
      <vt:lpstr>PowerPoint Presentation</vt:lpstr>
      <vt:lpstr>PowerPoint Presentation</vt:lpstr>
      <vt:lpstr>Run – Time Analysis </vt:lpstr>
      <vt:lpstr>But, we can do better...</vt:lpstr>
      <vt:lpstr>PowerPoint Presentation</vt:lpstr>
      <vt:lpstr>PowerPoint Presentation</vt:lpstr>
      <vt:lpstr>Interpretation of Disjoint Nature of Input </vt:lpstr>
      <vt:lpstr>PowerPoint Presentation</vt:lpstr>
      <vt:lpstr>PowerPoint Presentation</vt:lpstr>
      <vt:lpstr>Run – Time Analysis </vt:lpstr>
      <vt:lpstr>Performance Analysis </vt:lpstr>
      <vt:lpstr>Array Weave/Zero Weave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27</cp:revision>
  <dcterms:created xsi:type="dcterms:W3CDTF">2018-09-12T14:55:44Z</dcterms:created>
  <dcterms:modified xsi:type="dcterms:W3CDTF">2018-09-13T21:32:12Z</dcterms:modified>
</cp:coreProperties>
</file>