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43891200" cy="29260800"/>
  <p:notesSz cx="6858000" cy="9144000"/>
  <p:defaultTextStyle>
    <a:defPPr>
      <a:defRPr lang="en-US"/>
    </a:defPPr>
    <a:lvl1pPr marL="0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1pPr>
    <a:lvl2pPr marL="1755648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2pPr>
    <a:lvl3pPr marL="3511296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3pPr>
    <a:lvl4pPr marL="5266944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4pPr>
    <a:lvl5pPr marL="7022592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5pPr>
    <a:lvl6pPr marL="8778240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6pPr>
    <a:lvl7pPr marL="10533888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7pPr>
    <a:lvl8pPr marL="12289536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8pPr>
    <a:lvl9pPr marL="14045184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283"/>
    <p:restoredTop sz="50088"/>
  </p:normalViewPr>
  <p:slideViewPr>
    <p:cSldViewPr snapToGrid="0" snapToObjects="1">
      <p:cViewPr>
        <p:scale>
          <a:sx n="54" d="100"/>
          <a:sy n="54" d="100"/>
        </p:scale>
        <p:origin x="-2576" y="-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4788749"/>
            <a:ext cx="37307520" cy="10187093"/>
          </a:xfrm>
        </p:spPr>
        <p:txBody>
          <a:bodyPr anchor="b"/>
          <a:lstStyle>
            <a:lvl1pPr algn="ctr">
              <a:defRPr sz="25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5368695"/>
            <a:ext cx="32918400" cy="7064585"/>
          </a:xfrm>
        </p:spPr>
        <p:txBody>
          <a:bodyPr/>
          <a:lstStyle>
            <a:lvl1pPr marL="0" indent="0" algn="ctr">
              <a:buNone/>
              <a:defRPr sz="10240"/>
            </a:lvl1pPr>
            <a:lvl2pPr marL="1950735" indent="0" algn="ctr">
              <a:buNone/>
              <a:defRPr sz="8533"/>
            </a:lvl2pPr>
            <a:lvl3pPr marL="3901470" indent="0" algn="ctr">
              <a:buNone/>
              <a:defRPr sz="7680"/>
            </a:lvl3pPr>
            <a:lvl4pPr marL="5852206" indent="0" algn="ctr">
              <a:buNone/>
              <a:defRPr sz="6827"/>
            </a:lvl4pPr>
            <a:lvl5pPr marL="7802941" indent="0" algn="ctr">
              <a:buNone/>
              <a:defRPr sz="6827"/>
            </a:lvl5pPr>
            <a:lvl6pPr marL="9753676" indent="0" algn="ctr">
              <a:buNone/>
              <a:defRPr sz="6827"/>
            </a:lvl6pPr>
            <a:lvl7pPr marL="11704411" indent="0" algn="ctr">
              <a:buNone/>
              <a:defRPr sz="6827"/>
            </a:lvl7pPr>
            <a:lvl8pPr marL="13655147" indent="0" algn="ctr">
              <a:buNone/>
              <a:defRPr sz="6827"/>
            </a:lvl8pPr>
            <a:lvl9pPr marL="15605882" indent="0" algn="ctr">
              <a:buNone/>
              <a:defRPr sz="682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F1B8-B45C-4B40-BF3C-F35012937061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911A-52F6-714F-B471-DCD7E7FF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35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F1B8-B45C-4B40-BF3C-F35012937061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911A-52F6-714F-B471-DCD7E7FF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83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557867"/>
            <a:ext cx="9464040" cy="24797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557867"/>
            <a:ext cx="27843480" cy="24797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F1B8-B45C-4B40-BF3C-F35012937061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911A-52F6-714F-B471-DCD7E7FF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33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F1B8-B45C-4B40-BF3C-F35012937061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911A-52F6-714F-B471-DCD7E7FF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08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7294888"/>
            <a:ext cx="37856160" cy="12171678"/>
          </a:xfrm>
        </p:spPr>
        <p:txBody>
          <a:bodyPr anchor="b"/>
          <a:lstStyle>
            <a:lvl1pPr>
              <a:defRPr sz="25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19581715"/>
            <a:ext cx="37856160" cy="6400798"/>
          </a:xfrm>
        </p:spPr>
        <p:txBody>
          <a:bodyPr/>
          <a:lstStyle>
            <a:lvl1pPr marL="0" indent="0">
              <a:buNone/>
              <a:defRPr sz="10240">
                <a:solidFill>
                  <a:schemeClr val="tx1"/>
                </a:solidFill>
              </a:defRPr>
            </a:lvl1pPr>
            <a:lvl2pPr marL="1950735" indent="0">
              <a:buNone/>
              <a:defRPr sz="8533">
                <a:solidFill>
                  <a:schemeClr val="tx1">
                    <a:tint val="75000"/>
                  </a:schemeClr>
                </a:solidFill>
              </a:defRPr>
            </a:lvl2pPr>
            <a:lvl3pPr marL="390147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3pPr>
            <a:lvl4pPr marL="5852206" indent="0">
              <a:buNone/>
              <a:defRPr sz="6827">
                <a:solidFill>
                  <a:schemeClr val="tx1">
                    <a:tint val="75000"/>
                  </a:schemeClr>
                </a:solidFill>
              </a:defRPr>
            </a:lvl4pPr>
            <a:lvl5pPr marL="7802941" indent="0">
              <a:buNone/>
              <a:defRPr sz="6827">
                <a:solidFill>
                  <a:schemeClr val="tx1">
                    <a:tint val="75000"/>
                  </a:schemeClr>
                </a:solidFill>
              </a:defRPr>
            </a:lvl5pPr>
            <a:lvl6pPr marL="9753676" indent="0">
              <a:buNone/>
              <a:defRPr sz="6827">
                <a:solidFill>
                  <a:schemeClr val="tx1">
                    <a:tint val="75000"/>
                  </a:schemeClr>
                </a:solidFill>
              </a:defRPr>
            </a:lvl6pPr>
            <a:lvl7pPr marL="11704411" indent="0">
              <a:buNone/>
              <a:defRPr sz="6827">
                <a:solidFill>
                  <a:schemeClr val="tx1">
                    <a:tint val="75000"/>
                  </a:schemeClr>
                </a:solidFill>
              </a:defRPr>
            </a:lvl7pPr>
            <a:lvl8pPr marL="13655147" indent="0">
              <a:buNone/>
              <a:defRPr sz="6827">
                <a:solidFill>
                  <a:schemeClr val="tx1">
                    <a:tint val="75000"/>
                  </a:schemeClr>
                </a:solidFill>
              </a:defRPr>
            </a:lvl8pPr>
            <a:lvl9pPr marL="15605882" indent="0">
              <a:buNone/>
              <a:defRPr sz="68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F1B8-B45C-4B40-BF3C-F35012937061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911A-52F6-714F-B471-DCD7E7FF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94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7789333"/>
            <a:ext cx="18653760" cy="185657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7789333"/>
            <a:ext cx="18653760" cy="185657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F1B8-B45C-4B40-BF3C-F35012937061}" type="datetimeFigureOut">
              <a:rPr lang="en-US" smtClean="0"/>
              <a:t>3/28/19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911A-52F6-714F-B471-DCD7E7FF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49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557873"/>
            <a:ext cx="37856160" cy="56557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7172962"/>
            <a:ext cx="18568032" cy="3515358"/>
          </a:xfrm>
        </p:spPr>
        <p:txBody>
          <a:bodyPr anchor="b"/>
          <a:lstStyle>
            <a:lvl1pPr marL="0" indent="0">
              <a:buNone/>
              <a:defRPr sz="10240" b="1"/>
            </a:lvl1pPr>
            <a:lvl2pPr marL="1950735" indent="0">
              <a:buNone/>
              <a:defRPr sz="8533" b="1"/>
            </a:lvl2pPr>
            <a:lvl3pPr marL="3901470" indent="0">
              <a:buNone/>
              <a:defRPr sz="7680" b="1"/>
            </a:lvl3pPr>
            <a:lvl4pPr marL="5852206" indent="0">
              <a:buNone/>
              <a:defRPr sz="6827" b="1"/>
            </a:lvl4pPr>
            <a:lvl5pPr marL="7802941" indent="0">
              <a:buNone/>
              <a:defRPr sz="6827" b="1"/>
            </a:lvl5pPr>
            <a:lvl6pPr marL="9753676" indent="0">
              <a:buNone/>
              <a:defRPr sz="6827" b="1"/>
            </a:lvl6pPr>
            <a:lvl7pPr marL="11704411" indent="0">
              <a:buNone/>
              <a:defRPr sz="6827" b="1"/>
            </a:lvl7pPr>
            <a:lvl8pPr marL="13655147" indent="0">
              <a:buNone/>
              <a:defRPr sz="6827" b="1"/>
            </a:lvl8pPr>
            <a:lvl9pPr marL="15605882" indent="0">
              <a:buNone/>
              <a:defRPr sz="682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0688320"/>
            <a:ext cx="18568032" cy="157209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7172962"/>
            <a:ext cx="18659477" cy="3515358"/>
          </a:xfrm>
        </p:spPr>
        <p:txBody>
          <a:bodyPr anchor="b"/>
          <a:lstStyle>
            <a:lvl1pPr marL="0" indent="0">
              <a:buNone/>
              <a:defRPr sz="10240" b="1"/>
            </a:lvl1pPr>
            <a:lvl2pPr marL="1950735" indent="0">
              <a:buNone/>
              <a:defRPr sz="8533" b="1"/>
            </a:lvl2pPr>
            <a:lvl3pPr marL="3901470" indent="0">
              <a:buNone/>
              <a:defRPr sz="7680" b="1"/>
            </a:lvl3pPr>
            <a:lvl4pPr marL="5852206" indent="0">
              <a:buNone/>
              <a:defRPr sz="6827" b="1"/>
            </a:lvl4pPr>
            <a:lvl5pPr marL="7802941" indent="0">
              <a:buNone/>
              <a:defRPr sz="6827" b="1"/>
            </a:lvl5pPr>
            <a:lvl6pPr marL="9753676" indent="0">
              <a:buNone/>
              <a:defRPr sz="6827" b="1"/>
            </a:lvl6pPr>
            <a:lvl7pPr marL="11704411" indent="0">
              <a:buNone/>
              <a:defRPr sz="6827" b="1"/>
            </a:lvl7pPr>
            <a:lvl8pPr marL="13655147" indent="0">
              <a:buNone/>
              <a:defRPr sz="6827" b="1"/>
            </a:lvl8pPr>
            <a:lvl9pPr marL="15605882" indent="0">
              <a:buNone/>
              <a:defRPr sz="682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0688320"/>
            <a:ext cx="18659477" cy="157209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F1B8-B45C-4B40-BF3C-F35012937061}" type="datetimeFigureOut">
              <a:rPr lang="en-US" smtClean="0"/>
              <a:t>3/28/19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911A-52F6-714F-B471-DCD7E7FF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210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F1B8-B45C-4B40-BF3C-F35012937061}" type="datetimeFigureOut">
              <a:rPr lang="en-US" smtClean="0"/>
              <a:t>3/28/19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911A-52F6-714F-B471-DCD7E7FF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48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F1B8-B45C-4B40-BF3C-F35012937061}" type="datetimeFigureOut">
              <a:rPr lang="en-US" smtClean="0"/>
              <a:t>3/28/19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911A-52F6-714F-B471-DCD7E7FF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18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950720"/>
            <a:ext cx="14156054" cy="6827520"/>
          </a:xfrm>
        </p:spPr>
        <p:txBody>
          <a:bodyPr anchor="b"/>
          <a:lstStyle>
            <a:lvl1pPr>
              <a:defRPr sz="1365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213020"/>
            <a:ext cx="22219920" cy="20794133"/>
          </a:xfrm>
        </p:spPr>
        <p:txBody>
          <a:bodyPr/>
          <a:lstStyle>
            <a:lvl1pPr>
              <a:defRPr sz="13653"/>
            </a:lvl1pPr>
            <a:lvl2pPr>
              <a:defRPr sz="11947"/>
            </a:lvl2pPr>
            <a:lvl3pPr>
              <a:defRPr sz="10240"/>
            </a:lvl3pPr>
            <a:lvl4pPr>
              <a:defRPr sz="8533"/>
            </a:lvl4pPr>
            <a:lvl5pPr>
              <a:defRPr sz="8533"/>
            </a:lvl5pPr>
            <a:lvl6pPr>
              <a:defRPr sz="8533"/>
            </a:lvl6pPr>
            <a:lvl7pPr>
              <a:defRPr sz="8533"/>
            </a:lvl7pPr>
            <a:lvl8pPr>
              <a:defRPr sz="8533"/>
            </a:lvl8pPr>
            <a:lvl9pPr>
              <a:defRPr sz="85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8778240"/>
            <a:ext cx="14156054" cy="16262775"/>
          </a:xfrm>
        </p:spPr>
        <p:txBody>
          <a:bodyPr/>
          <a:lstStyle>
            <a:lvl1pPr marL="0" indent="0">
              <a:buNone/>
              <a:defRPr sz="6827"/>
            </a:lvl1pPr>
            <a:lvl2pPr marL="1950735" indent="0">
              <a:buNone/>
              <a:defRPr sz="5973"/>
            </a:lvl2pPr>
            <a:lvl3pPr marL="3901470" indent="0">
              <a:buNone/>
              <a:defRPr sz="5120"/>
            </a:lvl3pPr>
            <a:lvl4pPr marL="5852206" indent="0">
              <a:buNone/>
              <a:defRPr sz="4267"/>
            </a:lvl4pPr>
            <a:lvl5pPr marL="7802941" indent="0">
              <a:buNone/>
              <a:defRPr sz="4267"/>
            </a:lvl5pPr>
            <a:lvl6pPr marL="9753676" indent="0">
              <a:buNone/>
              <a:defRPr sz="4267"/>
            </a:lvl6pPr>
            <a:lvl7pPr marL="11704411" indent="0">
              <a:buNone/>
              <a:defRPr sz="4267"/>
            </a:lvl7pPr>
            <a:lvl8pPr marL="13655147" indent="0">
              <a:buNone/>
              <a:defRPr sz="4267"/>
            </a:lvl8pPr>
            <a:lvl9pPr marL="15605882" indent="0">
              <a:buNone/>
              <a:defRPr sz="42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F1B8-B45C-4B40-BF3C-F35012937061}" type="datetimeFigureOut">
              <a:rPr lang="en-US" smtClean="0"/>
              <a:t>3/28/19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911A-52F6-714F-B471-DCD7E7FF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5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950720"/>
            <a:ext cx="14156054" cy="6827520"/>
          </a:xfrm>
        </p:spPr>
        <p:txBody>
          <a:bodyPr anchor="b"/>
          <a:lstStyle>
            <a:lvl1pPr>
              <a:defRPr sz="1365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213020"/>
            <a:ext cx="22219920" cy="20794133"/>
          </a:xfrm>
        </p:spPr>
        <p:txBody>
          <a:bodyPr anchor="t"/>
          <a:lstStyle>
            <a:lvl1pPr marL="0" indent="0">
              <a:buNone/>
              <a:defRPr sz="13653"/>
            </a:lvl1pPr>
            <a:lvl2pPr marL="1950735" indent="0">
              <a:buNone/>
              <a:defRPr sz="11947"/>
            </a:lvl2pPr>
            <a:lvl3pPr marL="3901470" indent="0">
              <a:buNone/>
              <a:defRPr sz="10240"/>
            </a:lvl3pPr>
            <a:lvl4pPr marL="5852206" indent="0">
              <a:buNone/>
              <a:defRPr sz="8533"/>
            </a:lvl4pPr>
            <a:lvl5pPr marL="7802941" indent="0">
              <a:buNone/>
              <a:defRPr sz="8533"/>
            </a:lvl5pPr>
            <a:lvl6pPr marL="9753676" indent="0">
              <a:buNone/>
              <a:defRPr sz="8533"/>
            </a:lvl6pPr>
            <a:lvl7pPr marL="11704411" indent="0">
              <a:buNone/>
              <a:defRPr sz="8533"/>
            </a:lvl7pPr>
            <a:lvl8pPr marL="13655147" indent="0">
              <a:buNone/>
              <a:defRPr sz="8533"/>
            </a:lvl8pPr>
            <a:lvl9pPr marL="15605882" indent="0">
              <a:buNone/>
              <a:defRPr sz="8533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8778240"/>
            <a:ext cx="14156054" cy="16262775"/>
          </a:xfrm>
        </p:spPr>
        <p:txBody>
          <a:bodyPr/>
          <a:lstStyle>
            <a:lvl1pPr marL="0" indent="0">
              <a:buNone/>
              <a:defRPr sz="6827"/>
            </a:lvl1pPr>
            <a:lvl2pPr marL="1950735" indent="0">
              <a:buNone/>
              <a:defRPr sz="5973"/>
            </a:lvl2pPr>
            <a:lvl3pPr marL="3901470" indent="0">
              <a:buNone/>
              <a:defRPr sz="5120"/>
            </a:lvl3pPr>
            <a:lvl4pPr marL="5852206" indent="0">
              <a:buNone/>
              <a:defRPr sz="4267"/>
            </a:lvl4pPr>
            <a:lvl5pPr marL="7802941" indent="0">
              <a:buNone/>
              <a:defRPr sz="4267"/>
            </a:lvl5pPr>
            <a:lvl6pPr marL="9753676" indent="0">
              <a:buNone/>
              <a:defRPr sz="4267"/>
            </a:lvl6pPr>
            <a:lvl7pPr marL="11704411" indent="0">
              <a:buNone/>
              <a:defRPr sz="4267"/>
            </a:lvl7pPr>
            <a:lvl8pPr marL="13655147" indent="0">
              <a:buNone/>
              <a:defRPr sz="4267"/>
            </a:lvl8pPr>
            <a:lvl9pPr marL="15605882" indent="0">
              <a:buNone/>
              <a:defRPr sz="42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F1B8-B45C-4B40-BF3C-F35012937061}" type="datetimeFigureOut">
              <a:rPr lang="en-US" smtClean="0"/>
              <a:t>3/28/19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911A-52F6-714F-B471-DCD7E7FF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6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557873"/>
            <a:ext cx="37856160" cy="5655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7789333"/>
            <a:ext cx="37856160" cy="18565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27120433"/>
            <a:ext cx="9875520" cy="15578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0F1B8-B45C-4B40-BF3C-F35012937061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27120433"/>
            <a:ext cx="14813280" cy="15578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27120433"/>
            <a:ext cx="9875520" cy="15578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4911A-52F6-714F-B471-DCD7E7FF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9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901470" rtl="0" eaLnBrk="1" latinLnBrk="0" hangingPunct="1">
        <a:lnSpc>
          <a:spcPct val="90000"/>
        </a:lnSpc>
        <a:spcBef>
          <a:spcPct val="0"/>
        </a:spcBef>
        <a:buNone/>
        <a:defRPr sz="187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75368" indent="-975368" algn="l" defTabSz="3901470" rtl="0" eaLnBrk="1" latinLnBrk="0" hangingPunct="1">
        <a:lnSpc>
          <a:spcPct val="90000"/>
        </a:lnSpc>
        <a:spcBef>
          <a:spcPts val="4267"/>
        </a:spcBef>
        <a:buFont typeface="Arial" panose="020B0604020202020204" pitchFamily="34" charset="0"/>
        <a:buChar char="•"/>
        <a:defRPr sz="11947" kern="1200">
          <a:solidFill>
            <a:schemeClr val="tx1"/>
          </a:solidFill>
          <a:latin typeface="+mn-lt"/>
          <a:ea typeface="+mn-ea"/>
          <a:cs typeface="+mn-cs"/>
        </a:defRPr>
      </a:lvl1pPr>
      <a:lvl2pPr marL="2926103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10240" kern="1200">
          <a:solidFill>
            <a:schemeClr val="tx1"/>
          </a:solidFill>
          <a:latin typeface="+mn-lt"/>
          <a:ea typeface="+mn-ea"/>
          <a:cs typeface="+mn-cs"/>
        </a:defRPr>
      </a:lvl2pPr>
      <a:lvl3pPr marL="4876838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8533" kern="1200">
          <a:solidFill>
            <a:schemeClr val="tx1"/>
          </a:solidFill>
          <a:latin typeface="+mn-lt"/>
          <a:ea typeface="+mn-ea"/>
          <a:cs typeface="+mn-cs"/>
        </a:defRPr>
      </a:lvl3pPr>
      <a:lvl4pPr marL="6827573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4pPr>
      <a:lvl5pPr marL="8778309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5pPr>
      <a:lvl6pPr marL="10729044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6pPr>
      <a:lvl7pPr marL="12679779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7pPr>
      <a:lvl8pPr marL="14630514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8pPr>
      <a:lvl9pPr marL="16581250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1pPr>
      <a:lvl2pPr marL="1950735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901470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3pPr>
      <a:lvl4pPr marL="5852206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4pPr>
      <a:lvl5pPr marL="7802941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5pPr>
      <a:lvl6pPr marL="9753676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6pPr>
      <a:lvl7pPr marL="11704411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7pPr>
      <a:lvl8pPr marL="13655147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8pPr>
      <a:lvl9pPr marL="15605882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39" y="223593"/>
            <a:ext cx="15525695" cy="32942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508331" y="632032"/>
            <a:ext cx="2520468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Parallelizing Convolution using Human Vision and Intuition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696001" y="2229730"/>
            <a:ext cx="222567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Tim </a:t>
            </a:r>
            <a:r>
              <a:rPr lang="en-US" sz="8000" dirty="0" err="1"/>
              <a:t>Nonet</a:t>
            </a:r>
            <a:r>
              <a:rPr lang="en-US" sz="8000" dirty="0"/>
              <a:t>  Mentor: Dr. Subramanian</a:t>
            </a:r>
          </a:p>
        </p:txBody>
      </p:sp>
      <p:sp>
        <p:nvSpPr>
          <p:cNvPr id="7" name="Rectangle 6"/>
          <p:cNvSpPr/>
          <p:nvPr/>
        </p:nvSpPr>
        <p:spPr>
          <a:xfrm>
            <a:off x="12307114" y="12432331"/>
            <a:ext cx="16066141" cy="9089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9184" tIns="164592" rIns="329184" bIns="1645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883"/>
          </a:p>
        </p:txBody>
      </p:sp>
      <p:sp>
        <p:nvSpPr>
          <p:cNvPr id="8" name="TextBox 7"/>
          <p:cNvSpPr txBox="1"/>
          <p:nvPr/>
        </p:nvSpPr>
        <p:spPr>
          <a:xfrm>
            <a:off x="14174123" y="15159155"/>
            <a:ext cx="115460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Image of Large Network</a:t>
            </a:r>
          </a:p>
        </p:txBody>
      </p:sp>
      <p:sp>
        <p:nvSpPr>
          <p:cNvPr id="9" name="Rectangle 8"/>
          <p:cNvSpPr/>
          <p:nvPr/>
        </p:nvSpPr>
        <p:spPr>
          <a:xfrm>
            <a:off x="12307114" y="5735162"/>
            <a:ext cx="6485414" cy="3291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9184" tIns="164592" rIns="329184" bIns="1645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883"/>
          </a:p>
        </p:txBody>
      </p:sp>
      <p:sp>
        <p:nvSpPr>
          <p:cNvPr id="10" name="Rectangle 9"/>
          <p:cNvSpPr/>
          <p:nvPr/>
        </p:nvSpPr>
        <p:spPr>
          <a:xfrm>
            <a:off x="20205317" y="8857983"/>
            <a:ext cx="7713713" cy="3291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9184" tIns="164592" rIns="329184" bIns="1645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883"/>
          </a:p>
        </p:txBody>
      </p:sp>
      <p:sp>
        <p:nvSpPr>
          <p:cNvPr id="11" name="TextBox 10"/>
          <p:cNvSpPr txBox="1"/>
          <p:nvPr/>
        </p:nvSpPr>
        <p:spPr>
          <a:xfrm>
            <a:off x="13335763" y="6103807"/>
            <a:ext cx="49131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Pyramid Unit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0893163" y="9988017"/>
            <a:ext cx="6141496" cy="1080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9184" tIns="164592" rIns="329184" bIns="1645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chemeClr val="tx1"/>
                </a:solidFill>
              </a:rPr>
              <a:t>Disjoin Pyramid Unit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412672" y="13398922"/>
            <a:ext cx="11300346" cy="7025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9184" tIns="164592" rIns="329184" bIns="1645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883"/>
          </a:p>
        </p:txBody>
      </p:sp>
      <p:sp>
        <p:nvSpPr>
          <p:cNvPr id="14" name="TextBox 13"/>
          <p:cNvSpPr txBox="1"/>
          <p:nvPr/>
        </p:nvSpPr>
        <p:spPr>
          <a:xfrm>
            <a:off x="31640970" y="15151614"/>
            <a:ext cx="56993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/>
              <a:t>Results Graph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1751" y="3675939"/>
            <a:ext cx="99551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Motivation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5250" y="4766833"/>
            <a:ext cx="1066494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4000" dirty="0" smtClean="0"/>
              <a:t>Convolution introduced by Alex BLANK in 20XX Revolutionized Computer Vision and Machine Learning.</a:t>
            </a:r>
          </a:p>
          <a:p>
            <a:pPr marL="571500" indent="-571500">
              <a:buFont typeface="Arial" charset="0"/>
              <a:buChar char="•"/>
            </a:pPr>
            <a:r>
              <a:rPr lang="en-US" sz="4000" dirty="0" smtClean="0"/>
              <a:t>Convolution is a very costly operation that is hard to parallelize when compared to its predecessor, matrix-vector multiplication.</a:t>
            </a:r>
          </a:p>
          <a:p>
            <a:pPr marL="571500" indent="-571500">
              <a:buFont typeface="Arial" charset="0"/>
              <a:buChar char="•"/>
            </a:pPr>
            <a:r>
              <a:rPr lang="en-US" sz="4000" dirty="0" smtClean="0"/>
              <a:t>Current approaches to speed up convolution either require significant communication times and are disjointed and relatively inefficient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10982" y="10480400"/>
            <a:ext cx="5087388" cy="4821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460205" y="11828372"/>
            <a:ext cx="3042458" cy="2219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Parallel Towers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626962" y="10399144"/>
            <a:ext cx="524323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4000" dirty="0" smtClean="0"/>
              <a:t>Parallel models require communication after every epoch and inefficient due to average of learned parameters</a:t>
            </a:r>
            <a:endParaRPr lang="en-US" sz="4000" dirty="0"/>
          </a:p>
        </p:txBody>
      </p:sp>
      <p:sp>
        <p:nvSpPr>
          <p:cNvPr id="27" name="TextBox 26"/>
          <p:cNvSpPr txBox="1"/>
          <p:nvPr/>
        </p:nvSpPr>
        <p:spPr>
          <a:xfrm>
            <a:off x="410982" y="15434269"/>
            <a:ext cx="1062765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How can Humans learn so well?</a:t>
            </a:r>
          </a:p>
          <a:p>
            <a:pPr algn="ctr"/>
            <a:r>
              <a:rPr lang="en-US" sz="4000" dirty="0" smtClean="0"/>
              <a:t>(And how can we teach computers to be Human?)</a:t>
            </a:r>
          </a:p>
          <a:p>
            <a:pPr algn="ctr"/>
            <a:endParaRPr lang="en-US" sz="6000" dirty="0" smtClean="0"/>
          </a:p>
          <a:p>
            <a:pPr algn="ctr"/>
            <a:endParaRPr lang="en-US" sz="6000" dirty="0"/>
          </a:p>
        </p:txBody>
      </p:sp>
      <p:sp>
        <p:nvSpPr>
          <p:cNvPr id="28" name="TextBox 27"/>
          <p:cNvSpPr txBox="1"/>
          <p:nvPr/>
        </p:nvSpPr>
        <p:spPr>
          <a:xfrm>
            <a:off x="242539" y="17173206"/>
            <a:ext cx="10664947" cy="11787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4000" dirty="0" smtClean="0"/>
              <a:t>Studies have show that humans recognize objects by detecting the object’s features[1]</a:t>
            </a:r>
          </a:p>
          <a:p>
            <a:pPr marL="571500" indent="-571500">
              <a:buFont typeface="Arial" charset="0"/>
              <a:buChar char="•"/>
            </a:pPr>
            <a:r>
              <a:rPr lang="en-US" sz="4000" dirty="0" smtClean="0"/>
              <a:t>Human’s use peripheral vision to supply context to features</a:t>
            </a:r>
          </a:p>
          <a:p>
            <a:pPr marL="571500" indent="-571500">
              <a:buFont typeface="Arial" charset="0"/>
              <a:buChar char="•"/>
            </a:pPr>
            <a:endParaRPr lang="en-US" sz="4000" dirty="0"/>
          </a:p>
          <a:p>
            <a:pPr marL="571500" indent="-571500">
              <a:buFont typeface="Arial" charset="0"/>
              <a:buChar char="•"/>
            </a:pPr>
            <a:endParaRPr lang="en-US" sz="4000" dirty="0" smtClean="0"/>
          </a:p>
          <a:p>
            <a:pPr marL="571500" indent="-571500">
              <a:buFont typeface="Arial" charset="0"/>
              <a:buChar char="•"/>
            </a:pPr>
            <a:endParaRPr lang="en-US" sz="4000" dirty="0"/>
          </a:p>
          <a:p>
            <a:pPr marL="571500" indent="-571500">
              <a:buFont typeface="Arial" charset="0"/>
              <a:buChar char="•"/>
            </a:pPr>
            <a:endParaRPr lang="en-US" sz="4000" dirty="0" smtClean="0"/>
          </a:p>
          <a:p>
            <a:pPr marL="571500" indent="-571500">
              <a:buFont typeface="Arial" charset="0"/>
              <a:buChar char="•"/>
            </a:pPr>
            <a:endParaRPr lang="en-US" sz="4000" dirty="0"/>
          </a:p>
          <a:p>
            <a:pPr marL="571500" indent="-571500">
              <a:buFont typeface="Arial" charset="0"/>
              <a:buChar char="•"/>
            </a:pPr>
            <a:endParaRPr lang="en-US" sz="4000" dirty="0" smtClean="0"/>
          </a:p>
          <a:p>
            <a:pPr marL="571500" indent="-571500">
              <a:buFont typeface="Arial" charset="0"/>
              <a:buChar char="•"/>
            </a:pPr>
            <a:endParaRPr lang="en-US" sz="4000" dirty="0" smtClean="0"/>
          </a:p>
          <a:p>
            <a:pPr marL="571500" indent="-571500">
              <a:buFont typeface="Arial" charset="0"/>
              <a:buChar char="•"/>
            </a:pPr>
            <a:r>
              <a:rPr lang="en-US" sz="4000" dirty="0" smtClean="0"/>
              <a:t>Convolution is essential feature detection where the features are learned by the computer.</a:t>
            </a:r>
          </a:p>
          <a:p>
            <a:pPr marL="571500" indent="-571500">
              <a:buFont typeface="Arial" charset="0"/>
              <a:buChar char="•"/>
            </a:pPr>
            <a:r>
              <a:rPr lang="en-US" sz="4000" dirty="0" smtClean="0"/>
              <a:t>By implementing peripheral filters we can improve feature detection;</a:t>
            </a:r>
          </a:p>
          <a:p>
            <a:pPr marL="2327148" lvl="1" indent="-571500">
              <a:buFont typeface="Arial" charset="0"/>
              <a:buChar char="•"/>
            </a:pPr>
            <a:r>
              <a:rPr lang="en-US" sz="4000" dirty="0" smtClean="0"/>
              <a:t>More context for each filter</a:t>
            </a:r>
          </a:p>
          <a:p>
            <a:pPr marL="2327148" lvl="1" indent="-571500">
              <a:buFont typeface="Arial" charset="0"/>
              <a:buChar char="•"/>
            </a:pPr>
            <a:r>
              <a:rPr lang="en-US" sz="4000" dirty="0" smtClean="0"/>
              <a:t>Parallelize Convolution Operation</a:t>
            </a:r>
          </a:p>
          <a:p>
            <a:pPr marL="2327148" lvl="1" indent="-571500">
              <a:buFont typeface="Arial" charset="0"/>
              <a:buChar char="•"/>
            </a:pPr>
            <a:r>
              <a:rPr lang="en-US" sz="4000" dirty="0" smtClean="0"/>
              <a:t>Decrease Parameters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42211" y="19978974"/>
            <a:ext cx="4656159" cy="3578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407979" y="20003038"/>
            <a:ext cx="4710029" cy="3554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529542" y="21159514"/>
            <a:ext cx="35477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Object removed peripheral</a:t>
            </a:r>
            <a:endParaRPr lang="en-US" sz="4000" dirty="0"/>
          </a:p>
        </p:txBody>
      </p:sp>
      <p:sp>
        <p:nvSpPr>
          <p:cNvPr id="33" name="Donut 32"/>
          <p:cNvSpPr/>
          <p:nvPr/>
        </p:nvSpPr>
        <p:spPr>
          <a:xfrm>
            <a:off x="842211" y="20003038"/>
            <a:ext cx="4656159" cy="3554794"/>
          </a:xfrm>
          <a:prstGeom prst="donut">
            <a:avLst>
              <a:gd name="adj" fmla="val 33208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9000">
                <a:schemeClr val="accent1">
                  <a:lumMod val="45000"/>
                  <a:lumOff val="55000"/>
                  <a:alpha val="57000"/>
                </a:schemeClr>
              </a:gs>
              <a:gs pos="92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989101" y="21159513"/>
            <a:ext cx="3547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Object Full View</a:t>
            </a:r>
            <a:endParaRPr lang="en-US" sz="4000" dirty="0"/>
          </a:p>
        </p:txBody>
      </p:sp>
      <p:sp>
        <p:nvSpPr>
          <p:cNvPr id="35" name="TextBox 34"/>
          <p:cNvSpPr txBox="1"/>
          <p:nvPr/>
        </p:nvSpPr>
        <p:spPr>
          <a:xfrm>
            <a:off x="14296954" y="3726269"/>
            <a:ext cx="89911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How this is all done</a:t>
            </a:r>
            <a:endParaRPr lang="en-US" sz="6000" dirty="0"/>
          </a:p>
        </p:txBody>
      </p:sp>
      <p:sp>
        <p:nvSpPr>
          <p:cNvPr id="36" name="TextBox 35"/>
          <p:cNvSpPr txBox="1"/>
          <p:nvPr/>
        </p:nvSpPr>
        <p:spPr>
          <a:xfrm>
            <a:off x="31567271" y="3751170"/>
            <a:ext cx="89911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Discussion of Results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1041473" y="21276274"/>
            <a:ext cx="11381873" cy="1156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Acknowledgement/Sources: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3667874" y="22162168"/>
            <a:ext cx="12028127" cy="1156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03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669</TotalTime>
  <Words>186</Words>
  <Application>Microsoft Macintosh PowerPoint</Application>
  <PresentationFormat>Custom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Nonet</dc:creator>
  <cp:lastModifiedBy>Tim Nonet</cp:lastModifiedBy>
  <cp:revision>10</cp:revision>
  <dcterms:created xsi:type="dcterms:W3CDTF">2019-03-28T14:01:45Z</dcterms:created>
  <dcterms:modified xsi:type="dcterms:W3CDTF">2019-03-29T01:11:14Z</dcterms:modified>
</cp:coreProperties>
</file>