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96"/>
    <p:restoredTop sz="81961"/>
  </p:normalViewPr>
  <p:slideViewPr>
    <p:cSldViewPr snapToGrid="0" snapToObjects="1">
      <p:cViewPr>
        <p:scale>
          <a:sx n="17" d="100"/>
          <a:sy n="17" d="100"/>
        </p:scale>
        <p:origin x="5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49878-1B74-3C4E-A67D-8EF0F7B97AD4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B3376-13EF-F84A-A924-59B52381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Backgrounds</a:t>
            </a:r>
            <a:r>
              <a:rPr lang="en-US" baseline="0" dirty="0" smtClean="0"/>
              <a:t> on titles</a:t>
            </a:r>
          </a:p>
          <a:p>
            <a:r>
              <a:rPr lang="en-US" baseline="0" dirty="0" smtClean="0"/>
              <a:t>Bold Key Words</a:t>
            </a:r>
          </a:p>
          <a:p>
            <a:r>
              <a:rPr lang="en-US" baseline="0" dirty="0" smtClean="0"/>
              <a:t>Add line to What I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B3376-13EF-F84A-A924-59B523818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F4AE-F707-A744-918C-19768D2D5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4788749"/>
            <a:ext cx="37307520" cy="10187093"/>
          </a:xfrm>
        </p:spPr>
        <p:txBody>
          <a:bodyPr anchor="b"/>
          <a:lstStyle>
            <a:lvl1pPr algn="ctr">
              <a:defRPr sz="2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368695"/>
            <a:ext cx="32918400" cy="7064585"/>
          </a:xfrm>
        </p:spPr>
        <p:txBody>
          <a:bodyPr/>
          <a:lstStyle>
            <a:lvl1pPr marL="0" indent="0" algn="ctr">
              <a:buNone/>
              <a:defRPr sz="10240"/>
            </a:lvl1pPr>
            <a:lvl2pPr marL="1950735" indent="0" algn="ctr">
              <a:buNone/>
              <a:defRPr sz="8533"/>
            </a:lvl2pPr>
            <a:lvl3pPr marL="3901470" indent="0" algn="ctr">
              <a:buNone/>
              <a:defRPr sz="7680"/>
            </a:lvl3pPr>
            <a:lvl4pPr marL="5852206" indent="0" algn="ctr">
              <a:buNone/>
              <a:defRPr sz="6827"/>
            </a:lvl4pPr>
            <a:lvl5pPr marL="7802941" indent="0" algn="ctr">
              <a:buNone/>
              <a:defRPr sz="6827"/>
            </a:lvl5pPr>
            <a:lvl6pPr marL="9753676" indent="0" algn="ctr">
              <a:buNone/>
              <a:defRPr sz="6827"/>
            </a:lvl6pPr>
            <a:lvl7pPr marL="11704411" indent="0" algn="ctr">
              <a:buNone/>
              <a:defRPr sz="6827"/>
            </a:lvl7pPr>
            <a:lvl8pPr marL="13655147" indent="0" algn="ctr">
              <a:buNone/>
              <a:defRPr sz="6827"/>
            </a:lvl8pPr>
            <a:lvl9pPr marL="15605882" indent="0" algn="ctr">
              <a:buNone/>
              <a:defRPr sz="68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557867"/>
            <a:ext cx="9464040" cy="24797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557867"/>
            <a:ext cx="27843480" cy="2479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294888"/>
            <a:ext cx="37856160" cy="12171678"/>
          </a:xfrm>
        </p:spPr>
        <p:txBody>
          <a:bodyPr anchor="b"/>
          <a:lstStyle>
            <a:lvl1pPr>
              <a:defRPr sz="2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19581715"/>
            <a:ext cx="37856160" cy="6400798"/>
          </a:xfrm>
        </p:spPr>
        <p:txBody>
          <a:bodyPr/>
          <a:lstStyle>
            <a:lvl1pPr marL="0" indent="0">
              <a:buNone/>
              <a:defRPr sz="10240">
                <a:solidFill>
                  <a:schemeClr val="tx1"/>
                </a:solidFill>
              </a:defRPr>
            </a:lvl1pPr>
            <a:lvl2pPr marL="1950735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2pPr>
            <a:lvl3pPr marL="390147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5852206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4pPr>
            <a:lvl5pPr marL="7802941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5pPr>
            <a:lvl6pPr marL="9753676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6pPr>
            <a:lvl7pPr marL="11704411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7pPr>
            <a:lvl8pPr marL="13655147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8pPr>
            <a:lvl9pPr marL="15605882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7789333"/>
            <a:ext cx="1865376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7789333"/>
            <a:ext cx="1865376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557873"/>
            <a:ext cx="37856160" cy="56557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172962"/>
            <a:ext cx="18568032" cy="3515358"/>
          </a:xfrm>
        </p:spPr>
        <p:txBody>
          <a:bodyPr anchor="b"/>
          <a:lstStyle>
            <a:lvl1pPr marL="0" indent="0">
              <a:buNone/>
              <a:defRPr sz="10240" b="1"/>
            </a:lvl1pPr>
            <a:lvl2pPr marL="1950735" indent="0">
              <a:buNone/>
              <a:defRPr sz="8533" b="1"/>
            </a:lvl2pPr>
            <a:lvl3pPr marL="3901470" indent="0">
              <a:buNone/>
              <a:defRPr sz="7680" b="1"/>
            </a:lvl3pPr>
            <a:lvl4pPr marL="5852206" indent="0">
              <a:buNone/>
              <a:defRPr sz="6827" b="1"/>
            </a:lvl4pPr>
            <a:lvl5pPr marL="7802941" indent="0">
              <a:buNone/>
              <a:defRPr sz="6827" b="1"/>
            </a:lvl5pPr>
            <a:lvl6pPr marL="9753676" indent="0">
              <a:buNone/>
              <a:defRPr sz="6827" b="1"/>
            </a:lvl6pPr>
            <a:lvl7pPr marL="11704411" indent="0">
              <a:buNone/>
              <a:defRPr sz="6827" b="1"/>
            </a:lvl7pPr>
            <a:lvl8pPr marL="13655147" indent="0">
              <a:buNone/>
              <a:defRPr sz="6827" b="1"/>
            </a:lvl8pPr>
            <a:lvl9pPr marL="15605882" indent="0">
              <a:buNone/>
              <a:defRPr sz="68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0688320"/>
            <a:ext cx="18568032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7172962"/>
            <a:ext cx="18659477" cy="3515358"/>
          </a:xfrm>
        </p:spPr>
        <p:txBody>
          <a:bodyPr anchor="b"/>
          <a:lstStyle>
            <a:lvl1pPr marL="0" indent="0">
              <a:buNone/>
              <a:defRPr sz="10240" b="1"/>
            </a:lvl1pPr>
            <a:lvl2pPr marL="1950735" indent="0">
              <a:buNone/>
              <a:defRPr sz="8533" b="1"/>
            </a:lvl2pPr>
            <a:lvl3pPr marL="3901470" indent="0">
              <a:buNone/>
              <a:defRPr sz="7680" b="1"/>
            </a:lvl3pPr>
            <a:lvl4pPr marL="5852206" indent="0">
              <a:buNone/>
              <a:defRPr sz="6827" b="1"/>
            </a:lvl4pPr>
            <a:lvl5pPr marL="7802941" indent="0">
              <a:buNone/>
              <a:defRPr sz="6827" b="1"/>
            </a:lvl5pPr>
            <a:lvl6pPr marL="9753676" indent="0">
              <a:buNone/>
              <a:defRPr sz="6827" b="1"/>
            </a:lvl6pPr>
            <a:lvl7pPr marL="11704411" indent="0">
              <a:buNone/>
              <a:defRPr sz="6827" b="1"/>
            </a:lvl7pPr>
            <a:lvl8pPr marL="13655147" indent="0">
              <a:buNone/>
              <a:defRPr sz="6827" b="1"/>
            </a:lvl8pPr>
            <a:lvl9pPr marL="15605882" indent="0">
              <a:buNone/>
              <a:defRPr sz="68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0688320"/>
            <a:ext cx="18659477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50720"/>
            <a:ext cx="14156054" cy="6827520"/>
          </a:xfrm>
        </p:spPr>
        <p:txBody>
          <a:bodyPr anchor="b"/>
          <a:lstStyle>
            <a:lvl1pPr>
              <a:defRPr sz="13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213020"/>
            <a:ext cx="22219920" cy="20794133"/>
          </a:xfrm>
        </p:spPr>
        <p:txBody>
          <a:bodyPr/>
          <a:lstStyle>
            <a:lvl1pPr>
              <a:defRPr sz="13653"/>
            </a:lvl1pPr>
            <a:lvl2pPr>
              <a:defRPr sz="11947"/>
            </a:lvl2pPr>
            <a:lvl3pPr>
              <a:defRPr sz="10240"/>
            </a:lvl3pPr>
            <a:lvl4pPr>
              <a:defRPr sz="8533"/>
            </a:lvl4pPr>
            <a:lvl5pPr>
              <a:defRPr sz="8533"/>
            </a:lvl5pPr>
            <a:lvl6pPr>
              <a:defRPr sz="8533"/>
            </a:lvl6pPr>
            <a:lvl7pPr>
              <a:defRPr sz="8533"/>
            </a:lvl7pPr>
            <a:lvl8pPr>
              <a:defRPr sz="8533"/>
            </a:lvl8pPr>
            <a:lvl9pPr>
              <a:defRPr sz="8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8778240"/>
            <a:ext cx="14156054" cy="16262775"/>
          </a:xfrm>
        </p:spPr>
        <p:txBody>
          <a:bodyPr/>
          <a:lstStyle>
            <a:lvl1pPr marL="0" indent="0">
              <a:buNone/>
              <a:defRPr sz="6827"/>
            </a:lvl1pPr>
            <a:lvl2pPr marL="1950735" indent="0">
              <a:buNone/>
              <a:defRPr sz="5973"/>
            </a:lvl2pPr>
            <a:lvl3pPr marL="3901470" indent="0">
              <a:buNone/>
              <a:defRPr sz="5120"/>
            </a:lvl3pPr>
            <a:lvl4pPr marL="5852206" indent="0">
              <a:buNone/>
              <a:defRPr sz="4267"/>
            </a:lvl4pPr>
            <a:lvl5pPr marL="7802941" indent="0">
              <a:buNone/>
              <a:defRPr sz="4267"/>
            </a:lvl5pPr>
            <a:lvl6pPr marL="9753676" indent="0">
              <a:buNone/>
              <a:defRPr sz="4267"/>
            </a:lvl6pPr>
            <a:lvl7pPr marL="11704411" indent="0">
              <a:buNone/>
              <a:defRPr sz="4267"/>
            </a:lvl7pPr>
            <a:lvl8pPr marL="13655147" indent="0">
              <a:buNone/>
              <a:defRPr sz="4267"/>
            </a:lvl8pPr>
            <a:lvl9pPr marL="15605882" indent="0">
              <a:buNone/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50720"/>
            <a:ext cx="14156054" cy="6827520"/>
          </a:xfrm>
        </p:spPr>
        <p:txBody>
          <a:bodyPr anchor="b"/>
          <a:lstStyle>
            <a:lvl1pPr>
              <a:defRPr sz="13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213020"/>
            <a:ext cx="22219920" cy="20794133"/>
          </a:xfrm>
        </p:spPr>
        <p:txBody>
          <a:bodyPr anchor="t"/>
          <a:lstStyle>
            <a:lvl1pPr marL="0" indent="0">
              <a:buNone/>
              <a:defRPr sz="13653"/>
            </a:lvl1pPr>
            <a:lvl2pPr marL="1950735" indent="0">
              <a:buNone/>
              <a:defRPr sz="11947"/>
            </a:lvl2pPr>
            <a:lvl3pPr marL="3901470" indent="0">
              <a:buNone/>
              <a:defRPr sz="10240"/>
            </a:lvl3pPr>
            <a:lvl4pPr marL="5852206" indent="0">
              <a:buNone/>
              <a:defRPr sz="8533"/>
            </a:lvl4pPr>
            <a:lvl5pPr marL="7802941" indent="0">
              <a:buNone/>
              <a:defRPr sz="8533"/>
            </a:lvl5pPr>
            <a:lvl6pPr marL="9753676" indent="0">
              <a:buNone/>
              <a:defRPr sz="8533"/>
            </a:lvl6pPr>
            <a:lvl7pPr marL="11704411" indent="0">
              <a:buNone/>
              <a:defRPr sz="8533"/>
            </a:lvl7pPr>
            <a:lvl8pPr marL="13655147" indent="0">
              <a:buNone/>
              <a:defRPr sz="8533"/>
            </a:lvl8pPr>
            <a:lvl9pPr marL="15605882" indent="0">
              <a:buNone/>
              <a:defRPr sz="85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8778240"/>
            <a:ext cx="14156054" cy="16262775"/>
          </a:xfrm>
        </p:spPr>
        <p:txBody>
          <a:bodyPr/>
          <a:lstStyle>
            <a:lvl1pPr marL="0" indent="0">
              <a:buNone/>
              <a:defRPr sz="6827"/>
            </a:lvl1pPr>
            <a:lvl2pPr marL="1950735" indent="0">
              <a:buNone/>
              <a:defRPr sz="5973"/>
            </a:lvl2pPr>
            <a:lvl3pPr marL="3901470" indent="0">
              <a:buNone/>
              <a:defRPr sz="5120"/>
            </a:lvl3pPr>
            <a:lvl4pPr marL="5852206" indent="0">
              <a:buNone/>
              <a:defRPr sz="4267"/>
            </a:lvl4pPr>
            <a:lvl5pPr marL="7802941" indent="0">
              <a:buNone/>
              <a:defRPr sz="4267"/>
            </a:lvl5pPr>
            <a:lvl6pPr marL="9753676" indent="0">
              <a:buNone/>
              <a:defRPr sz="4267"/>
            </a:lvl6pPr>
            <a:lvl7pPr marL="11704411" indent="0">
              <a:buNone/>
              <a:defRPr sz="4267"/>
            </a:lvl7pPr>
            <a:lvl8pPr marL="13655147" indent="0">
              <a:buNone/>
              <a:defRPr sz="4267"/>
            </a:lvl8pPr>
            <a:lvl9pPr marL="15605882" indent="0">
              <a:buNone/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557873"/>
            <a:ext cx="3785616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7789333"/>
            <a:ext cx="3785616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F1B8-B45C-4B40-BF3C-F3501293706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7120433"/>
            <a:ext cx="148132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hyperlink" Target="https://www.youtube.com/watch?v=3vmlIGCUY60" TargetMode="Externa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26" y="4654011"/>
            <a:ext cx="18843125" cy="102792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1" y="10399144"/>
            <a:ext cx="5673217" cy="503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1693" y="343988"/>
            <a:ext cx="32531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Parallelizing </a:t>
            </a:r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Image Convolution </a:t>
            </a:r>
            <a:r>
              <a:rPr lang="en-US" sz="9600" dirty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using </a:t>
            </a:r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Human </a:t>
            </a:r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Intuition and Peripheral Vision</a:t>
            </a:r>
            <a:endParaRPr lang="en-US" sz="9600" dirty="0">
              <a:solidFill>
                <a:schemeClr val="bg2">
                  <a:lumMod val="50000"/>
                </a:schemeClr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54057" y="2141664"/>
            <a:ext cx="209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Tim </a:t>
            </a:r>
            <a:r>
              <a:rPr lang="en-US" sz="4800" dirty="0" err="1" smtClean="0"/>
              <a:t>Nonet</a:t>
            </a:r>
            <a:r>
              <a:rPr lang="en-US" sz="4800" dirty="0" smtClean="0"/>
              <a:t> </a:t>
            </a:r>
            <a:r>
              <a:rPr lang="en-US" sz="4800" dirty="0" smtClean="0"/>
              <a:t>- </a:t>
            </a:r>
            <a:r>
              <a:rPr lang="en-US" sz="4800" dirty="0" smtClean="0"/>
              <a:t>Department</a:t>
            </a:r>
            <a:r>
              <a:rPr lang="en-US" sz="4800" dirty="0" smtClean="0"/>
              <a:t> of Computers Science (tan3@rice.edu)</a:t>
            </a:r>
            <a:r>
              <a:rPr lang="en-US" sz="4800" dirty="0"/>
              <a:t>	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250" y="3678124"/>
            <a:ext cx="10664947" cy="101566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Motivation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250" y="4766833"/>
            <a:ext cx="106649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introduced by </a:t>
            </a:r>
            <a:r>
              <a:rPr lang="en-US" sz="4000" dirty="0" err="1"/>
              <a:t>Kunihiko</a:t>
            </a:r>
            <a:r>
              <a:rPr lang="en-US" sz="4000" dirty="0"/>
              <a:t> </a:t>
            </a:r>
            <a:r>
              <a:rPr lang="en-US" sz="4000" dirty="0" smtClean="0"/>
              <a:t>Fukushima</a:t>
            </a:r>
            <a:r>
              <a:rPr lang="en-US" sz="4000" baseline="30000" dirty="0" smtClean="0"/>
              <a:t>1</a:t>
            </a:r>
            <a:r>
              <a:rPr lang="en-US" sz="4000" dirty="0" smtClean="0"/>
              <a:t> </a:t>
            </a:r>
            <a:r>
              <a:rPr lang="en-US" sz="4000" dirty="0"/>
              <a:t>in </a:t>
            </a:r>
            <a:r>
              <a:rPr lang="en-US" sz="4000" dirty="0" smtClean="0"/>
              <a:t>1980 </a:t>
            </a:r>
            <a:r>
              <a:rPr lang="en-US" sz="4000" dirty="0"/>
              <a:t>r</a:t>
            </a:r>
            <a:r>
              <a:rPr lang="en-US" sz="4000" dirty="0" smtClean="0"/>
              <a:t>evolutionized </a:t>
            </a:r>
            <a:r>
              <a:rPr lang="en-US" sz="4000" dirty="0"/>
              <a:t>c</a:t>
            </a:r>
            <a:r>
              <a:rPr lang="en-US" sz="4000" dirty="0" smtClean="0"/>
              <a:t>omputer </a:t>
            </a:r>
            <a:r>
              <a:rPr lang="en-US" sz="4000" dirty="0"/>
              <a:t>v</a:t>
            </a:r>
            <a:r>
              <a:rPr lang="en-US" sz="4000" dirty="0" smtClean="0"/>
              <a:t>ision </a:t>
            </a:r>
            <a:r>
              <a:rPr lang="en-US" sz="4000" dirty="0" smtClean="0"/>
              <a:t>and </a:t>
            </a:r>
            <a:r>
              <a:rPr lang="en-US" sz="4000" dirty="0" smtClean="0"/>
              <a:t>machine </a:t>
            </a:r>
            <a:r>
              <a:rPr lang="en-US" sz="4000" dirty="0" smtClean="0"/>
              <a:t>l</a:t>
            </a:r>
            <a:r>
              <a:rPr lang="en-US" sz="4000" dirty="0" smtClean="0"/>
              <a:t>earning</a:t>
            </a: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is a costly operation that is hard to parallelize when compared to its predecessor, matrix-vector multiplication.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Current approaches to speed up convolution either require significant communication times and are disjointed and relatively inefficient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26962" y="10399144"/>
            <a:ext cx="5243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Parallel models require communication after every epoch and inefficient due to average of learned parameters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0540" y="15434269"/>
            <a:ext cx="10629117" cy="16312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can Humans learn so well?</a:t>
            </a:r>
          </a:p>
          <a:p>
            <a:pPr algn="ctr"/>
            <a:r>
              <a:rPr lang="en-US" sz="4000" dirty="0" smtClean="0"/>
              <a:t>(And how can we teach computers to be Human</a:t>
            </a:r>
            <a:r>
              <a:rPr lang="en-US" sz="4000" dirty="0" smtClean="0"/>
              <a:t>?)</a:t>
            </a:r>
            <a:endParaRPr lang="en-US" sz="4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42539" y="17173206"/>
            <a:ext cx="10664947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Studies have </a:t>
            </a:r>
            <a:r>
              <a:rPr lang="en-US" sz="4000" dirty="0" smtClean="0"/>
              <a:t>shown </a:t>
            </a:r>
            <a:r>
              <a:rPr lang="en-US" sz="4000" dirty="0" smtClean="0"/>
              <a:t>that humans recognize objects by detecting the object’s </a:t>
            </a:r>
            <a:r>
              <a:rPr lang="en-US" sz="4000" dirty="0" smtClean="0"/>
              <a:t>features</a:t>
            </a:r>
            <a:r>
              <a:rPr lang="en-US" sz="4000" baseline="30000" dirty="0" smtClean="0"/>
              <a:t>2</a:t>
            </a: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Human’s use peripheral vision to supply context to features</a:t>
            </a:r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is essential feature detection where the features are learned by the computer.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By implementing peripheral filters we can improve feature detection;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More context for each filter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Parallelize Convolution Operation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Decrease Parameters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269042" y="3678121"/>
            <a:ext cx="12186133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Theoretical Results</a:t>
            </a:r>
            <a:endParaRPr lang="en-US" sz="6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269042" y="23729163"/>
            <a:ext cx="12186133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Acknowledgement/Sources:</a:t>
            </a:r>
            <a:endParaRPr lang="en-US" sz="6000" dirty="0"/>
          </a:p>
        </p:txBody>
      </p:sp>
      <p:sp>
        <p:nvSpPr>
          <p:cNvPr id="38" name="TextBox 37"/>
          <p:cNvSpPr txBox="1"/>
          <p:nvPr/>
        </p:nvSpPr>
        <p:spPr>
          <a:xfrm>
            <a:off x="31269042" y="17779924"/>
            <a:ext cx="12186133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Future Work</a:t>
            </a:r>
            <a:endParaRPr lang="en-US" sz="6000" dirty="0"/>
          </a:p>
        </p:txBody>
      </p:sp>
      <p:sp>
        <p:nvSpPr>
          <p:cNvPr id="63" name="TextBox 62"/>
          <p:cNvSpPr txBox="1"/>
          <p:nvPr/>
        </p:nvSpPr>
        <p:spPr>
          <a:xfrm>
            <a:off x="13840116" y="14246645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077951" y="14240150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38947" y="14246645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662245" y="15552947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478576" y="15566648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077951" y="169073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077951" y="1554670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2682098" y="14563315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2" idx="1"/>
          </p:cNvCxnSpPr>
          <p:nvPr/>
        </p:nvCxnSpPr>
        <p:spPr>
          <a:xfrm>
            <a:off x="13286245" y="14401733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5084219" y="14406887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288631" y="14580466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897083" y="15736758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686870" y="15742086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2682098" y="15869870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3286245" y="17068917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0499311" y="15743575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94524" y="13164438"/>
            <a:ext cx="79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Basic Pyramid Weave Unit (BPWU)</a:t>
            </a:r>
            <a:endParaRPr lang="en-US" sz="40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496458" y="15717279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840116" y="16907335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8947" y="16907335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  <a:endParaRPr lang="en-US" sz="1500" dirty="0" smtClean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5084219" y="17067577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>
            <a:off x="16265333" y="15902361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291017" y="15571585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790313" y="13943897"/>
            <a:ext cx="8950037" cy="36102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1916010" y="14049905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1893624" y="16701894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1849537" y="1871302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087372" y="1870652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648368" y="18713022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671666" y="20019324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487997" y="2003302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087372" y="21373712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0087372" y="19578851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 1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20691519" y="19029692"/>
            <a:ext cx="0" cy="51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1295666" y="18868110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3093640" y="18873264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4298052" y="19046843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4906504" y="20203135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6696291" y="20208463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1295666" y="21535294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8508732" y="20209952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9503944" y="17727067"/>
            <a:ext cx="830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Disjoint Pyramid Weave Unit (DPWU)</a:t>
            </a:r>
            <a:endParaRPr lang="en-US" sz="40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9497244" y="19735278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849537" y="2137371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648368" y="21373712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  <a:endParaRPr lang="en-US" sz="1500" dirty="0" smtClean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3093640" y="21533954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24274754" y="20368738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300438" y="2003796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9799734" y="18410274"/>
            <a:ext cx="8950037" cy="36102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9925431" y="18516282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9903045" y="21168271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087372" y="2048561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 2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rot="10800000" flipV="1">
            <a:off x="20678947" y="20830492"/>
            <a:ext cx="0" cy="51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9505879" y="20628962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499583" y="22247247"/>
            <a:ext cx="1410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Pyramid Arrangement (4 BPWU + 3 DPWU)</a:t>
            </a:r>
            <a:endParaRPr lang="en-US" sz="2800" dirty="0"/>
          </a:p>
        </p:txBody>
      </p: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15118310" y="23764628"/>
            <a:ext cx="2896865" cy="1006932"/>
            <a:chOff x="417443" y="1272210"/>
            <a:chExt cx="11151705" cy="3876261"/>
          </a:xfrm>
        </p:grpSpPr>
        <p:sp>
          <p:nvSpPr>
            <p:cNvPr id="119" name="TextBox 118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0" name="TextBox 119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1" name="TextBox 120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2" name="TextBox 121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3" name="TextBox 122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4" name="TextBox 123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5" name="TextBox 124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7" name="TextBox 126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8" name="TextBox 127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1" name="Straight Arrow Connector 140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12193521" y="23122773"/>
            <a:ext cx="2919364" cy="1014752"/>
            <a:chOff x="417443" y="1272210"/>
            <a:chExt cx="11151705" cy="3876261"/>
          </a:xfrm>
        </p:grpSpPr>
        <p:sp>
          <p:nvSpPr>
            <p:cNvPr id="147" name="TextBox 14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>
            <a:grpSpLocks noChangeAspect="1"/>
          </p:cNvGrpSpPr>
          <p:nvPr/>
        </p:nvGrpSpPr>
        <p:grpSpPr>
          <a:xfrm>
            <a:off x="12200240" y="24344757"/>
            <a:ext cx="2919364" cy="1014752"/>
            <a:chOff x="417443" y="1272210"/>
            <a:chExt cx="11151705" cy="3876261"/>
          </a:xfrm>
        </p:grpSpPr>
        <p:sp>
          <p:nvSpPr>
            <p:cNvPr id="173" name="TextBox 17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/>
          <p:cNvCxnSpPr/>
          <p:nvPr/>
        </p:nvCxnSpPr>
        <p:spPr>
          <a:xfrm>
            <a:off x="12193941" y="23630149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11883674" y="24236995"/>
            <a:ext cx="316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15112885" y="23577142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15112885" y="24390283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>
            <a:grpSpLocks noChangeAspect="1"/>
          </p:cNvGrpSpPr>
          <p:nvPr/>
        </p:nvGrpSpPr>
        <p:grpSpPr>
          <a:xfrm>
            <a:off x="15118310" y="26229226"/>
            <a:ext cx="2896865" cy="1006932"/>
            <a:chOff x="417443" y="1272210"/>
            <a:chExt cx="11151705" cy="3876261"/>
          </a:xfrm>
        </p:grpSpPr>
        <p:sp>
          <p:nvSpPr>
            <p:cNvPr id="203" name="TextBox 202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4" name="TextBox 203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5" name="TextBox 204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6" name="TextBox 205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7" name="TextBox 206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8" name="TextBox 207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9" name="TextBox 208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0" name="TextBox 209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1" name="TextBox 210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2" name="TextBox 211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13" name="Straight Arrow Connector 212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25" name="Straight Arrow Connector 224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Rectangle 228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0" name="Group 229"/>
          <p:cNvGrpSpPr>
            <a:grpSpLocks noChangeAspect="1"/>
          </p:cNvGrpSpPr>
          <p:nvPr/>
        </p:nvGrpSpPr>
        <p:grpSpPr>
          <a:xfrm>
            <a:off x="12193521" y="25587371"/>
            <a:ext cx="2919364" cy="1014752"/>
            <a:chOff x="417443" y="1272210"/>
            <a:chExt cx="11151705" cy="3876261"/>
          </a:xfrm>
        </p:grpSpPr>
        <p:sp>
          <p:nvSpPr>
            <p:cNvPr id="231" name="TextBox 23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>
            <a:grpSpLocks noChangeAspect="1"/>
          </p:cNvGrpSpPr>
          <p:nvPr/>
        </p:nvGrpSpPr>
        <p:grpSpPr>
          <a:xfrm>
            <a:off x="12200240" y="26809355"/>
            <a:ext cx="2919364" cy="1014752"/>
            <a:chOff x="417443" y="1272210"/>
            <a:chExt cx="11151705" cy="3876261"/>
          </a:xfrm>
        </p:grpSpPr>
        <p:sp>
          <p:nvSpPr>
            <p:cNvPr id="257" name="TextBox 25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2" name="Straight Connector 281"/>
          <p:cNvCxnSpPr/>
          <p:nvPr/>
        </p:nvCxnSpPr>
        <p:spPr>
          <a:xfrm>
            <a:off x="12193941" y="26094747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V="1">
            <a:off x="11883674" y="26701593"/>
            <a:ext cx="316566" cy="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15112885" y="26041740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5112885" y="26854881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/>
          <p:cNvGrpSpPr>
            <a:grpSpLocks noChangeAspect="1"/>
          </p:cNvGrpSpPr>
          <p:nvPr/>
        </p:nvGrpSpPr>
        <p:grpSpPr>
          <a:xfrm>
            <a:off x="18015175" y="24991272"/>
            <a:ext cx="2896865" cy="1006932"/>
            <a:chOff x="417443" y="1272210"/>
            <a:chExt cx="11151705" cy="3876261"/>
          </a:xfrm>
        </p:grpSpPr>
        <p:sp>
          <p:nvSpPr>
            <p:cNvPr id="287" name="TextBox 28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8" name="TextBox 28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9" name="TextBox 288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0" name="TextBox 289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1" name="TextBox 290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3" name="TextBox 292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4" name="TextBox 293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5" name="TextBox 294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6" name="TextBox 295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7" name="Straight Arrow Connector 296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09" name="Straight Arrow Connector 308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Rectangle 311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Rectangle 312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4" name="Straight Connector 313"/>
          <p:cNvCxnSpPr/>
          <p:nvPr/>
        </p:nvCxnSpPr>
        <p:spPr>
          <a:xfrm>
            <a:off x="11883674" y="24236995"/>
            <a:ext cx="0" cy="2488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11619203" y="25481034"/>
            <a:ext cx="264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18015175" y="24268095"/>
            <a:ext cx="0" cy="1091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8015175" y="25616927"/>
            <a:ext cx="0" cy="115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12432164" y="23043261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5365643" y="23042592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14083408" y="23043618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17008258" y="23035810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12822177" y="2803479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1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14251592" y="2803479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</a:t>
            </a:r>
            <a:endParaRPr lang="en-US" sz="4000" b="1" dirty="0" smtClean="0"/>
          </a:p>
        </p:txBody>
      </p:sp>
      <p:sp>
        <p:nvSpPr>
          <p:cNvPr id="325" name="TextBox 324"/>
          <p:cNvSpPr txBox="1"/>
          <p:nvPr/>
        </p:nvSpPr>
        <p:spPr>
          <a:xfrm>
            <a:off x="15739371" y="28033858"/>
            <a:ext cx="37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3</a:t>
            </a:r>
            <a:endParaRPr lang="en-US" sz="4000" b="1" dirty="0" smtClean="0"/>
          </a:p>
        </p:txBody>
      </p:sp>
      <p:sp>
        <p:nvSpPr>
          <p:cNvPr id="326" name="TextBox 325"/>
          <p:cNvSpPr txBox="1"/>
          <p:nvPr/>
        </p:nvSpPr>
        <p:spPr>
          <a:xfrm>
            <a:off x="17147766" y="2803385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18239121" y="23042592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19881736" y="23035810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/>
          <p:cNvSpPr txBox="1"/>
          <p:nvPr/>
        </p:nvSpPr>
        <p:spPr>
          <a:xfrm>
            <a:off x="18557160" y="2803385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5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20021244" y="2803385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6</a:t>
            </a:r>
            <a:endParaRPr lang="en-US" sz="4000" b="1" dirty="0" smtClean="0"/>
          </a:p>
        </p:txBody>
      </p:sp>
      <p:sp>
        <p:nvSpPr>
          <p:cNvPr id="331" name="TextBox 330"/>
          <p:cNvSpPr txBox="1"/>
          <p:nvPr/>
        </p:nvSpPr>
        <p:spPr>
          <a:xfrm>
            <a:off x="21107769" y="13839694"/>
            <a:ext cx="9152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BPWU </a:t>
            </a:r>
            <a:r>
              <a:rPr lang="en-US" sz="4000" dirty="0"/>
              <a:t>o</a:t>
            </a:r>
            <a:r>
              <a:rPr lang="en-US" sz="4000" dirty="0" smtClean="0"/>
              <a:t>perates parallel convolution layers on the same image, one for peripheral </a:t>
            </a:r>
            <a:r>
              <a:rPr lang="en-US" sz="4000" dirty="0"/>
              <a:t>f</a:t>
            </a:r>
            <a:r>
              <a:rPr lang="en-US" sz="4000" dirty="0" smtClean="0"/>
              <a:t>ilters and one for local filters.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Combines the results in a </a:t>
            </a:r>
            <a:r>
              <a:rPr lang="en-US" sz="4000" b="1" dirty="0" smtClean="0"/>
              <a:t>logical</a:t>
            </a:r>
            <a:r>
              <a:rPr lang="en-US" sz="4000" dirty="0" smtClean="0"/>
              <a:t>, </a:t>
            </a:r>
            <a:r>
              <a:rPr lang="en-US" sz="4000" b="1" dirty="0" smtClean="0"/>
              <a:t>continuous</a:t>
            </a:r>
            <a:r>
              <a:rPr lang="en-US" sz="4000" dirty="0" smtClean="0"/>
              <a:t>, and </a:t>
            </a:r>
            <a:r>
              <a:rPr lang="en-US" sz="4000" b="1" dirty="0" smtClean="0"/>
              <a:t>differentiable</a:t>
            </a:r>
            <a:r>
              <a:rPr lang="en-US" sz="4000" dirty="0" smtClean="0"/>
              <a:t> way and preforms convolution once again.</a:t>
            </a:r>
            <a:endParaRPr lang="en-US" sz="4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92818" y="18529718"/>
            <a:ext cx="7968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DPWU takes separate images as input for peripheral filters and local filters.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Can be run completely </a:t>
            </a:r>
            <a:r>
              <a:rPr lang="en-US" sz="4000" b="1" dirty="0" smtClean="0"/>
              <a:t>asynchronously</a:t>
            </a:r>
            <a:r>
              <a:rPr lang="en-US" sz="4000" dirty="0" smtClean="0"/>
              <a:t> until combination.</a:t>
            </a:r>
            <a:endParaRPr lang="en-US" sz="4000" dirty="0"/>
          </a:p>
        </p:txBody>
      </p:sp>
      <p:sp>
        <p:nvSpPr>
          <p:cNvPr id="333" name="TextBox 332"/>
          <p:cNvSpPr txBox="1"/>
          <p:nvPr/>
        </p:nvSpPr>
        <p:spPr>
          <a:xfrm>
            <a:off x="21136692" y="22548887"/>
            <a:ext cx="915241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By combing BPWU and DPWU in a larger Pyramid Arrangement we quickly expand the number of convolutional layers being run in parallel.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Successively stacking DPWU results in an exponential growth of convolution operators in linear layers.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Gradient Descent methods make sense of Local and Peripheral filters being learned on different images.</a:t>
            </a:r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334" name="TextBox 333"/>
          <p:cNvSpPr txBox="1"/>
          <p:nvPr/>
        </p:nvSpPr>
        <p:spPr>
          <a:xfrm>
            <a:off x="31586528" y="18937666"/>
            <a:ext cx="11653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Implementation of variable </a:t>
            </a:r>
            <a:r>
              <a:rPr lang="en-US" sz="4000" dirty="0"/>
              <a:t>f</a:t>
            </a:r>
            <a:r>
              <a:rPr lang="en-US" sz="4000" dirty="0" smtClean="0"/>
              <a:t>ilters sizes. Struggling to generalize </a:t>
            </a:r>
            <a:r>
              <a:rPr lang="en-US" sz="4000" dirty="0" smtClean="0"/>
              <a:t>to(N </a:t>
            </a:r>
            <a:r>
              <a:rPr lang="en-US" sz="4000" dirty="0" smtClean="0"/>
              <a:t>by N filters</a:t>
            </a:r>
            <a:r>
              <a:rPr lang="en-US" sz="4000" dirty="0" smtClean="0"/>
              <a:t>) due to the nature of the weave convolution operator.</a:t>
            </a: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Implementation of variable ratio of number of peripheral filters vs local filters.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Improve support for multi GPU operations in </a:t>
            </a:r>
            <a:r>
              <a:rPr lang="en-US" sz="4000" dirty="0" err="1" smtClean="0"/>
              <a:t>TenserFlow</a:t>
            </a:r>
            <a:r>
              <a:rPr lang="en-US" sz="4000" dirty="0" smtClean="0"/>
              <a:t>.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-139" y="58221"/>
            <a:ext cx="9181832" cy="3802891"/>
            <a:chOff x="18282253" y="16692261"/>
            <a:chExt cx="9181832" cy="3802891"/>
          </a:xfrm>
        </p:grpSpPr>
        <p:pic>
          <p:nvPicPr>
            <p:cNvPr id="336" name="Picture 3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2253" y="16692261"/>
              <a:ext cx="8734766" cy="3802891"/>
            </a:xfrm>
            <a:prstGeom prst="rect">
              <a:avLst/>
            </a:prstGeom>
          </p:spPr>
        </p:pic>
        <p:sp>
          <p:nvSpPr>
            <p:cNvPr id="337" name="TextBox 336"/>
            <p:cNvSpPr txBox="1"/>
            <p:nvPr/>
          </p:nvSpPr>
          <p:spPr>
            <a:xfrm>
              <a:off x="21327322" y="19373406"/>
              <a:ext cx="613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2">
                      <a:lumMod val="50000"/>
                    </a:schemeClr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Computer Science</a:t>
              </a:r>
              <a:endParaRPr lang="en-US" sz="4800" b="1" dirty="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191992" y="3682841"/>
            <a:ext cx="19755256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Implementation in Google TensorFlow </a:t>
            </a:r>
            <a:endParaRPr lang="en-US" sz="6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" t="13928" r="38369" b="7475"/>
          <a:stretch/>
        </p:blipFill>
        <p:spPr>
          <a:xfrm>
            <a:off x="514243" y="20087234"/>
            <a:ext cx="4492779" cy="32405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25490" y="20353145"/>
            <a:ext cx="5220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Slide cover for peripheral vision </a:t>
            </a:r>
            <a:endParaRPr lang="en-US" sz="4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13311" y="22247247"/>
            <a:ext cx="3316307" cy="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06787" y="25530477"/>
            <a:ext cx="121861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</a:t>
            </a:r>
            <a:r>
              <a:rPr lang="en-US" sz="3200" dirty="0"/>
              <a:t>1] K. Fukushima. </a:t>
            </a:r>
            <a:r>
              <a:rPr lang="en-US" sz="3200" dirty="0" err="1"/>
              <a:t>Neocognitron</a:t>
            </a:r>
            <a:r>
              <a:rPr lang="en-US" sz="3200" dirty="0"/>
              <a:t>: A self-organizing neural network model for a mechanism of pattern recognition unaffected by shift in position. Biological Cybernetics, 36(4): 93-202, 1980.</a:t>
            </a:r>
            <a:endParaRPr lang="en-US" sz="3200" dirty="0" smtClean="0"/>
          </a:p>
          <a:p>
            <a:r>
              <a:rPr lang="en-US" sz="3200" dirty="0" smtClean="0"/>
              <a:t>[2] </a:t>
            </a:r>
            <a:r>
              <a:rPr lang="en-US" sz="3200" dirty="0" err="1" smtClean="0"/>
              <a:t>DiCarlo</a:t>
            </a:r>
            <a:r>
              <a:rPr lang="en-US" sz="3200" dirty="0" smtClean="0"/>
              <a:t> </a:t>
            </a:r>
            <a:r>
              <a:rPr lang="en-US" sz="3200" dirty="0"/>
              <a:t>JJ, </a:t>
            </a:r>
            <a:r>
              <a:rPr lang="en-US" sz="3200" dirty="0" err="1"/>
              <a:t>Zoccolan</a:t>
            </a:r>
            <a:r>
              <a:rPr lang="en-US" sz="3200" dirty="0"/>
              <a:t> D, Rust NC. How does the brain solve visual object recognition?. </a:t>
            </a:r>
            <a:r>
              <a:rPr lang="en-US" sz="3200" i="1" dirty="0"/>
              <a:t>Neuron</a:t>
            </a:r>
            <a:r>
              <a:rPr lang="en-US" sz="3200" dirty="0"/>
              <a:t>. 2012;73(3):415–434. </a:t>
            </a:r>
            <a:r>
              <a:rPr lang="en-US" sz="3200" dirty="0" smtClean="0"/>
              <a:t>doi:10.1016/j.neuron.2012.01.010</a:t>
            </a:r>
          </a:p>
          <a:p>
            <a:r>
              <a:rPr lang="en-US" sz="3200" dirty="0" smtClean="0"/>
              <a:t>Sea Image: </a:t>
            </a:r>
            <a:r>
              <a:rPr lang="en-US" sz="3200" dirty="0">
                <a:hlinkClick r:id="rId7"/>
              </a:rPr>
              <a:t>https://</a:t>
            </a:r>
            <a:r>
              <a:rPr lang="en-US" sz="3200" dirty="0" smtClean="0">
                <a:hlinkClick r:id="rId7"/>
              </a:rPr>
              <a:t>www.youtube.com/watch?v=3vmlIGCUY60</a:t>
            </a:r>
            <a:endParaRPr lang="en-US" sz="3200" dirty="0" smtClean="0"/>
          </a:p>
          <a:p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31206787" y="24832154"/>
            <a:ext cx="12248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would like to thank Dr. Subramanian  who has helped guide this project.</a:t>
            </a:r>
          </a:p>
          <a:p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1206786" y="4718476"/>
                <a:ext cx="12186133" cy="1304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Unfortunately, due to time and budget constraints benchmark tests on CIFAR-10, CIFAR-100, and Image-Net datasets have not been preformed.</a:t>
                </a:r>
              </a:p>
              <a:p>
                <a:r>
                  <a:rPr lang="en-US" sz="4000" dirty="0"/>
                  <a:t>Tests will be completed by Fall 2019. </a:t>
                </a:r>
                <a:endParaRPr lang="en-US" sz="4000" dirty="0" smtClean="0"/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4000" dirty="0" smtClean="0"/>
                  <a:t>Theoretical Speed up without communication cost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bg-BG" sz="4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bg-BG" sz="40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4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𝑄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4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4000" dirty="0" smtClean="0"/>
              </a:p>
              <a:p>
                <a:r>
                  <a:rPr lang="en-US" sz="2800" dirty="0" smtClean="0"/>
                  <a:t>	Where N is the number of GPUs and Q is linear </a:t>
                </a:r>
                <a:r>
                  <a:rPr lang="en-US" sz="2800" dirty="0"/>
                  <a:t>(1 </a:t>
                </a:r>
                <a:r>
                  <a:rPr lang="en-US" sz="2800" dirty="0" smtClean="0"/>
                  <a:t>	computation </a:t>
                </a:r>
                <a:r>
                  <a:rPr lang="en-US" sz="2800" dirty="0"/>
                  <a:t>thread) </a:t>
                </a:r>
                <a:r>
                  <a:rPr lang="en-US" sz="2800" dirty="0" smtClean="0"/>
                  <a:t>execution speed.</a:t>
                </a:r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4000" dirty="0" smtClean="0"/>
                  <a:t>Theoretical Speed with efficient communication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bg-BG" sz="4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bg-BG" sz="40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4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𝐶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4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4000" dirty="0" smtClean="0"/>
              </a:p>
              <a:p>
                <a:r>
                  <a:rPr lang="en-US" sz="2800" dirty="0" smtClean="0"/>
                  <a:t>	Where N is the number of GPUs, C is the linear (1 	computation thread) computation cost, and T is the linear 	communication time.</a:t>
                </a:r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4000" dirty="0" smtClean="0"/>
                  <a:t>Promising results are expected because of the distributed communication. Each Array-Weave operator only needs to communicate with the two threads being combined. Conventional Parallel methods require communication overall threads.</a:t>
                </a:r>
              </a:p>
              <a:p>
                <a:endParaRPr lang="en-US" sz="4000" dirty="0" smtClean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786" y="4718476"/>
                <a:ext cx="12186133" cy="13041904"/>
              </a:xfrm>
              <a:prstGeom prst="rect">
                <a:avLst/>
              </a:prstGeom>
              <a:blipFill rotWithShape="0">
                <a:blip r:embed="rId8"/>
                <a:stretch>
                  <a:fillRect l="-1751" t="-842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1446" y="1707799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0277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3575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9906" y="3027802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1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5549" y="1868041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79961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88413" y="31979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78200" y="32032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090641" y="32047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85854" y="721844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</a:t>
            </a:r>
            <a:endParaRPr lang="en-US" sz="2800" dirty="0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1087788" y="3178433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3431446" y="4368489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5230277" y="436848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cxnSp>
        <p:nvCxnSpPr>
          <p:cNvPr id="315" name="Straight Arrow Connector 314"/>
          <p:cNvCxnSpPr/>
          <p:nvPr/>
        </p:nvCxnSpPr>
        <p:spPr>
          <a:xfrm>
            <a:off x="4675549" y="4528731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rot="10800000">
            <a:off x="5856663" y="3363515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8882347" y="3032739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381643" y="1405051"/>
            <a:ext cx="8950037" cy="36102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507340" y="1511059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1484954" y="4163048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3431446" y="671239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669281" y="670589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5230277" y="6712392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253575" y="8018694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7069906" y="803239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1669281" y="9373082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669281" y="7578221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 1</a:t>
            </a:r>
          </a:p>
        </p:txBody>
      </p:sp>
      <p:cxnSp>
        <p:nvCxnSpPr>
          <p:cNvPr id="329" name="Straight Arrow Connector 328"/>
          <p:cNvCxnSpPr/>
          <p:nvPr/>
        </p:nvCxnSpPr>
        <p:spPr>
          <a:xfrm flipV="1">
            <a:off x="2273428" y="7029062"/>
            <a:ext cx="0" cy="51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endCxn id="341" idx="1"/>
          </p:cNvCxnSpPr>
          <p:nvPr/>
        </p:nvCxnSpPr>
        <p:spPr>
          <a:xfrm>
            <a:off x="2877575" y="6867480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4675549" y="6872634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5879961" y="7046213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6488413" y="8202505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8278200" y="8207833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flipV="1">
            <a:off x="2877575" y="9534664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 flipV="1">
            <a:off x="10090641" y="8209322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1085854" y="5726437"/>
            <a:ext cx="59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Disjoint Pyramid Weave Unit (DPWU)</a:t>
            </a:r>
            <a:endParaRPr lang="en-US" sz="2800" dirty="0"/>
          </a:p>
        </p:txBody>
      </p:sp>
      <p:cxnSp>
        <p:nvCxnSpPr>
          <p:cNvPr id="339" name="Straight Arrow Connector 338"/>
          <p:cNvCxnSpPr/>
          <p:nvPr/>
        </p:nvCxnSpPr>
        <p:spPr>
          <a:xfrm>
            <a:off x="1079153" y="7734648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3431446" y="937308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5230277" y="9373082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cxnSp>
        <p:nvCxnSpPr>
          <p:cNvPr id="342" name="Straight Arrow Connector 341"/>
          <p:cNvCxnSpPr/>
          <p:nvPr/>
        </p:nvCxnSpPr>
        <p:spPr>
          <a:xfrm>
            <a:off x="4675549" y="9533324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 rot="10800000">
            <a:off x="5856663" y="8368108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8882347" y="803733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1381643" y="6409644"/>
            <a:ext cx="8950037" cy="36102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1507340" y="6515652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484954" y="9167641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/>
          <p:cNvSpPr txBox="1"/>
          <p:nvPr/>
        </p:nvSpPr>
        <p:spPr>
          <a:xfrm>
            <a:off x="1669281" y="848498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 2</a:t>
            </a:r>
          </a:p>
        </p:txBody>
      </p:sp>
      <p:cxnSp>
        <p:nvCxnSpPr>
          <p:cNvPr id="350" name="Straight Arrow Connector 349"/>
          <p:cNvCxnSpPr/>
          <p:nvPr/>
        </p:nvCxnSpPr>
        <p:spPr>
          <a:xfrm rot="10800000" flipV="1">
            <a:off x="2260856" y="8829862"/>
            <a:ext cx="0" cy="51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1087788" y="8628332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868" y="12305391"/>
            <a:ext cx="12576632" cy="1257663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8282253" y="16692261"/>
            <a:ext cx="9181832" cy="3802891"/>
            <a:chOff x="18282253" y="16692261"/>
            <a:chExt cx="9181832" cy="380289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2253" y="16692261"/>
              <a:ext cx="8734766" cy="380289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327322" y="19373406"/>
              <a:ext cx="613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2">
                      <a:lumMod val="50000"/>
                    </a:schemeClr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Computer Science</a:t>
              </a:r>
              <a:endParaRPr lang="en-US" sz="4800" b="1" dirty="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11" y="11788062"/>
            <a:ext cx="8936228" cy="3890602"/>
          </a:xfrm>
          <a:prstGeom prst="rect">
            <a:avLst/>
          </a:prstGeom>
        </p:spPr>
      </p:pic>
      <p:pic>
        <p:nvPicPr>
          <p:cNvPr id="1026" name="Picture 2" descr=" Lufthansa A380 crosses the A14 at Leipzig Airp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6569385" y="13704845"/>
            <a:ext cx="7158724" cy="715872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6569385" y="3514293"/>
            <a:ext cx="7158724" cy="7158727"/>
          </a:xfrm>
          <a:prstGeom prst="rect">
            <a:avLst/>
          </a:prstGeom>
        </p:spPr>
      </p:pic>
      <p:sp>
        <p:nvSpPr>
          <p:cNvPr id="106" name="Rectangle 105"/>
          <p:cNvSpPr>
            <a:spLocks noChangeAspect="1"/>
          </p:cNvSpPr>
          <p:nvPr/>
        </p:nvSpPr>
        <p:spPr>
          <a:xfrm>
            <a:off x="6602165" y="3556942"/>
            <a:ext cx="2366027" cy="238291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88" name="Oval 87"/>
          <p:cNvSpPr/>
          <p:nvPr/>
        </p:nvSpPr>
        <p:spPr>
          <a:xfrm>
            <a:off x="7635546" y="4598771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6988586" y="9791283"/>
            <a:ext cx="2441834" cy="2453252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8968194" y="3556942"/>
            <a:ext cx="8854772" cy="630824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69385" y="3556942"/>
            <a:ext cx="10476358" cy="630824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02166" y="5939858"/>
            <a:ext cx="10443580" cy="46479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968189" y="5939861"/>
            <a:ext cx="8839545" cy="466959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>
            <a:spLocks noChangeAspect="1"/>
          </p:cNvSpPr>
          <p:nvPr/>
        </p:nvSpPr>
        <p:spPr>
          <a:xfrm>
            <a:off x="17045743" y="9843747"/>
            <a:ext cx="777220" cy="782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112" name="Oval 111"/>
          <p:cNvSpPr/>
          <p:nvPr/>
        </p:nvSpPr>
        <p:spPr>
          <a:xfrm>
            <a:off x="9999118" y="4598771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301869" y="4748400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2344841" y="4598771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0650466" y="4748400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635546" y="929661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120" name="Oval 119"/>
          <p:cNvSpPr/>
          <p:nvPr/>
        </p:nvSpPr>
        <p:spPr>
          <a:xfrm>
            <a:off x="9999118" y="929661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8301869" y="9446243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2344841" y="929661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0650466" y="9446243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704548" y="6931156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370872" y="7080789"/>
            <a:ext cx="3761640" cy="84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2413843" y="6931156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8285143" y="7297074"/>
            <a:ext cx="3870039" cy="184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262469" y="5008701"/>
            <a:ext cx="3870039" cy="184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>
            <a:spLocks noChangeAspect="1"/>
          </p:cNvSpPr>
          <p:nvPr/>
        </p:nvSpPr>
        <p:spPr>
          <a:xfrm>
            <a:off x="8972560" y="8254785"/>
            <a:ext cx="2366027" cy="238291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17846540" y="11413995"/>
            <a:ext cx="777220" cy="782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1314868" y="10632955"/>
            <a:ext cx="7308803" cy="155298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314871" y="8271371"/>
            <a:ext cx="7293663" cy="314590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958913" y="8241307"/>
            <a:ext cx="8864053" cy="31696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958913" y="10632951"/>
            <a:ext cx="8864053" cy="155897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7379184" y="10171738"/>
            <a:ext cx="99751" cy="997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173" name="Oval 172"/>
          <p:cNvSpPr/>
          <p:nvPr/>
        </p:nvSpPr>
        <p:spPr>
          <a:xfrm>
            <a:off x="18179394" y="10171735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7587528" y="10221914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18943390" y="10171735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8375162" y="10221914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7364066" y="11747221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7587528" y="11797401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18943390" y="11747221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8375162" y="11797401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7387206" y="10953932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17610669" y="11004111"/>
            <a:ext cx="1261516" cy="284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18966533" y="10953932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17581919" y="11076646"/>
            <a:ext cx="1297870" cy="61918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17574315" y="10309209"/>
            <a:ext cx="1297870" cy="61918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8186951" y="11747221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7002329" y="12949153"/>
            <a:ext cx="2441834" cy="2453252"/>
          </a:xfrm>
          <a:prstGeom prst="rect">
            <a:avLst/>
          </a:prstGeom>
        </p:spPr>
      </p:pic>
      <p:sp>
        <p:nvSpPr>
          <p:cNvPr id="205" name="Rectangle 204"/>
          <p:cNvSpPr>
            <a:spLocks noChangeAspect="1"/>
          </p:cNvSpPr>
          <p:nvPr/>
        </p:nvSpPr>
        <p:spPr>
          <a:xfrm>
            <a:off x="8944797" y="16083897"/>
            <a:ext cx="2366027" cy="2382916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11310820" y="14577901"/>
            <a:ext cx="7297711" cy="388891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>
            <a:spLocks noChangeAspect="1"/>
          </p:cNvSpPr>
          <p:nvPr/>
        </p:nvSpPr>
        <p:spPr>
          <a:xfrm>
            <a:off x="17807734" y="13748601"/>
            <a:ext cx="800797" cy="806513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209" name="Straight Connector 208"/>
          <p:cNvCxnSpPr/>
          <p:nvPr/>
        </p:nvCxnSpPr>
        <p:spPr>
          <a:xfrm flipV="1">
            <a:off x="11310824" y="13796086"/>
            <a:ext cx="7312850" cy="231093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8944797" y="13764981"/>
            <a:ext cx="8862940" cy="233263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8944791" y="14577904"/>
            <a:ext cx="8862943" cy="388891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23061332" y="11306078"/>
            <a:ext cx="2441834" cy="2453252"/>
          </a:xfrm>
          <a:prstGeom prst="rect">
            <a:avLst/>
          </a:prstGeom>
        </p:spPr>
      </p:pic>
      <p:sp>
        <p:nvSpPr>
          <p:cNvPr id="230" name="Frame 229"/>
          <p:cNvSpPr/>
          <p:nvPr/>
        </p:nvSpPr>
        <p:spPr>
          <a:xfrm>
            <a:off x="23090775" y="11332235"/>
            <a:ext cx="2412393" cy="2388528"/>
          </a:xfrm>
          <a:prstGeom prst="frame">
            <a:avLst>
              <a:gd name="adj1" fmla="val 33523"/>
            </a:avLst>
          </a:prstGeom>
          <a:solidFill>
            <a:srgbClr val="C00000">
              <a:alpha val="20000"/>
            </a:srgb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>
            <a:off x="23881850" y="12123242"/>
            <a:ext cx="800797" cy="806513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6602166" y="3556943"/>
            <a:ext cx="2342629" cy="237490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6602160" y="3600209"/>
            <a:ext cx="2342631" cy="233964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948665" y="8240632"/>
            <a:ext cx="2342629" cy="237490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8948660" y="8283899"/>
            <a:ext cx="2342631" cy="233964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4558423" y="3379340"/>
            <a:ext cx="10600767" cy="1865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dirty="0"/>
              <a:t>     Filter is moved by the size of each filter</a:t>
            </a:r>
          </a:p>
          <a:p>
            <a:r>
              <a:rPr lang="en-US" sz="15081" dirty="0"/>
              <a:t>Center space is left for local filter</a:t>
            </a:r>
          </a:p>
          <a:p>
            <a:endParaRPr lang="en-US" sz="15081" dirty="0"/>
          </a:p>
        </p:txBody>
      </p:sp>
      <p:grpSp>
        <p:nvGrpSpPr>
          <p:cNvPr id="254" name="Group 253"/>
          <p:cNvGrpSpPr>
            <a:grpSpLocks noChangeAspect="1"/>
          </p:cNvGrpSpPr>
          <p:nvPr/>
        </p:nvGrpSpPr>
        <p:grpSpPr>
          <a:xfrm>
            <a:off x="14790537" y="3635084"/>
            <a:ext cx="606017" cy="598481"/>
            <a:chOff x="7580966" y="1087508"/>
            <a:chExt cx="1109640" cy="1095843"/>
          </a:xfrm>
        </p:grpSpPr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7606177" y="1091181"/>
              <a:ext cx="1084429" cy="10921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7606177" y="1091180"/>
              <a:ext cx="1073705" cy="1088499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7580966" y="1087508"/>
              <a:ext cx="1073706" cy="1072338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val 252"/>
            <p:cNvSpPr/>
            <p:nvPr/>
          </p:nvSpPr>
          <p:spPr>
            <a:xfrm>
              <a:off x="8049414" y="155625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</p:grpSp>
      <p:sp>
        <p:nvSpPr>
          <p:cNvPr id="257" name="Left Brace 256"/>
          <p:cNvSpPr/>
          <p:nvPr/>
        </p:nvSpPr>
        <p:spPr>
          <a:xfrm>
            <a:off x="4778425" y="3358977"/>
            <a:ext cx="830821" cy="907749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58" name="Right Brace 257"/>
          <p:cNvSpPr/>
          <p:nvPr/>
        </p:nvSpPr>
        <p:spPr>
          <a:xfrm>
            <a:off x="19614338" y="11004112"/>
            <a:ext cx="3152186" cy="3150977"/>
          </a:xfrm>
          <a:prstGeom prst="rightBrace">
            <a:avLst>
              <a:gd name="adj1" fmla="val 8333"/>
              <a:gd name="adj2" fmla="val 492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59" name="L-Shape 258"/>
          <p:cNvSpPr>
            <a:spLocks noChangeAspect="1"/>
          </p:cNvSpPr>
          <p:nvPr/>
        </p:nvSpPr>
        <p:spPr>
          <a:xfrm rot="13500000">
            <a:off x="19807863" y="10813525"/>
            <a:ext cx="399011" cy="399011"/>
          </a:xfrm>
          <a:prstGeom prst="corner">
            <a:avLst>
              <a:gd name="adj1" fmla="val 30247"/>
              <a:gd name="adj2" fmla="val 302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60" name="L-Shape 259"/>
          <p:cNvSpPr>
            <a:spLocks noChangeAspect="1"/>
          </p:cNvSpPr>
          <p:nvPr/>
        </p:nvSpPr>
        <p:spPr>
          <a:xfrm rot="13500000">
            <a:off x="19807865" y="13952350"/>
            <a:ext cx="399011" cy="399011"/>
          </a:xfrm>
          <a:prstGeom prst="corner">
            <a:avLst>
              <a:gd name="adj1" fmla="val 30247"/>
              <a:gd name="adj2" fmla="val 302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63" name="TextBox 262"/>
          <p:cNvSpPr txBox="1"/>
          <p:nvPr/>
        </p:nvSpPr>
        <p:spPr>
          <a:xfrm>
            <a:off x="14806671" y="18247909"/>
            <a:ext cx="8979452" cy="2329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dirty="0"/>
              <a:t>     Filter is moved by the twice size of each filter.</a:t>
            </a:r>
          </a:p>
          <a:p>
            <a:r>
              <a:rPr lang="en-US" sz="15081" dirty="0"/>
              <a:t>Only operates on the center</a:t>
            </a:r>
          </a:p>
          <a:p>
            <a:endParaRPr lang="en-US" sz="15081" dirty="0"/>
          </a:p>
        </p:txBody>
      </p:sp>
      <p:sp>
        <p:nvSpPr>
          <p:cNvPr id="270" name="Rectangle 269"/>
          <p:cNvSpPr>
            <a:spLocks noChangeAspect="1"/>
          </p:cNvSpPr>
          <p:nvPr/>
        </p:nvSpPr>
        <p:spPr>
          <a:xfrm>
            <a:off x="14959677" y="18519041"/>
            <a:ext cx="606657" cy="610988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72" name="Plus 271"/>
          <p:cNvSpPr/>
          <p:nvPr/>
        </p:nvSpPr>
        <p:spPr>
          <a:xfrm>
            <a:off x="19714326" y="11956586"/>
            <a:ext cx="1197033" cy="11970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73" name="TextBox 272"/>
          <p:cNvSpPr txBox="1"/>
          <p:nvPr/>
        </p:nvSpPr>
        <p:spPr>
          <a:xfrm>
            <a:off x="795532" y="5505091"/>
            <a:ext cx="4524493" cy="3026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Array Weave</a:t>
            </a:r>
          </a:p>
          <a:p>
            <a:r>
              <a:rPr lang="en-US" sz="15081" dirty="0"/>
              <a:t>gathers peripheral information of image</a:t>
            </a:r>
          </a:p>
          <a:p>
            <a:endParaRPr lang="en-US" sz="15081" dirty="0"/>
          </a:p>
        </p:txBody>
      </p:sp>
      <p:sp>
        <p:nvSpPr>
          <p:cNvPr id="274" name="Left Brace 273"/>
          <p:cNvSpPr/>
          <p:nvPr/>
        </p:nvSpPr>
        <p:spPr>
          <a:xfrm>
            <a:off x="4778425" y="12736606"/>
            <a:ext cx="830821" cy="907749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75" name="TextBox 274"/>
          <p:cNvSpPr txBox="1"/>
          <p:nvPr/>
        </p:nvSpPr>
        <p:spPr>
          <a:xfrm>
            <a:off x="836387" y="15714304"/>
            <a:ext cx="4524493" cy="2562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Zero Weave</a:t>
            </a:r>
          </a:p>
          <a:p>
            <a:r>
              <a:rPr lang="en-US" sz="15081" dirty="0"/>
              <a:t>gather local information of image</a:t>
            </a: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27456633" y="8986873"/>
            <a:ext cx="7158724" cy="7158727"/>
          </a:xfrm>
          <a:prstGeom prst="rect">
            <a:avLst/>
          </a:prstGeom>
        </p:spPr>
      </p:pic>
      <p:sp>
        <p:nvSpPr>
          <p:cNvPr id="283" name="Left Brace 282"/>
          <p:cNvSpPr/>
          <p:nvPr/>
        </p:nvSpPr>
        <p:spPr>
          <a:xfrm rot="5400000">
            <a:off x="21256247" y="4210510"/>
            <a:ext cx="830821" cy="997527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84" name="TextBox 283"/>
          <p:cNvSpPr txBox="1"/>
          <p:nvPr/>
        </p:nvSpPr>
        <p:spPr>
          <a:xfrm>
            <a:off x="19725224" y="6931157"/>
            <a:ext cx="4957425" cy="1169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Array Add</a:t>
            </a:r>
          </a:p>
          <a:p>
            <a:r>
              <a:rPr lang="en-US" sz="15081" dirty="0"/>
              <a:t>(Element Wise)</a:t>
            </a:r>
          </a:p>
        </p:txBody>
      </p:sp>
      <p:cxnSp>
        <p:nvCxnSpPr>
          <p:cNvPr id="286" name="Straight Connector 285"/>
          <p:cNvCxnSpPr/>
          <p:nvPr/>
        </p:nvCxnSpPr>
        <p:spPr>
          <a:xfrm>
            <a:off x="25473723" y="11344870"/>
            <a:ext cx="5952949" cy="796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25473723" y="12949152"/>
            <a:ext cx="5952949" cy="78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23090776" y="12949152"/>
            <a:ext cx="7544821" cy="78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>
            <a:spLocks noChangeAspect="1"/>
          </p:cNvSpPr>
          <p:nvPr/>
        </p:nvSpPr>
        <p:spPr>
          <a:xfrm>
            <a:off x="30635596" y="12151846"/>
            <a:ext cx="800797" cy="8065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23090776" y="11352776"/>
            <a:ext cx="7544821" cy="8092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Left Brace 297"/>
          <p:cNvSpPr/>
          <p:nvPr/>
        </p:nvSpPr>
        <p:spPr>
          <a:xfrm rot="16200000">
            <a:off x="26839989" y="9881880"/>
            <a:ext cx="830821" cy="897774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304" name="TextBox 303"/>
          <p:cNvSpPr txBox="1"/>
          <p:nvPr/>
        </p:nvSpPr>
        <p:spPr>
          <a:xfrm>
            <a:off x="25648644" y="14812110"/>
            <a:ext cx="4957425" cy="1169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Standard Convolution</a:t>
            </a:r>
          </a:p>
        </p:txBody>
      </p:sp>
      <p:sp>
        <p:nvSpPr>
          <p:cNvPr id="305" name="Left Brace 304"/>
          <p:cNvSpPr/>
          <p:nvPr/>
        </p:nvSpPr>
        <p:spPr>
          <a:xfrm rot="16200000">
            <a:off x="17236693" y="5078284"/>
            <a:ext cx="1695718" cy="3525304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306" name="TextBox 305"/>
          <p:cNvSpPr txBox="1"/>
          <p:nvPr/>
        </p:nvSpPr>
        <p:spPr>
          <a:xfrm>
            <a:off x="14959676" y="23423784"/>
            <a:ext cx="9522681" cy="2562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Weave Convolution</a:t>
            </a:r>
          </a:p>
          <a:p>
            <a:r>
              <a:rPr lang="en-US" sz="15081" dirty="0"/>
              <a:t>With proper padding results in image of same size as input</a:t>
            </a:r>
          </a:p>
          <a:p>
            <a:endParaRPr lang="en-US" sz="15081" dirty="0"/>
          </a:p>
        </p:txBody>
      </p:sp>
    </p:spTree>
    <p:extLst>
      <p:ext uri="{BB962C8B-B14F-4D97-AF65-F5344CB8AC3E}">
        <p14:creationId xmlns:p14="http://schemas.microsoft.com/office/powerpoint/2010/main" val="5076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8468376" y="15510193"/>
            <a:ext cx="7158724" cy="71587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8468376" y="5319640"/>
            <a:ext cx="7158724" cy="7158727"/>
          </a:xfrm>
          <a:prstGeom prst="rect">
            <a:avLst/>
          </a:prstGeom>
        </p:spPr>
      </p:pic>
      <p:sp>
        <p:nvSpPr>
          <p:cNvPr id="26" name="Rectangle 25"/>
          <p:cNvSpPr>
            <a:spLocks noChangeAspect="1"/>
          </p:cNvSpPr>
          <p:nvPr/>
        </p:nvSpPr>
        <p:spPr>
          <a:xfrm>
            <a:off x="8501157" y="5362290"/>
            <a:ext cx="2366027" cy="238291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7" name="Oval 26"/>
          <p:cNvSpPr/>
          <p:nvPr/>
        </p:nvSpPr>
        <p:spPr>
          <a:xfrm>
            <a:off x="9534537" y="6404119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8887577" y="11596631"/>
            <a:ext cx="2441834" cy="245325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0867186" y="5362289"/>
            <a:ext cx="8854772" cy="630824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68376" y="5362289"/>
            <a:ext cx="10476358" cy="630824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01157" y="7745206"/>
            <a:ext cx="10443580" cy="46479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867180" y="7745209"/>
            <a:ext cx="8839545" cy="466959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8944734" y="11649095"/>
            <a:ext cx="777220" cy="782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34" name="Oval 33"/>
          <p:cNvSpPr/>
          <p:nvPr/>
        </p:nvSpPr>
        <p:spPr>
          <a:xfrm>
            <a:off x="11898109" y="6404119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200861" y="6553748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4243832" y="6404119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549457" y="6553748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534537" y="11101962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39" name="Oval 38"/>
          <p:cNvSpPr/>
          <p:nvPr/>
        </p:nvSpPr>
        <p:spPr>
          <a:xfrm>
            <a:off x="11898109" y="11101962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200861" y="11251591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4243832" y="11101962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549457" y="11251591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603539" y="873650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269863" y="8886136"/>
            <a:ext cx="3761640" cy="84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4312834" y="873650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184134" y="9102422"/>
            <a:ext cx="3870039" cy="184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161461" y="6814048"/>
            <a:ext cx="3870039" cy="184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10871552" y="10060133"/>
            <a:ext cx="2366027" cy="238291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19745531" y="13219343"/>
            <a:ext cx="777220" cy="782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50" name="Straight Connector 49"/>
          <p:cNvCxnSpPr/>
          <p:nvPr/>
        </p:nvCxnSpPr>
        <p:spPr>
          <a:xfrm>
            <a:off x="13213859" y="12438302"/>
            <a:ext cx="7308803" cy="155298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213862" y="10076718"/>
            <a:ext cx="7293663" cy="314590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857904" y="10046654"/>
            <a:ext cx="8864053" cy="31696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857904" y="12438299"/>
            <a:ext cx="8864053" cy="155897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278175" y="11977085"/>
            <a:ext cx="99751" cy="997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55" name="Oval 54"/>
          <p:cNvSpPr/>
          <p:nvPr/>
        </p:nvSpPr>
        <p:spPr>
          <a:xfrm>
            <a:off x="20078385" y="11977082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9486520" y="12027262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0842381" y="11977082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0274154" y="12027262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9263057" y="1355256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9486520" y="13602748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0842381" y="1355256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274154" y="13602748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9286197" y="1275927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509660" y="12809459"/>
            <a:ext cx="1261516" cy="284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0865524" y="1275927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9480910" y="12881993"/>
            <a:ext cx="1297870" cy="61918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9473306" y="12114556"/>
            <a:ext cx="1297870" cy="61918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0085943" y="1355256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8901320" y="14754501"/>
            <a:ext cx="2441834" cy="2453252"/>
          </a:xfrm>
          <a:prstGeom prst="rect">
            <a:avLst/>
          </a:prstGeom>
        </p:spPr>
      </p:pic>
      <p:sp>
        <p:nvSpPr>
          <p:cNvPr id="70" name="Rectangle 69"/>
          <p:cNvSpPr>
            <a:spLocks noChangeAspect="1"/>
          </p:cNvSpPr>
          <p:nvPr/>
        </p:nvSpPr>
        <p:spPr>
          <a:xfrm>
            <a:off x="10843788" y="17889245"/>
            <a:ext cx="2366027" cy="2382916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3209811" y="16383249"/>
            <a:ext cx="7297711" cy="388891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spect="1"/>
          </p:cNvSpPr>
          <p:nvPr/>
        </p:nvSpPr>
        <p:spPr>
          <a:xfrm>
            <a:off x="19706725" y="15553949"/>
            <a:ext cx="800797" cy="806513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13209815" y="15601433"/>
            <a:ext cx="7312850" cy="231093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0843788" y="15570329"/>
            <a:ext cx="8862940" cy="233263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843782" y="16383252"/>
            <a:ext cx="8862943" cy="388891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4561296" y="13191588"/>
            <a:ext cx="2441836" cy="2453252"/>
            <a:chOff x="8910549" y="4824727"/>
            <a:chExt cx="1119175" cy="112440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7" t="10934" r="78691" b="59099"/>
            <a:stretch/>
          </p:blipFill>
          <p:spPr>
            <a:xfrm>
              <a:off x="8910549" y="4824727"/>
              <a:ext cx="1119174" cy="1124407"/>
            </a:xfrm>
            <a:prstGeom prst="rect">
              <a:avLst/>
            </a:prstGeom>
          </p:spPr>
        </p:pic>
        <p:sp>
          <p:nvSpPr>
            <p:cNvPr id="78" name="Frame 77"/>
            <p:cNvSpPr/>
            <p:nvPr/>
          </p:nvSpPr>
          <p:spPr>
            <a:xfrm>
              <a:off x="8924044" y="4836716"/>
              <a:ext cx="1105680" cy="1094742"/>
            </a:xfrm>
            <a:prstGeom prst="frame">
              <a:avLst>
                <a:gd name="adj1" fmla="val 33523"/>
              </a:avLst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9286620" y="5199261"/>
              <a:ext cx="367032" cy="369652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8501157" y="5362291"/>
            <a:ext cx="2342629" cy="237490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501151" y="5405557"/>
            <a:ext cx="2342631" cy="233964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847656" y="10045980"/>
            <a:ext cx="2342629" cy="237490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847651" y="10089246"/>
            <a:ext cx="2342631" cy="233964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826021" y="5406363"/>
            <a:ext cx="7603390" cy="2794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dirty="0"/>
              <a:t>     Filter is moved by the size of each filter.</a:t>
            </a:r>
          </a:p>
          <a:p>
            <a:r>
              <a:rPr lang="en-US" sz="15081" dirty="0"/>
              <a:t>Center space is left for local filter.</a:t>
            </a:r>
          </a:p>
          <a:p>
            <a:endParaRPr lang="en-US" sz="15081" dirty="0"/>
          </a:p>
        </p:txBody>
      </p: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17058133" y="5662106"/>
            <a:ext cx="606017" cy="598481"/>
            <a:chOff x="7580966" y="1087508"/>
            <a:chExt cx="1109640" cy="1095843"/>
          </a:xfrm>
        </p:grpSpPr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7606177" y="1091181"/>
              <a:ext cx="1084429" cy="10921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606177" y="1091180"/>
              <a:ext cx="1073705" cy="1088499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580966" y="1087508"/>
              <a:ext cx="1073706" cy="1072338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8049414" y="155625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7598810" y="4831161"/>
            <a:ext cx="16830598" cy="95938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91" name="Rectangle 90"/>
          <p:cNvSpPr/>
          <p:nvPr/>
        </p:nvSpPr>
        <p:spPr>
          <a:xfrm>
            <a:off x="7598810" y="14406612"/>
            <a:ext cx="16830598" cy="88788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</p:spTree>
    <p:extLst>
      <p:ext uri="{BB962C8B-B14F-4D97-AF65-F5344CB8AC3E}">
        <p14:creationId xmlns:p14="http://schemas.microsoft.com/office/powerpoint/2010/main" val="3204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2867</TotalTime>
  <Words>636</Words>
  <Application>Microsoft Macintosh PowerPoint</Application>
  <PresentationFormat>Custom</PresentationFormat>
  <Paragraphs>126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Rounded MT Bold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53</cp:revision>
  <dcterms:created xsi:type="dcterms:W3CDTF">2019-03-28T14:01:45Z</dcterms:created>
  <dcterms:modified xsi:type="dcterms:W3CDTF">2019-04-09T02:07:57Z</dcterms:modified>
</cp:coreProperties>
</file>