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89" r:id="rId9"/>
    <p:sldId id="291" r:id="rId10"/>
    <p:sldId id="29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3" r:id="rId26"/>
    <p:sldId id="283" r:id="rId27"/>
    <p:sldId id="284" r:id="rId28"/>
    <p:sldId id="281" r:id="rId29"/>
    <p:sldId id="282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95271"/>
  </p:normalViewPr>
  <p:slideViewPr>
    <p:cSldViewPr snapToGrid="0" snapToObjects="1">
      <p:cViewPr>
        <p:scale>
          <a:sx n="81" d="100"/>
          <a:sy n="81" d="100"/>
        </p:scale>
        <p:origin x="70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130EB-A97E-0B47-850D-9C44AF95899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D4A2-6F19-3742-BDD9-C1462781C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E8E0-4B58-B348-813F-33091EA8C44B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8E3C-424B-9346-A4AF-90ECC94BFB83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7D19-9E83-C54C-BA55-A7F7896CD52A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7A6-3A4A-4748-99EF-AA537360B0E6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EB71-6135-B14E-9822-D5D51685CDF3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9E3E-DEF8-AC49-BA56-E46BC8DB629D}" type="datetime1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3CA-DEA1-BF40-BAF6-FCD3CED566DA}" type="datetime1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328C-7E4C-D244-8567-528FC59E424C}" type="datetime1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5B46-11A9-764F-870C-FAB33C48DAA8}" type="datetime1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52-F7EB-A344-8DAB-1E7C24B645D5}" type="datetime1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9E75-76D8-6549-8ABD-F964D5A29A9E}" type="datetime1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9A7B-073F-0545-96D1-D2E7A9C93E06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Decreasing Training Time of Deep Networks using N-GPUs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Nonet</a:t>
            </a:r>
            <a:endParaRPr lang="en-US" dirty="0" smtClean="0"/>
          </a:p>
          <a:p>
            <a:r>
              <a:rPr lang="en-US" dirty="0" smtClean="0"/>
              <a:t>10/16/2018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362" y="417441"/>
            <a:ext cx="756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Black Box Analysis of </a:t>
            </a:r>
            <a:r>
              <a:rPr lang="en-US" sz="2800" b="1" dirty="0" err="1" smtClean="0"/>
              <a:t>ArrayWeave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ZeroWeave</a:t>
            </a:r>
            <a:endParaRPr lang="en-US" sz="2800" b="1" dirty="0"/>
          </a:p>
        </p:txBody>
      </p:sp>
      <p:pic>
        <p:nvPicPr>
          <p:cNvPr id="19" name="Picture 18" descr="../../../../Desktop/Screen%20Shot%202018-10-03%20at%203.02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06" y="3318970"/>
            <a:ext cx="172656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../../../../Desktop/Screen%20Shot%202018-10-03%20at%203.03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241375"/>
            <a:ext cx="3844925" cy="38887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2287" y="1240814"/>
            <a:ext cx="4458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 preformed for the center pixel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Peripheral filters are used in many locations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easily implemented mapping using standard </a:t>
            </a:r>
            <a:r>
              <a:rPr lang="en-US" dirty="0" err="1" smtClean="0"/>
              <a:t>TensorFlow</a:t>
            </a:r>
            <a:r>
              <a:rPr lang="en-US" dirty="0" smtClean="0"/>
              <a:t> Layers</a:t>
            </a:r>
          </a:p>
        </p:txBody>
      </p:sp>
    </p:spTree>
    <p:extLst>
      <p:ext uri="{BB962C8B-B14F-4D97-AF65-F5344CB8AC3E}">
        <p14:creationId xmlns:p14="http://schemas.microsoft.com/office/powerpoint/2010/main" val="11598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</a:t>
            </a:r>
            <a:r>
              <a:rPr lang="en-US" sz="2800" smtClean="0"/>
              <a:t>Weave Unit (BPWU) </a:t>
            </a:r>
            <a:r>
              <a:rPr lang="en-US" sz="2800" dirty="0" smtClean="0"/>
              <a:t>Computational Sections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2005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 In – Line Tasks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43361" y="1093304"/>
            <a:ext cx="6408505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35718" y="1093304"/>
            <a:ext cx="3689168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9281" y="5441531"/>
            <a:ext cx="502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run in parallel on separate GPUs </a:t>
            </a:r>
          </a:p>
          <a:p>
            <a:r>
              <a:rPr lang="en-US" dirty="0" smtClean="0"/>
              <a:t>and then combined once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1" y="417441"/>
            <a:ext cx="971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Stacked BPWU Model (9 Convolution Layers)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69775" y="1330882"/>
            <a:ext cx="2919364" cy="1014752"/>
            <a:chOff x="417443" y="1272210"/>
            <a:chExt cx="11151705" cy="3876261"/>
          </a:xfrm>
        </p:grpSpPr>
        <p:sp>
          <p:nvSpPr>
            <p:cNvPr id="125" name="TextBox 12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35" name="Straight Arrow Connector 134"/>
            <p:cNvCxnSpPr>
              <a:endCxn id="143" idx="2"/>
            </p:cNvCxnSpPr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43" idx="3"/>
              <a:endCxn id="142" idx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42" idx="3"/>
              <a:endCxn id="144" idx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44" idx="2"/>
              <a:endCxn id="145" idx="0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45" idx="3"/>
              <a:endCxn id="147" idx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47" idx="3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9" idx="0"/>
            </p:cNvCxnSpPr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49" idx="3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4589139" y="1340053"/>
            <a:ext cx="2919364" cy="1014752"/>
            <a:chOff x="417443" y="1272210"/>
            <a:chExt cx="11151705" cy="3876261"/>
          </a:xfrm>
        </p:grpSpPr>
        <p:sp>
          <p:nvSpPr>
            <p:cNvPr id="151" name="TextBox 15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7505777" y="1340053"/>
            <a:ext cx="2919364" cy="1014752"/>
            <a:chOff x="417443" y="1272210"/>
            <a:chExt cx="11151705" cy="3876261"/>
          </a:xfrm>
        </p:grpSpPr>
        <p:sp>
          <p:nvSpPr>
            <p:cNvPr id="177" name="TextBox 17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24764" y="1000295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801377" y="1000294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7760766" y="1003961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76008" y="1000293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472147" y="1000292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9407227" y="1000291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735" y="2545689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141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905556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5337646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6801730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31214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73652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213" name="TextBox 212"/>
          <p:cNvSpPr txBox="1"/>
          <p:nvPr/>
        </p:nvSpPr>
        <p:spPr>
          <a:xfrm>
            <a:off x="1043361" y="3235311"/>
            <a:ext cx="9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Convolution Unit Model (9 Convolution Layers)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1919939" y="3778407"/>
            <a:ext cx="7724919" cy="795130"/>
            <a:chOff x="417443" y="2782957"/>
            <a:chExt cx="7724919" cy="795130"/>
          </a:xfrm>
        </p:grpSpPr>
        <p:sp>
          <p:nvSpPr>
            <p:cNvPr id="215" name="TextBox 21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Zero-Padding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2D-Convolution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Image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1522985" y="5086778"/>
            <a:ext cx="1371866" cy="141206"/>
            <a:chOff x="417443" y="2782957"/>
            <a:chExt cx="7724919" cy="795130"/>
          </a:xfrm>
        </p:grpSpPr>
        <p:sp>
          <p:nvSpPr>
            <p:cNvPr id="260" name="TextBox 25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>
            <a:grpSpLocks noChangeAspect="1"/>
          </p:cNvGrpSpPr>
          <p:nvPr/>
        </p:nvGrpSpPr>
        <p:grpSpPr>
          <a:xfrm>
            <a:off x="2790685" y="5078231"/>
            <a:ext cx="1371866" cy="141206"/>
            <a:chOff x="417443" y="2782957"/>
            <a:chExt cx="7724919" cy="795130"/>
          </a:xfrm>
        </p:grpSpPr>
        <p:sp>
          <p:nvSpPr>
            <p:cNvPr id="296" name="TextBox 29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Arrow Connector 30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>
            <a:off x="4078758" y="5086778"/>
            <a:ext cx="1371866" cy="141206"/>
            <a:chOff x="417443" y="2782957"/>
            <a:chExt cx="7724919" cy="795130"/>
          </a:xfrm>
        </p:grpSpPr>
        <p:sp>
          <p:nvSpPr>
            <p:cNvPr id="305" name="TextBox 30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5344779" y="5078231"/>
            <a:ext cx="1371866" cy="141206"/>
            <a:chOff x="417443" y="2782957"/>
            <a:chExt cx="7724919" cy="795130"/>
          </a:xfrm>
        </p:grpSpPr>
        <p:sp>
          <p:nvSpPr>
            <p:cNvPr id="314" name="TextBox 31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7" name="Straight Arrow Connector 31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Arrow Connector 32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>
            <a:grpSpLocks noChangeAspect="1"/>
          </p:cNvGrpSpPr>
          <p:nvPr/>
        </p:nvGrpSpPr>
        <p:grpSpPr>
          <a:xfrm>
            <a:off x="6651961" y="5086778"/>
            <a:ext cx="1371866" cy="141206"/>
            <a:chOff x="417443" y="2782957"/>
            <a:chExt cx="7724919" cy="795130"/>
          </a:xfrm>
        </p:grpSpPr>
        <p:sp>
          <p:nvSpPr>
            <p:cNvPr id="323" name="TextBox 322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26" name="Straight Arrow Connector 325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>
            <a:grpSpLocks noChangeAspect="1"/>
          </p:cNvGrpSpPr>
          <p:nvPr/>
        </p:nvGrpSpPr>
        <p:grpSpPr>
          <a:xfrm>
            <a:off x="7938722" y="5078231"/>
            <a:ext cx="1371866" cy="141206"/>
            <a:chOff x="417443" y="2782957"/>
            <a:chExt cx="7724919" cy="795130"/>
          </a:xfrm>
        </p:grpSpPr>
        <p:sp>
          <p:nvSpPr>
            <p:cNvPr id="332" name="TextBox 331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>
            <a:grpSpLocks noChangeAspect="1"/>
          </p:cNvGrpSpPr>
          <p:nvPr/>
        </p:nvGrpSpPr>
        <p:grpSpPr>
          <a:xfrm>
            <a:off x="9224987" y="5091485"/>
            <a:ext cx="1371866" cy="141206"/>
            <a:chOff x="417443" y="2782957"/>
            <a:chExt cx="7724919" cy="795130"/>
          </a:xfrm>
        </p:grpSpPr>
        <p:sp>
          <p:nvSpPr>
            <p:cNvPr id="341" name="TextBox 34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4" name="Straight Arrow Connector 34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Rectangle 34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>
            <a:off x="10525579" y="5084034"/>
            <a:ext cx="1371866" cy="141206"/>
            <a:chOff x="417443" y="2782957"/>
            <a:chExt cx="7724919" cy="795130"/>
          </a:xfrm>
        </p:grpSpPr>
        <p:sp>
          <p:nvSpPr>
            <p:cNvPr id="350" name="TextBox 34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3" name="Straight Arrow Connector 35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>
            <a:grpSpLocks noChangeAspect="1"/>
          </p:cNvGrpSpPr>
          <p:nvPr/>
        </p:nvGrpSpPr>
        <p:grpSpPr>
          <a:xfrm>
            <a:off x="241405" y="5078415"/>
            <a:ext cx="1371866" cy="141206"/>
            <a:chOff x="417443" y="2782957"/>
            <a:chExt cx="7724919" cy="795130"/>
          </a:xfrm>
        </p:grpSpPr>
        <p:sp>
          <p:nvSpPr>
            <p:cNvPr id="359" name="TextBox 35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62" name="Straight Arrow Connector 36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Rectangle 366"/>
          <p:cNvSpPr/>
          <p:nvPr/>
        </p:nvSpPr>
        <p:spPr>
          <a:xfrm>
            <a:off x="405652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630576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85677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43735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409132" y="4858072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732047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8035318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31558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10638714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74162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195555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320301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4487086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US" b="1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73247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  <a:endParaRPr lang="en-US" b="1" dirty="0" smtClean="0"/>
          </a:p>
        </p:txBody>
      </p:sp>
      <p:sp>
        <p:nvSpPr>
          <p:cNvPr id="382" name="TextBox 381"/>
          <p:cNvSpPr txBox="1"/>
          <p:nvPr/>
        </p:nvSpPr>
        <p:spPr>
          <a:xfrm>
            <a:off x="7097550" y="5507495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8387620" y="5525370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  <a:endParaRPr lang="en-US" b="1" dirty="0" smtClean="0"/>
          </a:p>
        </p:txBody>
      </p:sp>
      <p:sp>
        <p:nvSpPr>
          <p:cNvPr id="384" name="TextBox 383"/>
          <p:cNvSpPr txBox="1"/>
          <p:nvPr/>
        </p:nvSpPr>
        <p:spPr>
          <a:xfrm>
            <a:off x="9644858" y="5522257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  <a:endParaRPr lang="en-US" b="1" dirty="0" smtClean="0"/>
          </a:p>
        </p:txBody>
      </p:sp>
      <p:sp>
        <p:nvSpPr>
          <p:cNvPr id="385" name="TextBox 384"/>
          <p:cNvSpPr txBox="1"/>
          <p:nvPr/>
        </p:nvSpPr>
        <p:spPr>
          <a:xfrm>
            <a:off x="10953821" y="552411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6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Stacked BPWU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 Convolution Layers in 6 in-line tasks</a:t>
            </a:r>
          </a:p>
          <a:p>
            <a:r>
              <a:rPr lang="en-US" dirty="0" smtClean="0"/>
              <a:t>Requires two GPUS</a:t>
            </a:r>
          </a:p>
          <a:p>
            <a:r>
              <a:rPr lang="en-US" dirty="0" smtClean="0"/>
              <a:t>33%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9 Convolution Layers in 9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we can do better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6609" y="3021496"/>
            <a:ext cx="7692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Much better!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310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605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Disjoint Pyramid Weave Unit (DPWU)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DPWU Computation Sections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91477" y="4152269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7351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Disjoint Nature of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4223"/>
          </a:xfrm>
        </p:spPr>
        <p:txBody>
          <a:bodyPr/>
          <a:lstStyle/>
          <a:p>
            <a:r>
              <a:rPr lang="en-US" dirty="0" smtClean="0"/>
              <a:t>If we interpret each input to the DPWU as the local and the peripheral features respectively we can rationalize the strange nature of performing different operations on different images.</a:t>
            </a:r>
          </a:p>
          <a:p>
            <a:pPr lvl="1"/>
            <a:r>
              <a:rPr lang="en-US" dirty="0" smtClean="0"/>
              <a:t>Model can learn relationship, no need for human understanding of what a stacked net means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9632732" y="4904493"/>
            <a:ext cx="722376" cy="72237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219241"/>
            <a:ext cx="43512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a general Neural Network sense we are creating neural network units out of convolution layers.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1421" y="5060730"/>
            <a:ext cx="1481958" cy="40990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31421" y="5902220"/>
            <a:ext cx="1481958" cy="40990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1421" y="4202219"/>
            <a:ext cx="1481958" cy="409902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31421" y="5081015"/>
            <a:ext cx="14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ArrayWeave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031421" y="5925156"/>
            <a:ext cx="14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ZeroWeave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031421" y="4219241"/>
            <a:ext cx="14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BiasArray</a:t>
            </a:r>
            <a:endParaRPr lang="en-US" b="1" dirty="0" smtClean="0"/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8513379" y="4407170"/>
            <a:ext cx="1119353" cy="858511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2"/>
          </p:cNvCxnSpPr>
          <p:nvPr/>
        </p:nvCxnSpPr>
        <p:spPr>
          <a:xfrm>
            <a:off x="8513379" y="5265681"/>
            <a:ext cx="111935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" idx="2"/>
          </p:cNvCxnSpPr>
          <p:nvPr/>
        </p:nvCxnSpPr>
        <p:spPr>
          <a:xfrm flipV="1">
            <a:off x="8513379" y="5265681"/>
            <a:ext cx="1119353" cy="84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84471" y="4387189"/>
            <a:ext cx="14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Convolution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6"/>
          </p:cNvCxnSpPr>
          <p:nvPr/>
        </p:nvCxnSpPr>
        <p:spPr>
          <a:xfrm>
            <a:off x="10355108" y="5265681"/>
            <a:ext cx="728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(2 BPWU + 1 DPWU) (9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330060" y="2449816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2405271" y="1807961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2411990" y="3029945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405691" y="2315337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78858" y="2922183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24635" y="2262330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24635" y="3075471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660260" y="1477373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5593739" y="1476704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311504" y="1477372"/>
            <a:ext cx="1095845" cy="3690307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236354" y="1472286"/>
            <a:ext cx="1095845" cy="3695393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43231" y="449367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211637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641052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17" name="TextBox 216"/>
          <p:cNvSpPr txBox="1"/>
          <p:nvPr/>
        </p:nvSpPr>
        <p:spPr>
          <a:xfrm>
            <a:off x="6073142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7537226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Method Multi GPU Method</a:t>
            </a:r>
            <a:br>
              <a:rPr lang="en-US" dirty="0" smtClean="0"/>
            </a:br>
            <a:r>
              <a:rPr lang="en-US" dirty="0" smtClean="0"/>
              <a:t>(Tower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5303" cy="4351338"/>
          </a:xfrm>
        </p:spPr>
        <p:txBody>
          <a:bodyPr/>
          <a:lstStyle/>
          <a:p>
            <a:r>
              <a:rPr lang="en-US" dirty="0" smtClean="0"/>
              <a:t>With N GPUS</a:t>
            </a:r>
          </a:p>
          <a:p>
            <a:pPr lvl="1"/>
            <a:r>
              <a:rPr lang="en-US" dirty="0" smtClean="0"/>
              <a:t>Create N duplicate models each on one GPU</a:t>
            </a:r>
          </a:p>
          <a:p>
            <a:r>
              <a:rPr lang="en-US" dirty="0" smtClean="0"/>
              <a:t>With batch size of M examples:</a:t>
            </a:r>
          </a:p>
          <a:p>
            <a:pPr lvl="1"/>
            <a:r>
              <a:rPr lang="en-US" dirty="0" smtClean="0"/>
              <a:t>Train each model on ~M/N examples (mini batch)</a:t>
            </a:r>
          </a:p>
          <a:p>
            <a:r>
              <a:rPr lang="en-US" dirty="0" smtClean="0"/>
              <a:t>Average gradients from N models</a:t>
            </a:r>
          </a:p>
          <a:p>
            <a:pPr lvl="1"/>
            <a:r>
              <a:rPr lang="en-US" dirty="0" smtClean="0"/>
              <a:t>Update all N model variables with average gradients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3" y="1403131"/>
            <a:ext cx="4712556" cy="4182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585645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jhui.github.io</a:t>
            </a:r>
            <a:r>
              <a:rPr lang="en-US" dirty="0" smtClean="0"/>
              <a:t>/2017/03/07/</a:t>
            </a:r>
            <a:r>
              <a:rPr lang="en-US" dirty="0" err="1" smtClean="0"/>
              <a:t>TensorFlow</a:t>
            </a:r>
            <a:r>
              <a:rPr lang="en-US" dirty="0" smtClean="0"/>
              <a:t>-GPU/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(4 BPWU + 3 DPWU) (21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4793348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1868559" y="973987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1875278" y="2195971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868979" y="1481363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2146" y="2088209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87923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87923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4793348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9" name="Group 178"/>
          <p:cNvGrpSpPr>
            <a:grpSpLocks noChangeAspect="1"/>
          </p:cNvGrpSpPr>
          <p:nvPr/>
        </p:nvGrpSpPr>
        <p:grpSpPr>
          <a:xfrm>
            <a:off x="1868559" y="3438585"/>
            <a:ext cx="2919364" cy="1014752"/>
            <a:chOff x="417443" y="1272210"/>
            <a:chExt cx="11151705" cy="3876261"/>
          </a:xfrm>
        </p:grpSpPr>
        <p:sp>
          <p:nvSpPr>
            <p:cNvPr id="180" name="TextBox 179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>
            <a:grpSpLocks noChangeAspect="1"/>
          </p:cNvGrpSpPr>
          <p:nvPr/>
        </p:nvGrpSpPr>
        <p:grpSpPr>
          <a:xfrm>
            <a:off x="1875278" y="4660569"/>
            <a:ext cx="2919364" cy="1014752"/>
            <a:chOff x="417443" y="1272210"/>
            <a:chExt cx="11151705" cy="3876261"/>
          </a:xfrm>
        </p:grpSpPr>
        <p:sp>
          <p:nvSpPr>
            <p:cNvPr id="241" name="TextBox 24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6" name="Straight Connector 265"/>
          <p:cNvCxnSpPr/>
          <p:nvPr/>
        </p:nvCxnSpPr>
        <p:spPr>
          <a:xfrm>
            <a:off x="1868979" y="3945961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1242146" y="4552807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4787923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787923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7690213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242146" y="2088209"/>
            <a:ext cx="0" cy="2488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" y="3326074"/>
            <a:ext cx="765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0213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0213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2107202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040681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758446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683296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490173" y="5886012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658579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087994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305" name="TextBox 304"/>
          <p:cNvSpPr txBox="1"/>
          <p:nvPr/>
        </p:nvSpPr>
        <p:spPr>
          <a:xfrm>
            <a:off x="5520084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306" name="TextBox 305"/>
          <p:cNvSpPr txBox="1"/>
          <p:nvPr/>
        </p:nvSpPr>
        <p:spPr>
          <a:xfrm>
            <a:off x="6984168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914159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556774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8393562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857646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089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Pyramid Arrangement (BWPU + DWPU)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~log(X) in-line tasks</a:t>
            </a:r>
          </a:p>
          <a:p>
            <a:r>
              <a:rPr lang="en-US" dirty="0" smtClean="0"/>
              <a:t>Requires ~ log(X) GPUS</a:t>
            </a:r>
          </a:p>
          <a:p>
            <a:r>
              <a:rPr lang="en-US" dirty="0" smtClean="0"/>
              <a:t>Possible X/log(X) 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X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(Still working on this)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5600" cy="4498975"/>
          </a:xfrm>
        </p:spPr>
        <p:txBody>
          <a:bodyPr/>
          <a:lstStyle/>
          <a:p>
            <a:r>
              <a:rPr lang="en-US" strike="sngStrike" dirty="0" smtClean="0"/>
              <a:t>Preforms comparable to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-parametric models that are stacked.</a:t>
            </a:r>
          </a:p>
          <a:p>
            <a:pPr lvl="1"/>
            <a:r>
              <a:rPr lang="en-US" strike="sngStrike" dirty="0" smtClean="0"/>
              <a:t>Limited in testing capability due only having 1 GPU.</a:t>
            </a:r>
          </a:p>
          <a:p>
            <a:r>
              <a:rPr lang="en-US" strike="sngStrike" dirty="0" smtClean="0"/>
              <a:t>Vastly outperforms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-layer and </a:t>
            </a:r>
            <a:r>
              <a:rPr lang="en-US" strike="sngStrike" dirty="0" err="1" smtClean="0"/>
              <a:t>iso-train_time</a:t>
            </a:r>
            <a:r>
              <a:rPr lang="en-US" strike="sngStrike" dirty="0" smtClean="0"/>
              <a:t> models.</a:t>
            </a:r>
          </a:p>
          <a:p>
            <a:r>
              <a:rPr lang="en-US" strike="sngStrike" dirty="0" smtClean="0"/>
              <a:t>Certainly preforms better than ~log(.)/(.) that is required to make the stacked method computationally worth it.</a:t>
            </a:r>
          </a:p>
          <a:p>
            <a:r>
              <a:rPr lang="en-US" strike="sngStrike" dirty="0" smtClean="0"/>
              <a:t>Lacks vanishing gradients that deep networks often encounter.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Weave/Zero Weave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Weave and Zero Weave layers were built with intuition in mind, supplying more context without requiring (too many) more parameters.</a:t>
            </a:r>
          </a:p>
          <a:p>
            <a:r>
              <a:rPr lang="en-US" dirty="0" smtClean="0"/>
              <a:t>However, the idea of combing multiple arrays into one can open a much more efficient network design.</a:t>
            </a:r>
          </a:p>
          <a:p>
            <a:r>
              <a:rPr lang="en-US" dirty="0" smtClean="0"/>
              <a:t>More efficient combination methods most likely exist.</a:t>
            </a:r>
          </a:p>
        </p:txBody>
      </p:sp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320456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(7 DPWU) (For combing models)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887877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5882452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82452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887877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 flipH="1">
            <a:off x="5882452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5882452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8784742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V="1">
            <a:off x="8784742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84742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3243276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13521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4894520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7777825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139335" y="6560015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598860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N+1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9008688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651303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/>
          <p:cNvGrpSpPr>
            <a:grpSpLocks noChangeAspect="1"/>
          </p:cNvGrpSpPr>
          <p:nvPr/>
        </p:nvGrpSpPr>
        <p:grpSpPr>
          <a:xfrm>
            <a:off x="2991943" y="954260"/>
            <a:ext cx="2896865" cy="1006932"/>
            <a:chOff x="417443" y="1272210"/>
            <a:chExt cx="11151705" cy="3876261"/>
          </a:xfrm>
        </p:grpSpPr>
        <p:sp>
          <p:nvSpPr>
            <p:cNvPr id="217" name="TextBox 21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8" name="TextBox 21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1" name="TextBox 310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2" name="TextBox 311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3" name="TextBox 312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4" name="TextBox 313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7" name="TextBox 316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8" name="TextBox 317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9" name="Straight Arrow Connector 318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1" name="Straight Arrow Connector 330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6" name="Group 335"/>
          <p:cNvGrpSpPr>
            <a:grpSpLocks noChangeAspect="1"/>
          </p:cNvGrpSpPr>
          <p:nvPr/>
        </p:nvGrpSpPr>
        <p:grpSpPr>
          <a:xfrm>
            <a:off x="2991011" y="2236860"/>
            <a:ext cx="2896865" cy="1006932"/>
            <a:chOff x="417443" y="1272210"/>
            <a:chExt cx="11151705" cy="3876261"/>
          </a:xfrm>
        </p:grpSpPr>
        <p:sp>
          <p:nvSpPr>
            <p:cNvPr id="337" name="TextBox 33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8" name="TextBox 33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9" name="TextBox 338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0" name="TextBox 339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1" name="TextBox 340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4" name="TextBox 343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5" name="TextBox 344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6" name="TextBox 345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7" name="Straight Arrow Connector 346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9" name="Straight Arrow Connector 358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Rectangle 361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ectangle 362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4" name="Group 363"/>
          <p:cNvGrpSpPr>
            <a:grpSpLocks noChangeAspect="1"/>
          </p:cNvGrpSpPr>
          <p:nvPr/>
        </p:nvGrpSpPr>
        <p:grpSpPr>
          <a:xfrm>
            <a:off x="2978088" y="3399687"/>
            <a:ext cx="2896865" cy="1006932"/>
            <a:chOff x="417443" y="1272210"/>
            <a:chExt cx="11151705" cy="3876261"/>
          </a:xfrm>
        </p:grpSpPr>
        <p:sp>
          <p:nvSpPr>
            <p:cNvPr id="365" name="TextBox 36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6" name="TextBox 36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7" name="TextBox 36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8" name="TextBox 36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9" name="TextBox 36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0" name="TextBox 36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1" name="TextBox 37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2" name="TextBox 37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3" name="TextBox 37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4" name="TextBox 37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75" name="Straight Arrow Connector 37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87" name="Straight Arrow Connector 38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angle 39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/>
          <p:cNvGrpSpPr>
            <a:grpSpLocks noChangeAspect="1"/>
          </p:cNvGrpSpPr>
          <p:nvPr/>
        </p:nvGrpSpPr>
        <p:grpSpPr>
          <a:xfrm>
            <a:off x="2978088" y="4688099"/>
            <a:ext cx="2896865" cy="1006932"/>
            <a:chOff x="417443" y="1272210"/>
            <a:chExt cx="11151705" cy="3876261"/>
          </a:xfrm>
        </p:grpSpPr>
        <p:sp>
          <p:nvSpPr>
            <p:cNvPr id="393" name="TextBox 392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4" name="TextBox 393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5" name="TextBox 394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6" name="TextBox 395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7" name="TextBox 396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8" name="TextBox 397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9" name="TextBox 398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0" name="TextBox 399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1" name="TextBox 400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2" name="TextBox 401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03" name="Straight Arrow Connector 402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412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15" name="Straight Arrow Connector 414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417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Rectangle 418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/>
          <p:cNvGrpSpPr>
            <a:grpSpLocks noChangeAspect="1"/>
          </p:cNvGrpSpPr>
          <p:nvPr/>
        </p:nvGrpSpPr>
        <p:grpSpPr>
          <a:xfrm>
            <a:off x="1617533" y="1268622"/>
            <a:ext cx="1371866" cy="141206"/>
            <a:chOff x="417443" y="2782957"/>
            <a:chExt cx="7724919" cy="795130"/>
          </a:xfrm>
        </p:grpSpPr>
        <p:sp>
          <p:nvSpPr>
            <p:cNvPr id="421" name="TextBox 42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24" name="Straight Arrow Connector 42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 42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Arrow Connector 42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/>
          <p:cNvGrpSpPr>
            <a:grpSpLocks noChangeAspect="1"/>
          </p:cNvGrpSpPr>
          <p:nvPr/>
        </p:nvGrpSpPr>
        <p:grpSpPr>
          <a:xfrm>
            <a:off x="1617534" y="1518005"/>
            <a:ext cx="1371866" cy="141206"/>
            <a:chOff x="417443" y="2782957"/>
            <a:chExt cx="7724919" cy="795130"/>
          </a:xfrm>
        </p:grpSpPr>
        <p:sp>
          <p:nvSpPr>
            <p:cNvPr id="430" name="TextBox 42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33" name="Straight Arrow Connector 43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7" name="Straight Arrow Connector 43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>
            <a:grpSpLocks noChangeAspect="1"/>
          </p:cNvGrpSpPr>
          <p:nvPr/>
        </p:nvGrpSpPr>
        <p:grpSpPr>
          <a:xfrm>
            <a:off x="1617533" y="2542449"/>
            <a:ext cx="1371866" cy="141206"/>
            <a:chOff x="417443" y="2782957"/>
            <a:chExt cx="7724919" cy="795130"/>
          </a:xfrm>
        </p:grpSpPr>
        <p:sp>
          <p:nvSpPr>
            <p:cNvPr id="439" name="TextBox 43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42" name="Straight Arrow Connector 44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Arrow Connector 44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>
            <a:grpSpLocks noChangeAspect="1"/>
          </p:cNvGrpSpPr>
          <p:nvPr/>
        </p:nvGrpSpPr>
        <p:grpSpPr>
          <a:xfrm>
            <a:off x="1617534" y="2791832"/>
            <a:ext cx="1371866" cy="141206"/>
            <a:chOff x="417443" y="2782957"/>
            <a:chExt cx="7724919" cy="795130"/>
          </a:xfrm>
        </p:grpSpPr>
        <p:sp>
          <p:nvSpPr>
            <p:cNvPr id="448" name="TextBox 447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51" name="Straight Arrow Connector 450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Arrow Connector 454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Group 455"/>
          <p:cNvGrpSpPr>
            <a:grpSpLocks noChangeAspect="1"/>
          </p:cNvGrpSpPr>
          <p:nvPr/>
        </p:nvGrpSpPr>
        <p:grpSpPr>
          <a:xfrm>
            <a:off x="1617672" y="3702401"/>
            <a:ext cx="1371866" cy="141206"/>
            <a:chOff x="417443" y="2782957"/>
            <a:chExt cx="7724919" cy="795130"/>
          </a:xfrm>
        </p:grpSpPr>
        <p:sp>
          <p:nvSpPr>
            <p:cNvPr id="457" name="TextBox 456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0" name="Straight Arrow Connector 459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Arrow Connector 463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oup 464"/>
          <p:cNvGrpSpPr>
            <a:grpSpLocks noChangeAspect="1"/>
          </p:cNvGrpSpPr>
          <p:nvPr/>
        </p:nvGrpSpPr>
        <p:grpSpPr>
          <a:xfrm>
            <a:off x="1617673" y="3951784"/>
            <a:ext cx="1371866" cy="141206"/>
            <a:chOff x="417443" y="2782957"/>
            <a:chExt cx="7724919" cy="795130"/>
          </a:xfrm>
        </p:grpSpPr>
        <p:sp>
          <p:nvSpPr>
            <p:cNvPr id="466" name="TextBox 46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9" name="Straight Arrow Connector 46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ectangle 47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Arrow Connector 47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Group 473"/>
          <p:cNvGrpSpPr>
            <a:grpSpLocks noChangeAspect="1"/>
          </p:cNvGrpSpPr>
          <p:nvPr/>
        </p:nvGrpSpPr>
        <p:grpSpPr>
          <a:xfrm>
            <a:off x="1603907" y="4993768"/>
            <a:ext cx="1371866" cy="141206"/>
            <a:chOff x="417443" y="2782957"/>
            <a:chExt cx="7724919" cy="795130"/>
          </a:xfrm>
        </p:grpSpPr>
        <p:sp>
          <p:nvSpPr>
            <p:cNvPr id="475" name="TextBox 47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78" name="Straight Arrow Connector 47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Arrow Connector 48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>
            <a:grpSpLocks noChangeAspect="1"/>
          </p:cNvGrpSpPr>
          <p:nvPr/>
        </p:nvGrpSpPr>
        <p:grpSpPr>
          <a:xfrm>
            <a:off x="1603908" y="5243151"/>
            <a:ext cx="1371866" cy="141206"/>
            <a:chOff x="417443" y="2782957"/>
            <a:chExt cx="7724919" cy="795130"/>
          </a:xfrm>
        </p:grpSpPr>
        <p:sp>
          <p:nvSpPr>
            <p:cNvPr id="484" name="TextBox 48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87" name="Straight Arrow Connector 48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Rectangle 48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TextBox 491"/>
          <p:cNvSpPr txBox="1"/>
          <p:nvPr/>
        </p:nvSpPr>
        <p:spPr>
          <a:xfrm>
            <a:off x="6493565" y="5922603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N+3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5008648" y="5916599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N+2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7936754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N+4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9357596" y="5880244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N+5</a:t>
            </a:r>
          </a:p>
        </p:txBody>
      </p:sp>
      <p:sp>
        <p:nvSpPr>
          <p:cNvPr id="496" name="TextBox 495"/>
          <p:cNvSpPr txBox="1"/>
          <p:nvPr/>
        </p:nvSpPr>
        <p:spPr>
          <a:xfrm>
            <a:off x="10795220" y="5880476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N+6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493657" y="2660833"/>
            <a:ext cx="77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6000" b="1" dirty="0" smtClean="0"/>
              <a:t>…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1909472" y="588204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561070" y="588142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N-1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159434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337096" y="887024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Users/Tim/Desktop/Screen Shot 2018-10-04 at 8.01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35" y="389426"/>
            <a:ext cx="9186235" cy="63320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AWS CPU clusters to train 12 different networks</a:t>
            </a:r>
          </a:p>
          <a:p>
            <a:pPr lvl="1"/>
            <a:r>
              <a:rPr lang="en-US" dirty="0" smtClean="0"/>
              <a:t>60 Epoch Run</a:t>
            </a:r>
          </a:p>
          <a:p>
            <a:pPr lvl="1"/>
            <a:r>
              <a:rPr lang="en-US" dirty="0" smtClean="0"/>
              <a:t>30 Epoch Run</a:t>
            </a:r>
          </a:p>
          <a:p>
            <a:r>
              <a:rPr lang="en-US" dirty="0" smtClean="0"/>
              <a:t>Still determining </a:t>
            </a:r>
            <a:r>
              <a:rPr lang="en-US" dirty="0"/>
              <a:t>p</a:t>
            </a:r>
            <a:r>
              <a:rPr lang="en-US" dirty="0" smtClean="0"/>
              <a:t>roper </a:t>
            </a:r>
            <a:r>
              <a:rPr lang="en-US" dirty="0"/>
              <a:t>p</a:t>
            </a:r>
            <a:r>
              <a:rPr lang="en-US" dirty="0" smtClean="0"/>
              <a:t>arameters for Array Weave to increase accuracy.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0"/>
            <a:ext cx="9359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(1/2)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 GPUS can decrease training time by a factor of N.</a:t>
            </a:r>
          </a:p>
          <a:p>
            <a:pPr lvl="1"/>
            <a:r>
              <a:rPr lang="en-US" dirty="0" smtClean="0"/>
              <a:t>One GPU – X time per epoch</a:t>
            </a:r>
          </a:p>
          <a:p>
            <a:pPr lvl="1"/>
            <a:r>
              <a:rPr lang="en-US" dirty="0" smtClean="0"/>
              <a:t>Two GPUs – X/2 time per epoch</a:t>
            </a:r>
          </a:p>
          <a:p>
            <a:pPr lvl="1"/>
            <a:r>
              <a:rPr lang="en-US" dirty="0" smtClean="0"/>
              <a:t>N GPUs – X/N time per epoch</a:t>
            </a:r>
          </a:p>
          <a:p>
            <a:r>
              <a:rPr lang="en-US" dirty="0" smtClean="0"/>
              <a:t>In theory, regardless of number of GPUs used to train would result in the same gradients and parameters.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19429"/>
              </p:ext>
            </p:extLst>
          </p:nvPr>
        </p:nvGraphicFramePr>
        <p:xfrm>
          <a:off x="1188720" y="1828800"/>
          <a:ext cx="9640646" cy="258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89"/>
                <a:gridCol w="1249417"/>
                <a:gridCol w="1793655"/>
                <a:gridCol w="1632182"/>
                <a:gridCol w="1822303"/>
              </a:tblGrid>
              <a:tr h="94504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Final Accuracy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</a:t>
                      </a:r>
                      <a:r>
                        <a:rPr lang="en-US" baseline="0" dirty="0" smtClean="0"/>
                        <a:t>ber of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Single CPU Time (s)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Speed Up </a:t>
                      </a:r>
                    </a:p>
                    <a:p>
                      <a:pPr algn="l"/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4 GPUs</a:t>
                      </a:r>
                    </a:p>
                    <a:p>
                      <a:pPr algn="l"/>
                      <a:r>
                        <a:rPr lang="en-US" baseline="0" dirty="0" smtClean="0"/>
                        <a:t>(Theoretical) </a:t>
                      </a:r>
                    </a:p>
                  </a:txBody>
                  <a:tcPr/>
                </a:tc>
              </a:tr>
              <a:tr h="54752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 Filters</a:t>
                      </a:r>
                      <a:r>
                        <a:rPr lang="en-US" baseline="0" dirty="0" smtClean="0"/>
                        <a:t> Single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dirty="0" smtClean="0"/>
                        <a:t>0.8787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dirty="0" smtClean="0"/>
                        <a:t>307946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54752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 Filters 2 Stack Pyramid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8574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dirty="0" smtClean="0"/>
                        <a:t>313322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dirty="0" smtClean="0"/>
                        <a:t>456.8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1.66x</a:t>
                      </a:r>
                      <a:endParaRPr lang="en-US" dirty="0"/>
                    </a:p>
                  </a:txBody>
                  <a:tcPr/>
                </a:tc>
              </a:tr>
              <a:tr h="54752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 Filters 4 Stack Pyramid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dirty="0" smtClean="0"/>
                        <a:t>0.8404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297834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dirty="0" smtClean="0"/>
                        <a:t>437.81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2.33x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with Weave Convolution</a:t>
            </a:r>
          </a:p>
          <a:p>
            <a:pPr lvl="1"/>
            <a:r>
              <a:rPr lang="en-US" dirty="0" smtClean="0"/>
              <a:t>Often the most intensive layers exist deeper in the network when the pyramid network has collapsed to a single stack.</a:t>
            </a:r>
          </a:p>
          <a:p>
            <a:pPr lvl="1"/>
            <a:r>
              <a:rPr lang="en-US" dirty="0" smtClean="0"/>
              <a:t> Two inputs create one output so a natural collapsing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31</a:t>
            </a:fld>
            <a:endParaRPr lang="en-US" dirty="0"/>
          </a:p>
        </p:txBody>
      </p:sp>
      <p:sp>
        <p:nvSpPr>
          <p:cNvPr id="257" name="Up Arrow 256"/>
          <p:cNvSpPr/>
          <p:nvPr/>
        </p:nvSpPr>
        <p:spPr>
          <a:xfrm>
            <a:off x="2971784" y="3977180"/>
            <a:ext cx="898634" cy="2478033"/>
          </a:xfrm>
          <a:prstGeom prst="upArrow">
            <a:avLst/>
          </a:prstGeom>
          <a:gradFill>
            <a:gsLst>
              <a:gs pos="100000">
                <a:schemeClr val="bg1"/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7" descr="/Users/Tim/Desktop/Screen Shot 2018-10-04 at 8.01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36" y="3788623"/>
            <a:ext cx="3873127" cy="2669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TextBox 259"/>
          <p:cNvSpPr txBox="1"/>
          <p:nvPr/>
        </p:nvSpPr>
        <p:spPr>
          <a:xfrm>
            <a:off x="299545" y="4200161"/>
            <a:ext cx="2383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Parameters in each layer.</a:t>
            </a:r>
          </a:p>
          <a:p>
            <a:endParaRPr lang="en-US" dirty="0"/>
          </a:p>
          <a:p>
            <a:r>
              <a:rPr lang="en-US" dirty="0" smtClean="0"/>
              <a:t>Deeper layers usually have more parameters and take longer to compute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61" name="Up Arrow 260"/>
          <p:cNvSpPr/>
          <p:nvPr/>
        </p:nvSpPr>
        <p:spPr>
          <a:xfrm rot="10800000">
            <a:off x="8321581" y="4001294"/>
            <a:ext cx="898634" cy="2478033"/>
          </a:xfrm>
          <a:prstGeom prst="upArrow">
            <a:avLst/>
          </a:prstGeom>
          <a:gradFill>
            <a:gsLst>
              <a:gs pos="100000">
                <a:schemeClr val="bg1"/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9509234" y="4145638"/>
            <a:ext cx="2383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Effectiveness of multiple GPUS</a:t>
            </a:r>
          </a:p>
          <a:p>
            <a:endParaRPr lang="en-US" dirty="0"/>
          </a:p>
          <a:p>
            <a:r>
              <a:rPr lang="en-US" dirty="0" smtClean="0"/>
              <a:t>Shallower layers are have less parameters but are more evenly distributed over GPUs</a:t>
            </a:r>
          </a:p>
        </p:txBody>
      </p:sp>
    </p:spTree>
    <p:extLst>
      <p:ext uri="{BB962C8B-B14F-4D97-AF65-F5344CB8AC3E}">
        <p14:creationId xmlns:p14="http://schemas.microsoft.com/office/powerpoint/2010/main" val="10438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more of a grid pattern.</a:t>
            </a:r>
          </a:p>
          <a:p>
            <a:pPr lvl="1"/>
            <a:r>
              <a:rPr lang="en-US" dirty="0" smtClean="0"/>
              <a:t>Prevents collapsing pattern</a:t>
            </a:r>
          </a:p>
          <a:p>
            <a:pPr marL="457200" lvl="1" indent="0">
              <a:buNone/>
            </a:pPr>
            <a:r>
              <a:rPr lang="en-US" dirty="0" smtClean="0"/>
              <a:t>which reduces effectiveness</a:t>
            </a:r>
          </a:p>
          <a:p>
            <a:pPr marL="457200" lvl="1" indent="0">
              <a:buNone/>
            </a:pPr>
            <a:r>
              <a:rPr lang="en-US" dirty="0" smtClean="0"/>
              <a:t>of multiple GPUs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Model Shape: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32</a:t>
            </a:fld>
            <a:endParaRPr lang="en-US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259" y="1690688"/>
            <a:ext cx="5325541" cy="2011363"/>
          </a:xfrm>
          <a:prstGeom prst="rect">
            <a:avLst/>
          </a:prstGeom>
        </p:spPr>
      </p:pic>
      <p:sp>
        <p:nvSpPr>
          <p:cNvPr id="5" name="Triangle 4"/>
          <p:cNvSpPr/>
          <p:nvPr/>
        </p:nvSpPr>
        <p:spPr>
          <a:xfrm>
            <a:off x="1421998" y="4288214"/>
            <a:ext cx="1545021" cy="166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6250" y="4292031"/>
            <a:ext cx="1664208" cy="166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 rot="10800000">
            <a:off x="9209689" y="4288214"/>
            <a:ext cx="1545021" cy="166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5157" y="6069451"/>
            <a:ext cx="223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Decreasing Pyramid</a:t>
            </a:r>
          </a:p>
          <a:p>
            <a:pPr algn="ctr"/>
            <a:r>
              <a:rPr lang="en-US" dirty="0" smtClean="0"/>
              <a:t>Current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002" y="6165337"/>
            <a:ext cx="3353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“Non-Decreasing” Pyramid</a:t>
            </a:r>
          </a:p>
          <a:p>
            <a:pPr algn="ctr"/>
            <a:r>
              <a:rPr lang="en-US" dirty="0" smtClean="0"/>
              <a:t>Better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51445" y="6069451"/>
            <a:ext cx="266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“Increasing” Pyramid</a:t>
            </a:r>
          </a:p>
          <a:p>
            <a:pPr algn="ctr"/>
            <a:r>
              <a:rPr lang="en-US" dirty="0" smtClean="0"/>
              <a:t>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training time will approach the time one GPU takes to take the gradient of 1 example. </a:t>
            </a:r>
          </a:p>
          <a:p>
            <a:pPr lvl="1"/>
            <a:r>
              <a:rPr lang="en-US" dirty="0" smtClean="0"/>
              <a:t>With deep networks this can still be significant.</a:t>
            </a:r>
          </a:p>
          <a:p>
            <a:endParaRPr lang="en-US" dirty="0" smtClean="0"/>
          </a:p>
          <a:p>
            <a:r>
              <a:rPr lang="en-US" dirty="0" smtClean="0"/>
              <a:t>Split batches over multi GPUs decreases total epoch training time by distributing tasks.</a:t>
            </a:r>
          </a:p>
          <a:p>
            <a:r>
              <a:rPr lang="en-US" dirty="0" smtClean="0"/>
              <a:t>Does not change model computation time for single example.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Decreasing model computation time by increasing number of GPUs used over a single model.</a:t>
            </a:r>
          </a:p>
          <a:p>
            <a:pPr lvl="1"/>
            <a:r>
              <a:rPr lang="en-US" dirty="0" smtClean="0"/>
              <a:t>Model trained with N GPUs still computes in similar time as “normal” model if only 1 GPU is used.</a:t>
            </a:r>
          </a:p>
          <a:p>
            <a:r>
              <a:rPr lang="en-US" dirty="0" smtClean="0"/>
              <a:t>Can be used at the same time as Tower Networks to decrease batch size.</a:t>
            </a:r>
          </a:p>
          <a:p>
            <a:r>
              <a:rPr lang="en-US" dirty="0" smtClean="0"/>
              <a:t>Model Performance is similar to “normal” model.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Pyramid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 GPUs:</a:t>
            </a:r>
          </a:p>
          <a:p>
            <a:pPr lvl="1"/>
            <a:r>
              <a:rPr lang="en-US" dirty="0" smtClean="0"/>
              <a:t>Split up convolution layers over N GPUs.</a:t>
            </a:r>
          </a:p>
          <a:p>
            <a:r>
              <a:rPr lang="en-US" dirty="0" smtClean="0"/>
              <a:t>Layer with F filters:</a:t>
            </a:r>
          </a:p>
          <a:p>
            <a:pPr lvl="1"/>
            <a:r>
              <a:rPr lang="en-US" dirty="0" smtClean="0"/>
              <a:t>Create N parallel convolution layers with F/N filters.</a:t>
            </a:r>
          </a:p>
          <a:p>
            <a:r>
              <a:rPr lang="en-US" dirty="0" smtClean="0"/>
              <a:t>Combine N parallel convolution layers using </a:t>
            </a:r>
            <a:r>
              <a:rPr lang="en-US" b="1" dirty="0" smtClean="0"/>
              <a:t>Array Weave</a:t>
            </a:r>
            <a:r>
              <a:rPr lang="en-US" dirty="0" smtClean="0"/>
              <a:t> and </a:t>
            </a:r>
            <a:r>
              <a:rPr lang="en-US" b="1" dirty="0" smtClean="0"/>
              <a:t>Zero Weave</a:t>
            </a:r>
            <a:r>
              <a:rPr lang="en-US" dirty="0" smtClean="0"/>
              <a:t> (custom combining functions).</a:t>
            </a:r>
          </a:p>
          <a:p>
            <a:pPr lvl="1"/>
            <a:r>
              <a:rPr lang="en-US" dirty="0" smtClean="0"/>
              <a:t>Simple element wise addition does not combine convolution filters well.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945"/>
            <a:ext cx="10515600" cy="4963018"/>
          </a:xfrm>
        </p:spPr>
        <p:txBody>
          <a:bodyPr/>
          <a:lstStyle/>
          <a:p>
            <a:r>
              <a:rPr lang="en-US" dirty="0" smtClean="0"/>
              <a:t>For efficient combination of two convolution Layers:</a:t>
            </a:r>
          </a:p>
          <a:p>
            <a:pPr lvl="1"/>
            <a:r>
              <a:rPr lang="en-US" dirty="0" smtClean="0"/>
              <a:t>The processes must be an injective function (possibly </a:t>
            </a:r>
            <a:r>
              <a:rPr lang="en-US" dirty="0" err="1" smtClean="0"/>
              <a:t>bijective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Otherwise there is wasted expressive range of the layers that will be combined.</a:t>
            </a:r>
          </a:p>
          <a:p>
            <a:pPr lvl="1"/>
            <a:r>
              <a:rPr lang="en-US" dirty="0" smtClean="0"/>
              <a:t>Move relevant information of both  filters close to each other</a:t>
            </a:r>
          </a:p>
          <a:p>
            <a:pPr lvl="2"/>
            <a:r>
              <a:rPr lang="en-US" dirty="0" smtClean="0"/>
              <a:t>Can’t scatter information.</a:t>
            </a:r>
          </a:p>
          <a:p>
            <a:pPr lvl="1"/>
            <a:r>
              <a:rPr lang="en-US" dirty="0" smtClean="0"/>
              <a:t>Computationally Efficient</a:t>
            </a:r>
          </a:p>
          <a:p>
            <a:r>
              <a:rPr lang="en-US" b="1" dirty="0" err="1" smtClean="0"/>
              <a:t>ArrayWeave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ZeroWeave</a:t>
            </a:r>
            <a:r>
              <a:rPr lang="en-US" dirty="0" smtClean="0"/>
              <a:t> takes an image of size (Channels, Height, Width) and returns an array of (Channels, ~3*Height, ~3*</a:t>
            </a:r>
            <a:r>
              <a:rPr lang="en-US" dirty="0" err="1" smtClean="0"/>
              <a:t>Witdth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Any non-zero element from </a:t>
            </a:r>
            <a:r>
              <a:rPr lang="en-US" b="1" dirty="0" err="1" smtClean="0"/>
              <a:t>ArrayWeave</a:t>
            </a:r>
            <a:r>
              <a:rPr lang="en-US" dirty="0" smtClean="0"/>
              <a:t> is zero in </a:t>
            </a:r>
            <a:r>
              <a:rPr lang="en-US" b="1" dirty="0" err="1" smtClean="0"/>
              <a:t>ZeroWeave</a:t>
            </a:r>
            <a:r>
              <a:rPr lang="en-US" dirty="0" smtClean="0"/>
              <a:t> and vise-versa. </a:t>
            </a:r>
            <a:r>
              <a:rPr lang="en-US" b="1" dirty="0" smtClean="0"/>
              <a:t>Injective!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362" y="417441"/>
            <a:ext cx="756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Black Box Analysis of </a:t>
            </a:r>
            <a:r>
              <a:rPr lang="en-US" sz="2800" b="1" dirty="0" err="1" smtClean="0"/>
              <a:t>ArrayWeave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ZeroWeave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4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362" y="417441"/>
            <a:ext cx="756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Black Box Analysis of </a:t>
            </a:r>
            <a:r>
              <a:rPr lang="en-US" sz="2800" b="1" dirty="0" err="1" smtClean="0"/>
              <a:t>ArrayWeave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ZeroWeave</a:t>
            </a:r>
            <a:endParaRPr lang="en-US" sz="2800" b="1" dirty="0"/>
          </a:p>
        </p:txBody>
      </p:sp>
      <p:pic>
        <p:nvPicPr>
          <p:cNvPr id="6" name="Picture 5" descr="../../../../Desktop/Screen%20Shot%202018-10-03%20at%2010.22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1" y="3032979"/>
            <a:ext cx="1776898" cy="177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../../../Desktop/Screen%20Shot%202018-10-03%20at%2010.22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69" y="1677568"/>
            <a:ext cx="1308735" cy="130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../../../../Desktop/Screen%20Shot%202018-10-03%20at%2010.23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81" y="1673991"/>
            <a:ext cx="1285240" cy="12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../../../../Desktop/Screen%20Shot%202018-10-03%20at%2010.23.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98" y="1677568"/>
            <a:ext cx="1283970" cy="128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../../../../Desktop/Screen%20Shot%202018-10-03%20at%204.55.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18" y="3279038"/>
            <a:ext cx="1245235" cy="127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../../../../Desktop/Screen%20Shot%202018-10-03%20at%204.54.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798" y="3287293"/>
            <a:ext cx="1245870" cy="127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../../../../Desktop/Screen%20Shot%202018-10-03%20at%204.55.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25" y="4855108"/>
            <a:ext cx="1246505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../../../../Desktop/Screen%20Shot%202018-10-03%20at%204.54.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35" y="4873621"/>
            <a:ext cx="1250315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../../../../Desktop/Screen%20Shot%202018-10-03%20at%204.54.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798" y="4879238"/>
            <a:ext cx="125222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../../../../Desktop/Screen%20Shot%202018-10-03%20at%2010.25.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62" y="3279038"/>
            <a:ext cx="1278890" cy="127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914161" y="2131945"/>
            <a:ext cx="148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Array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1" y="1192145"/>
            <a:ext cx="319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ArrayWeave</a:t>
            </a:r>
            <a:r>
              <a:rPr lang="en-US" dirty="0" smtClean="0"/>
              <a:t> and </a:t>
            </a:r>
            <a:r>
              <a:rPr lang="en-US" b="1" dirty="0" err="1" smtClean="0"/>
              <a:t>ZeroWeave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297678" y="2131945"/>
            <a:ext cx="148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1151</Words>
  <Application>Microsoft Macintosh PowerPoint</Application>
  <PresentationFormat>Widescreen</PresentationFormat>
  <Paragraphs>266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Decreasing Training Time of Deep Networks using N-GPUs</vt:lpstr>
      <vt:lpstr>Current Method Multi GPU Method (Tower Networks)</vt:lpstr>
      <vt:lpstr>Computational Performance (1/2) </vt:lpstr>
      <vt:lpstr>Computational Performance (2/2)</vt:lpstr>
      <vt:lpstr>Weave Convolution </vt:lpstr>
      <vt:lpstr>Weave Convolution Pyramid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– Time Analysis </vt:lpstr>
      <vt:lpstr>But, we can do better...</vt:lpstr>
      <vt:lpstr>PowerPoint Presentation</vt:lpstr>
      <vt:lpstr>PowerPoint Presentation</vt:lpstr>
      <vt:lpstr>Interpretation of Disjoint Nature of Input </vt:lpstr>
      <vt:lpstr>PowerPoint Presentation</vt:lpstr>
      <vt:lpstr>PowerPoint Presentation</vt:lpstr>
      <vt:lpstr>Run – Time Analysis </vt:lpstr>
      <vt:lpstr>Performance Analysis (Still working on this) </vt:lpstr>
      <vt:lpstr>Array Weave/Zero Weave Analysis</vt:lpstr>
      <vt:lpstr>PowerPoint Presentation</vt:lpstr>
      <vt:lpstr>PowerPoint Presentation</vt:lpstr>
      <vt:lpstr>Test of Performance</vt:lpstr>
      <vt:lpstr>PowerPoint Presentation</vt:lpstr>
      <vt:lpstr>PowerPoint Presentation</vt:lpstr>
      <vt:lpstr>PowerPoint Presentation</vt:lpstr>
      <vt:lpstr>PowerPoint Presentation</vt:lpstr>
      <vt:lpstr>Future Plans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Decreasing Training Time of Deep Networks using N-GPUs</dc:title>
  <dc:creator>Tim Nonet</dc:creator>
  <cp:lastModifiedBy>Tim Nonet</cp:lastModifiedBy>
  <cp:revision>27</cp:revision>
  <dcterms:created xsi:type="dcterms:W3CDTF">2018-10-16T16:11:42Z</dcterms:created>
  <dcterms:modified xsi:type="dcterms:W3CDTF">2019-03-29T01:15:27Z</dcterms:modified>
</cp:coreProperties>
</file>