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105A8A-DEB2-4942-BF23-53E8355A240D}"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301768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05A8A-DEB2-4942-BF23-53E8355A240D}"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260854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05A8A-DEB2-4942-BF23-53E8355A240D}"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5949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05A8A-DEB2-4942-BF23-53E8355A240D}"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302163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05A8A-DEB2-4942-BF23-53E8355A240D}"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47673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105A8A-DEB2-4942-BF23-53E8355A240D}"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138178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105A8A-DEB2-4942-BF23-53E8355A240D}"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183726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105A8A-DEB2-4942-BF23-53E8355A240D}"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126510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05A8A-DEB2-4942-BF23-53E8355A240D}"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344918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05A8A-DEB2-4942-BF23-53E8355A240D}"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220392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05A8A-DEB2-4942-BF23-53E8355A240D}"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5ADC8-4D99-4499-B764-960ECD8E0157}" type="slidenum">
              <a:rPr lang="en-US" smtClean="0"/>
              <a:t>‹#›</a:t>
            </a:fld>
            <a:endParaRPr lang="en-US"/>
          </a:p>
        </p:txBody>
      </p:sp>
    </p:spTree>
    <p:extLst>
      <p:ext uri="{BB962C8B-B14F-4D97-AF65-F5344CB8AC3E}">
        <p14:creationId xmlns:p14="http://schemas.microsoft.com/office/powerpoint/2010/main" val="261437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05A8A-DEB2-4942-BF23-53E8355A240D}" type="datetimeFigureOut">
              <a:rPr lang="en-US" smtClean="0"/>
              <a:t>6/15/2015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5ADC8-4D99-4499-B764-960ECD8E0157}" type="slidenum">
              <a:rPr lang="en-US" smtClean="0"/>
              <a:t>‹#›</a:t>
            </a:fld>
            <a:endParaRPr lang="en-US"/>
          </a:p>
        </p:txBody>
      </p:sp>
    </p:spTree>
    <p:extLst>
      <p:ext uri="{BB962C8B-B14F-4D97-AF65-F5344CB8AC3E}">
        <p14:creationId xmlns:p14="http://schemas.microsoft.com/office/powerpoint/2010/main" val="181034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Tutorial 1</a:t>
            </a:r>
            <a:r>
              <a:rPr lang="en-US" dirty="0"/>
              <a:t>: Getting Started</a:t>
            </a:r>
            <a:br>
              <a:rPr lang="en-US" dirty="0"/>
            </a:br>
            <a:r>
              <a:rPr lang="en-US" dirty="0"/>
              <a:t>with HTML5</a:t>
            </a:r>
          </a:p>
        </p:txBody>
      </p:sp>
      <p:sp>
        <p:nvSpPr>
          <p:cNvPr id="3" name="Subtitle 2"/>
          <p:cNvSpPr>
            <a:spLocks noGrp="1"/>
          </p:cNvSpPr>
          <p:nvPr>
            <p:ph type="subTitle" idx="1"/>
          </p:nvPr>
        </p:nvSpPr>
        <p:spPr/>
        <p:txBody>
          <a:bodyPr>
            <a:normAutofit/>
          </a:bodyPr>
          <a:lstStyle/>
          <a:p>
            <a:r>
              <a:rPr lang="en-US" sz="3600" dirty="0" smtClean="0"/>
              <a:t>Creating a Product Page for a Small Business</a:t>
            </a:r>
            <a:endParaRPr lang="en-US" sz="3600" dirty="0"/>
          </a:p>
        </p:txBody>
      </p:sp>
    </p:spTree>
    <p:extLst>
      <p:ext uri="{BB962C8B-B14F-4D97-AF65-F5344CB8AC3E}">
        <p14:creationId xmlns:p14="http://schemas.microsoft.com/office/powerpoint/2010/main" val="2370649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7534"/>
          </a:xfrm>
        </p:spPr>
        <p:txBody>
          <a:bodyPr/>
          <a:lstStyle/>
          <a:p>
            <a:r>
              <a:rPr lang="en-US" dirty="0"/>
              <a:t>A</a:t>
            </a:r>
            <a:r>
              <a:rPr lang="en-US" dirty="0" smtClean="0"/>
              <a:t>dd four paragraphs to Web page</a:t>
            </a:r>
            <a:endParaRPr lang="en-US" dirty="0"/>
          </a:p>
        </p:txBody>
      </p:sp>
      <p:sp>
        <p:nvSpPr>
          <p:cNvPr id="3" name="Content Placeholder 2"/>
          <p:cNvSpPr>
            <a:spLocks noGrp="1"/>
          </p:cNvSpPr>
          <p:nvPr>
            <p:ph idx="1"/>
          </p:nvPr>
        </p:nvSpPr>
        <p:spPr>
          <a:xfrm>
            <a:off x="524436" y="912346"/>
            <a:ext cx="10932458" cy="5439429"/>
          </a:xfrm>
        </p:spPr>
        <p:txBody>
          <a:bodyPr>
            <a:normAutofit fontScale="92500"/>
          </a:bodyPr>
          <a:lstStyle/>
          <a:p>
            <a:r>
              <a:rPr lang="en-US" dirty="0" smtClean="0"/>
              <a:t>Directly below the h2 heading </a:t>
            </a:r>
            <a:r>
              <a:rPr lang="en-US" i="1" dirty="0" smtClean="0"/>
              <a:t>Welcome</a:t>
            </a:r>
            <a:r>
              <a:rPr lang="en-US" dirty="0" smtClean="0"/>
              <a:t>, insert the following paragraph code</a:t>
            </a:r>
          </a:p>
          <a:p>
            <a:pPr marL="457200" lvl="1" indent="0">
              <a:buNone/>
            </a:pPr>
            <a:r>
              <a:rPr lang="en-US" dirty="0" smtClean="0"/>
              <a:t>&lt;p&gt;If you're looking for high-quality, hand-crafted juggling and circus products, the J-Prop Shop is the store for you. I've designed and built props for the past 35 years, and my products have been used by professional entertainers and hobbyists throughout the world. Our prices are reasonable and our quality is excellent. &lt;/p&gt;</a:t>
            </a:r>
          </a:p>
          <a:p>
            <a:r>
              <a:rPr lang="en-US" dirty="0" smtClean="0"/>
              <a:t>Directly below the h2 heading </a:t>
            </a:r>
            <a:r>
              <a:rPr lang="en-US" i="1" dirty="0" smtClean="0"/>
              <a:t>Specials This Month</a:t>
            </a:r>
            <a:r>
              <a:rPr lang="en-US" dirty="0" smtClean="0"/>
              <a:t>, insert the following:</a:t>
            </a:r>
          </a:p>
          <a:p>
            <a:pPr marL="457200" lvl="1" indent="0">
              <a:buNone/>
            </a:pPr>
            <a:r>
              <a:rPr lang="en-US" dirty="0" smtClean="0"/>
              <a:t>&lt;p&gt;The following devil sticks are available at a special discount for the entire month of May: &lt;/p&gt;</a:t>
            </a:r>
          </a:p>
          <a:p>
            <a:r>
              <a:rPr lang="en-US" dirty="0" smtClean="0"/>
              <a:t>Directly below the h2 heading </a:t>
            </a:r>
            <a:r>
              <a:rPr lang="en-US" i="1" dirty="0" smtClean="0"/>
              <a:t>Quality Tested</a:t>
            </a:r>
            <a:r>
              <a:rPr lang="en-US" dirty="0" smtClean="0"/>
              <a:t>, insert the following:</a:t>
            </a:r>
          </a:p>
          <a:p>
            <a:pPr marL="457200" lvl="1" indent="0">
              <a:buNone/>
            </a:pPr>
            <a:r>
              <a:rPr lang="en-US" dirty="0" smtClean="0"/>
              <a:t>&lt;p&gt;Every item I create is checked and tested before being shipped out to assure perfect quality. I take pride in every one of my juggling props and I want my customers to feel that same pride. &lt;/p&gt;</a:t>
            </a:r>
          </a:p>
          <a:p>
            <a:r>
              <a:rPr lang="en-US" dirty="0" smtClean="0"/>
              <a:t>Finally, below the h2 heading Customer Comments, insert the following:</a:t>
            </a:r>
          </a:p>
          <a:p>
            <a:pPr marL="457200" lvl="1" indent="0">
              <a:buNone/>
            </a:pPr>
            <a:r>
              <a:rPr lang="en-US" dirty="0" smtClean="0"/>
              <a:t>&lt;p&gt;Here are a few select quotes from our happy family of customers and associates: &lt;/p&gt;</a:t>
            </a:r>
            <a:endParaRPr lang="en-US" dirty="0"/>
          </a:p>
        </p:txBody>
      </p:sp>
    </p:spTree>
    <p:extLst>
      <p:ext uri="{BB962C8B-B14F-4D97-AF65-F5344CB8AC3E}">
        <p14:creationId xmlns:p14="http://schemas.microsoft.com/office/powerpoint/2010/main" val="3204517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Adobe Dreamweaver CS6 - [jprop.html]"/>
          <p:cNvPicPr>
            <a:picLocks noGrp="1" noChangeAspect="1"/>
          </p:cNvPicPr>
          <p:nvPr>
            <p:ph idx="1"/>
          </p:nvPr>
        </p:nvPicPr>
        <p:blipFill rotWithShape="1">
          <a:blip r:embed="rId2">
            <a:extLst>
              <a:ext uri="{28A0092B-C50C-407E-A947-70E740481C1C}">
                <a14:useLocalDpi xmlns:a14="http://schemas.microsoft.com/office/drawing/2010/main" val="0"/>
              </a:ext>
            </a:extLst>
          </a:blip>
          <a:srcRect l="5359" t="13979" r="34749" b="22979"/>
          <a:stretch/>
        </p:blipFill>
        <p:spPr>
          <a:xfrm>
            <a:off x="591670" y="365125"/>
            <a:ext cx="10990730" cy="6228081"/>
          </a:xfrm>
          <a:ln>
            <a:solidFill>
              <a:schemeClr val="tx1"/>
            </a:solidFill>
          </a:ln>
        </p:spPr>
      </p:pic>
    </p:spTree>
    <p:extLst>
      <p:ext uri="{BB962C8B-B14F-4D97-AF65-F5344CB8AC3E}">
        <p14:creationId xmlns:p14="http://schemas.microsoft.com/office/powerpoint/2010/main" val="1239101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3063"/>
          </a:xfrm>
        </p:spPr>
        <p:txBody>
          <a:bodyPr>
            <a:normAutofit fontScale="90000"/>
          </a:bodyPr>
          <a:lstStyle/>
          <a:p>
            <a:r>
              <a:rPr lang="en-US" dirty="0"/>
              <a:t>C</a:t>
            </a:r>
            <a:r>
              <a:rPr lang="en-US" dirty="0" smtClean="0"/>
              <a:t>reate the customer comment block quotes</a:t>
            </a:r>
            <a:endParaRPr lang="en-US" dirty="0"/>
          </a:p>
        </p:txBody>
      </p:sp>
      <p:sp>
        <p:nvSpPr>
          <p:cNvPr id="3" name="Content Placeholder 2"/>
          <p:cNvSpPr>
            <a:spLocks noGrp="1"/>
          </p:cNvSpPr>
          <p:nvPr>
            <p:ph idx="1"/>
          </p:nvPr>
        </p:nvSpPr>
        <p:spPr>
          <a:xfrm>
            <a:off x="0" y="726141"/>
            <a:ext cx="6925235" cy="6131859"/>
          </a:xfrm>
        </p:spPr>
        <p:txBody>
          <a:bodyPr>
            <a:normAutofit fontScale="92500"/>
          </a:bodyPr>
          <a:lstStyle/>
          <a:p>
            <a:r>
              <a:rPr lang="en-US" dirty="0" smtClean="0"/>
              <a:t>Scroll down to the aside element, and after the paragraph within that element, insert the following block quote</a:t>
            </a:r>
          </a:p>
          <a:p>
            <a:pPr marL="457200" lvl="1" indent="0">
              <a:buNone/>
            </a:pPr>
            <a:r>
              <a:rPr lang="en-US" sz="2600" i="1" dirty="0" smtClean="0"/>
              <a:t>&lt;</a:t>
            </a:r>
            <a:r>
              <a:rPr lang="en-US" sz="2600" i="1" dirty="0" err="1" smtClean="0"/>
              <a:t>blockquote</a:t>
            </a:r>
            <a:r>
              <a:rPr lang="en-US" sz="2600" i="1" dirty="0" smtClean="0"/>
              <a:t>&gt;</a:t>
            </a:r>
          </a:p>
          <a:p>
            <a:pPr marL="914400" lvl="2" indent="0">
              <a:buNone/>
            </a:pPr>
            <a:r>
              <a:rPr lang="en-US" sz="2600" i="1" dirty="0" smtClean="0"/>
              <a:t>&lt;p&gt;”I'm more than happy to recommend Dave </a:t>
            </a:r>
            <a:r>
              <a:rPr lang="en-US" sz="2600" i="1" dirty="0" err="1" smtClean="0"/>
              <a:t>Vinet's</a:t>
            </a:r>
            <a:r>
              <a:rPr lang="en-US" sz="2600" i="1" dirty="0" smtClean="0"/>
              <a:t> products. I came upon his work 10 years ago and was immediately impressed by his craftsmanship. He provides well-balanced and attractive props which are the perfect complement to my performances.” &lt;/p&gt;</a:t>
            </a:r>
          </a:p>
          <a:p>
            <a:pPr marL="914400" lvl="2" indent="0">
              <a:buNone/>
            </a:pPr>
            <a:r>
              <a:rPr lang="en-US" sz="2600" i="1" dirty="0" smtClean="0"/>
              <a:t>&lt;p&gt;”Dave </a:t>
            </a:r>
            <a:r>
              <a:rPr lang="en-US" sz="2600" i="1" dirty="0" err="1" smtClean="0"/>
              <a:t>Vinet</a:t>
            </a:r>
            <a:r>
              <a:rPr lang="en-US" sz="2600" i="1" dirty="0" smtClean="0"/>
              <a:t> makes the best juggling equipment on the planet. Period.” &lt;/p&gt;</a:t>
            </a:r>
          </a:p>
          <a:p>
            <a:pPr marL="914400" lvl="2" indent="0">
              <a:buNone/>
            </a:pPr>
            <a:r>
              <a:rPr lang="en-US" sz="2600" i="1" dirty="0" smtClean="0"/>
              <a:t>&lt;p&gt;”David has been my main supplier for 20 years. I have never had a problem with his equipment and his service is impeccable.” &lt;/p&gt;</a:t>
            </a:r>
          </a:p>
          <a:p>
            <a:pPr marL="457200" lvl="1" indent="0">
              <a:buNone/>
            </a:pPr>
            <a:r>
              <a:rPr lang="en-US" sz="2600" i="1" dirty="0" smtClean="0"/>
              <a:t>&lt;/</a:t>
            </a:r>
            <a:r>
              <a:rPr lang="en-US" sz="2600" i="1" dirty="0" err="1" smtClean="0"/>
              <a:t>blockquote</a:t>
            </a:r>
            <a:r>
              <a:rPr lang="en-US" sz="2600" i="1" dirty="0" smtClean="0"/>
              <a:t>&gt;</a:t>
            </a:r>
            <a:endParaRPr lang="en-US" sz="2600" i="1"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5" t="23571" r="55882" b="33201"/>
          <a:stretch/>
        </p:blipFill>
        <p:spPr>
          <a:xfrm>
            <a:off x="6801005" y="1667435"/>
            <a:ext cx="5390995" cy="3240741"/>
          </a:xfrm>
          <a:prstGeom prst="rect">
            <a:avLst/>
          </a:prstGeom>
          <a:ln>
            <a:solidFill>
              <a:schemeClr val="tx1"/>
            </a:solidFill>
          </a:ln>
        </p:spPr>
      </p:pic>
    </p:spTree>
    <p:extLst>
      <p:ext uri="{BB962C8B-B14F-4D97-AF65-F5344CB8AC3E}">
        <p14:creationId xmlns:p14="http://schemas.microsoft.com/office/powerpoint/2010/main" val="4087520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2722"/>
          </a:xfrm>
        </p:spPr>
        <p:txBody>
          <a:bodyPr>
            <a:normAutofit fontScale="90000"/>
          </a:bodyPr>
          <a:lstStyle/>
          <a:p>
            <a:r>
              <a:rPr lang="en-US" dirty="0"/>
              <a:t>A</a:t>
            </a:r>
            <a:r>
              <a:rPr lang="en-US" dirty="0" smtClean="0"/>
              <a:t>dd the J-Prop Shop address</a:t>
            </a:r>
            <a:endParaRPr lang="en-US" dirty="0"/>
          </a:p>
        </p:txBody>
      </p:sp>
      <p:sp>
        <p:nvSpPr>
          <p:cNvPr id="3" name="Content Placeholder 2"/>
          <p:cNvSpPr>
            <a:spLocks noGrp="1"/>
          </p:cNvSpPr>
          <p:nvPr>
            <p:ph idx="1"/>
          </p:nvPr>
        </p:nvSpPr>
        <p:spPr>
          <a:xfrm>
            <a:off x="838200" y="562722"/>
            <a:ext cx="10515600" cy="5614241"/>
          </a:xfrm>
        </p:spPr>
        <p:txBody>
          <a:bodyPr/>
          <a:lstStyle/>
          <a:p>
            <a:r>
              <a:rPr lang="en-US" dirty="0" smtClean="0"/>
              <a:t>Scroll down to the bottom of the file, and then within the footer element insert the following code</a:t>
            </a:r>
          </a:p>
          <a:p>
            <a:pPr marL="457200" lvl="1" indent="0">
              <a:buNone/>
            </a:pPr>
            <a:r>
              <a:rPr lang="en-US" dirty="0" smtClean="0"/>
              <a:t>&lt;address&gt;The J-Prop Shop</a:t>
            </a:r>
          </a:p>
          <a:p>
            <a:pPr marL="914400" lvl="2" indent="0">
              <a:buNone/>
            </a:pPr>
            <a:r>
              <a:rPr lang="en-US" dirty="0" smtClean="0"/>
              <a:t>541 West Highland Drive</a:t>
            </a:r>
          </a:p>
          <a:p>
            <a:pPr marL="914400" lvl="2" indent="0">
              <a:buNone/>
            </a:pPr>
            <a:r>
              <a:rPr lang="en-US" dirty="0" smtClean="0"/>
              <a:t>Auburn, ME 04210</a:t>
            </a:r>
          </a:p>
          <a:p>
            <a:pPr marL="914400" lvl="2" indent="0">
              <a:buNone/>
            </a:pPr>
            <a:r>
              <a:rPr lang="en-US" dirty="0" smtClean="0"/>
              <a:t>(207) 555 – 9001</a:t>
            </a:r>
          </a:p>
          <a:p>
            <a:pPr marL="457200" lvl="1" indent="0">
              <a:buNone/>
            </a:pPr>
            <a:r>
              <a:rPr lang="en-US" dirty="0" smtClean="0"/>
              <a:t>&lt;/address&gt;</a:t>
            </a:r>
            <a:endParaRPr lang="en-US" dirty="0"/>
          </a:p>
        </p:txBody>
      </p:sp>
      <p:pic>
        <p:nvPicPr>
          <p:cNvPr id="5" name="Picture 4"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5" t="53688" r="55441" b="29103"/>
          <a:stretch/>
        </p:blipFill>
        <p:spPr>
          <a:xfrm>
            <a:off x="838200" y="3369842"/>
            <a:ext cx="10820362" cy="2560311"/>
          </a:xfrm>
          <a:prstGeom prst="rect">
            <a:avLst/>
          </a:prstGeom>
          <a:ln>
            <a:solidFill>
              <a:schemeClr val="tx1"/>
            </a:solidFill>
          </a:ln>
        </p:spPr>
      </p:pic>
    </p:spTree>
    <p:extLst>
      <p:ext uri="{BB962C8B-B14F-4D97-AF65-F5344CB8AC3E}">
        <p14:creationId xmlns:p14="http://schemas.microsoft.com/office/powerpoint/2010/main" val="2126107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7193"/>
          </a:xfrm>
        </p:spPr>
        <p:txBody>
          <a:bodyPr/>
          <a:lstStyle/>
          <a:p>
            <a:r>
              <a:rPr lang="en-US" dirty="0"/>
              <a:t>A</a:t>
            </a:r>
            <a:r>
              <a:rPr lang="en-US" dirty="0" smtClean="0"/>
              <a:t>dd an unordered list to Web page</a:t>
            </a:r>
            <a:endParaRPr lang="en-US" dirty="0"/>
          </a:p>
        </p:txBody>
      </p:sp>
      <p:sp>
        <p:nvSpPr>
          <p:cNvPr id="3" name="Content Placeholder 2"/>
          <p:cNvSpPr>
            <a:spLocks noGrp="1"/>
          </p:cNvSpPr>
          <p:nvPr>
            <p:ph idx="1"/>
          </p:nvPr>
        </p:nvSpPr>
        <p:spPr>
          <a:xfrm>
            <a:off x="0" y="697192"/>
            <a:ext cx="5768788" cy="6160807"/>
          </a:xfrm>
        </p:spPr>
        <p:txBody>
          <a:bodyPr>
            <a:normAutofit fontScale="77500" lnSpcReduction="20000"/>
          </a:bodyPr>
          <a:lstStyle/>
          <a:p>
            <a:r>
              <a:rPr lang="en-US" dirty="0" smtClean="0"/>
              <a:t>Within the </a:t>
            </a:r>
            <a:r>
              <a:rPr lang="en-US" i="1" dirty="0" smtClean="0"/>
              <a:t>Specials This Month</a:t>
            </a:r>
            <a:r>
              <a:rPr lang="en-US" dirty="0" smtClean="0"/>
              <a:t> article, directly below the p element, insert the following code</a:t>
            </a:r>
          </a:p>
          <a:p>
            <a:pPr marL="457200" lvl="1" indent="0">
              <a:buNone/>
            </a:pPr>
            <a:r>
              <a:rPr lang="en-US" sz="2500" dirty="0" smtClean="0"/>
              <a:t>&lt;</a:t>
            </a:r>
            <a:r>
              <a:rPr lang="en-US" sz="2500" dirty="0" err="1" smtClean="0"/>
              <a:t>ul</a:t>
            </a:r>
            <a:r>
              <a:rPr lang="en-US" sz="2500" dirty="0" smtClean="0"/>
              <a:t>&gt;</a:t>
            </a:r>
          </a:p>
          <a:p>
            <a:pPr marL="914400" lvl="2" indent="0">
              <a:buNone/>
            </a:pPr>
            <a:r>
              <a:rPr lang="en-US" sz="2500" dirty="0" smtClean="0"/>
              <a:t>&lt;li&gt;Basic Stick ($19.95)</a:t>
            </a:r>
          </a:p>
          <a:p>
            <a:pPr marL="914400" lvl="2" indent="0">
              <a:buNone/>
            </a:pPr>
            <a:r>
              <a:rPr lang="en-US" sz="2500" dirty="0" smtClean="0"/>
              <a:t>The easiest stick to learn with, but “</a:t>
            </a:r>
            <a:r>
              <a:rPr lang="en-US" sz="2500" dirty="0" err="1" smtClean="0"/>
              <a:t>grippy</a:t>
            </a:r>
            <a:r>
              <a:rPr lang="en-US" sz="2500" dirty="0" smtClean="0"/>
              <a:t>” enough for the most demanding tricks. Comes in red, green, and blue.</a:t>
            </a:r>
          </a:p>
          <a:p>
            <a:pPr marL="914400" lvl="2" indent="0">
              <a:buNone/>
            </a:pPr>
            <a:r>
              <a:rPr lang="en-US" sz="2500" dirty="0" smtClean="0"/>
              <a:t>&lt;/li&gt;</a:t>
            </a:r>
          </a:p>
          <a:p>
            <a:pPr marL="914400" lvl="2" indent="0">
              <a:buNone/>
            </a:pPr>
            <a:r>
              <a:rPr lang="en-US" sz="2500" dirty="0" smtClean="0"/>
              <a:t>&lt;li&gt;Flower Stick ($24.95)</a:t>
            </a:r>
          </a:p>
          <a:p>
            <a:pPr marL="914400" lvl="2" indent="0">
              <a:buNone/>
            </a:pPr>
            <a:r>
              <a:rPr lang="en-US" sz="2500" dirty="0" smtClean="0"/>
              <a:t>A graceful stick with colored tassels. Flower Sticks </a:t>
            </a:r>
            <a:r>
              <a:rPr lang="en-US" sz="2500" dirty="0" err="1" smtClean="0"/>
              <a:t>fl</a:t>
            </a:r>
            <a:r>
              <a:rPr lang="en-US" sz="2500" dirty="0" smtClean="0"/>
              <a:t> oat slowly, making them ideal for beginners.</a:t>
            </a:r>
          </a:p>
          <a:p>
            <a:pPr marL="914400" lvl="2" indent="0">
              <a:buNone/>
            </a:pPr>
            <a:r>
              <a:rPr lang="en-US" sz="2500" dirty="0" smtClean="0"/>
              <a:t>&lt;/li&gt;</a:t>
            </a:r>
          </a:p>
          <a:p>
            <a:pPr marL="914400" lvl="2" indent="0">
              <a:buNone/>
            </a:pPr>
            <a:r>
              <a:rPr lang="en-US" sz="2500" dirty="0" smtClean="0"/>
              <a:t>&lt;li&gt;Master Stick ($39.95)</a:t>
            </a:r>
          </a:p>
          <a:p>
            <a:pPr marL="914400" lvl="2" indent="0">
              <a:buNone/>
            </a:pPr>
            <a:r>
              <a:rPr lang="en-US" sz="2500" dirty="0" smtClean="0"/>
              <a:t>Our most popular stick is shorter and heavier for fast play and more advanced tricks. Each Master Stick is available in custom colors.</a:t>
            </a:r>
          </a:p>
          <a:p>
            <a:pPr marL="914400" lvl="2" indent="0">
              <a:buNone/>
            </a:pPr>
            <a:r>
              <a:rPr lang="en-US" sz="2500" dirty="0" smtClean="0"/>
              <a:t>&lt;/li&gt;</a:t>
            </a:r>
          </a:p>
          <a:p>
            <a:pPr marL="914400" lvl="2" indent="0">
              <a:buNone/>
            </a:pPr>
            <a:r>
              <a:rPr lang="en-US" sz="2500" dirty="0" smtClean="0"/>
              <a:t>&lt;li&gt;Glow Stick ($29.95)</a:t>
            </a:r>
          </a:p>
          <a:p>
            <a:pPr marL="914400" lvl="2" indent="0">
              <a:buNone/>
            </a:pPr>
            <a:r>
              <a:rPr lang="en-US" sz="2500" dirty="0" smtClean="0"/>
              <a:t>The Glow Stick shines brightly at night (without the danger of a fire stick).</a:t>
            </a:r>
          </a:p>
          <a:p>
            <a:pPr marL="914400" lvl="2" indent="0">
              <a:buNone/>
            </a:pPr>
            <a:r>
              <a:rPr lang="en-US" sz="2500" dirty="0" smtClean="0"/>
              <a:t>&lt;/li&gt;</a:t>
            </a:r>
          </a:p>
          <a:p>
            <a:pPr marL="457200" lvl="1" indent="0">
              <a:buNone/>
            </a:pPr>
            <a:r>
              <a:rPr lang="en-US" sz="2500" dirty="0" smtClean="0"/>
              <a:t>&lt;/</a:t>
            </a:r>
            <a:r>
              <a:rPr lang="en-US" sz="2500" dirty="0" err="1" smtClean="0"/>
              <a:t>ul</a:t>
            </a:r>
            <a:r>
              <a:rPr lang="en-US" sz="2500" dirty="0" smtClean="0"/>
              <a:t>&gt;</a:t>
            </a:r>
            <a:endParaRPr lang="en-US" sz="2500"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4" t="16401" r="58529" b="26234"/>
          <a:stretch/>
        </p:blipFill>
        <p:spPr>
          <a:xfrm>
            <a:off x="5862917" y="697192"/>
            <a:ext cx="6299801" cy="5394326"/>
          </a:xfrm>
          <a:prstGeom prst="rect">
            <a:avLst/>
          </a:prstGeom>
          <a:ln>
            <a:solidFill>
              <a:schemeClr val="tx1"/>
            </a:solidFill>
          </a:ln>
        </p:spPr>
      </p:pic>
    </p:spTree>
    <p:extLst>
      <p:ext uri="{BB962C8B-B14F-4D97-AF65-F5344CB8AC3E}">
        <p14:creationId xmlns:p14="http://schemas.microsoft.com/office/powerpoint/2010/main" val="40319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0299"/>
          </a:xfrm>
        </p:spPr>
        <p:txBody>
          <a:bodyPr>
            <a:normAutofit fontScale="90000"/>
          </a:bodyPr>
          <a:lstStyle/>
          <a:p>
            <a:r>
              <a:rPr lang="en-US" dirty="0"/>
              <a:t>A</a:t>
            </a:r>
            <a:r>
              <a:rPr lang="en-US" dirty="0" smtClean="0"/>
              <a:t>pply external style sheet</a:t>
            </a:r>
            <a:endParaRPr lang="en-US" dirty="0"/>
          </a:p>
        </p:txBody>
      </p:sp>
      <p:sp>
        <p:nvSpPr>
          <p:cNvPr id="3" name="Content Placeholder 2"/>
          <p:cNvSpPr>
            <a:spLocks noGrp="1"/>
          </p:cNvSpPr>
          <p:nvPr>
            <p:ph idx="1"/>
          </p:nvPr>
        </p:nvSpPr>
        <p:spPr>
          <a:xfrm>
            <a:off x="430306" y="847167"/>
            <a:ext cx="10923494" cy="1775010"/>
          </a:xfrm>
        </p:spPr>
        <p:txBody>
          <a:bodyPr/>
          <a:lstStyle/>
          <a:p>
            <a:r>
              <a:rPr lang="en-US" dirty="0" smtClean="0"/>
              <a:t>Within the head element at the top of the file, insert the following link element</a:t>
            </a:r>
          </a:p>
          <a:p>
            <a:pPr marL="0" indent="0">
              <a:buNone/>
            </a:pPr>
            <a:r>
              <a:rPr lang="en-US" dirty="0" smtClean="0"/>
              <a:t>	&lt;link </a:t>
            </a:r>
            <a:r>
              <a:rPr lang="en-US" dirty="0" err="1" smtClean="0"/>
              <a:t>href</a:t>
            </a:r>
            <a:r>
              <a:rPr lang="en-US" dirty="0" smtClean="0"/>
              <a:t>=”jpsstyles.css”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/&gt;</a:t>
            </a:r>
            <a:endParaRPr lang="en-US"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515" t="15581" r="50699" b="60858"/>
          <a:stretch/>
        </p:blipFill>
        <p:spPr>
          <a:xfrm>
            <a:off x="757518" y="2433917"/>
            <a:ext cx="10305590" cy="2985247"/>
          </a:xfrm>
          <a:prstGeom prst="rect">
            <a:avLst/>
          </a:prstGeom>
          <a:ln>
            <a:solidFill>
              <a:schemeClr val="tx1"/>
            </a:solidFill>
          </a:ln>
        </p:spPr>
      </p:pic>
    </p:spTree>
    <p:extLst>
      <p:ext uri="{BB962C8B-B14F-4D97-AF65-F5344CB8AC3E}">
        <p14:creationId xmlns:p14="http://schemas.microsoft.com/office/powerpoint/2010/main" val="304655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9247"/>
          </a:xfrm>
        </p:spPr>
        <p:txBody>
          <a:bodyPr/>
          <a:lstStyle/>
          <a:p>
            <a:r>
              <a:rPr lang="en-US" dirty="0"/>
              <a:t>L</a:t>
            </a:r>
            <a:r>
              <a:rPr lang="en-US" dirty="0" smtClean="0"/>
              <a:t>ink to the </a:t>
            </a:r>
            <a:r>
              <a:rPr lang="en-US" dirty="0" err="1" smtClean="0"/>
              <a:t>Modernizr</a:t>
            </a:r>
            <a:r>
              <a:rPr lang="en-US" dirty="0" smtClean="0"/>
              <a:t> file</a:t>
            </a:r>
            <a:endParaRPr lang="en-US" dirty="0"/>
          </a:p>
        </p:txBody>
      </p:sp>
      <p:sp>
        <p:nvSpPr>
          <p:cNvPr id="3" name="Content Placeholder 2"/>
          <p:cNvSpPr>
            <a:spLocks noGrp="1"/>
          </p:cNvSpPr>
          <p:nvPr>
            <p:ph idx="1"/>
          </p:nvPr>
        </p:nvSpPr>
        <p:spPr>
          <a:xfrm>
            <a:off x="838200" y="847165"/>
            <a:ext cx="10515600" cy="5329798"/>
          </a:xfrm>
        </p:spPr>
        <p:txBody>
          <a:bodyPr/>
          <a:lstStyle/>
          <a:p>
            <a:r>
              <a:rPr lang="en-US" dirty="0" smtClean="0"/>
              <a:t>Scroll to the top of the file and add the following tag pair above the link element</a:t>
            </a:r>
          </a:p>
          <a:p>
            <a:pPr marL="0" indent="0">
              <a:buNone/>
            </a:pPr>
            <a:r>
              <a:rPr lang="en-US" dirty="0" smtClean="0"/>
              <a:t>	&lt;script </a:t>
            </a:r>
            <a:r>
              <a:rPr lang="en-US" dirty="0" err="1" smtClean="0"/>
              <a:t>src</a:t>
            </a:r>
            <a:r>
              <a:rPr lang="en-US" dirty="0" smtClean="0"/>
              <a:t>=”modernizr-1.5.js”&gt;&lt;/script&gt;</a:t>
            </a:r>
            <a:endParaRPr lang="en-US" dirty="0"/>
          </a:p>
        </p:txBody>
      </p:sp>
    </p:spTree>
    <p:extLst>
      <p:ext uri="{BB962C8B-B14F-4D97-AF65-F5344CB8AC3E}">
        <p14:creationId xmlns:p14="http://schemas.microsoft.com/office/powerpoint/2010/main" val="1410376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7534"/>
          </a:xfrm>
        </p:spPr>
        <p:txBody>
          <a:bodyPr/>
          <a:lstStyle/>
          <a:p>
            <a:r>
              <a:rPr lang="en-US" dirty="0"/>
              <a:t>M</a:t>
            </a:r>
            <a:r>
              <a:rPr lang="en-US" dirty="0" smtClean="0"/>
              <a:t>ark strong text</a:t>
            </a:r>
            <a:endParaRPr lang="en-US" dirty="0"/>
          </a:p>
        </p:txBody>
      </p:sp>
      <p:sp>
        <p:nvSpPr>
          <p:cNvPr id="3" name="Content Placeholder 2"/>
          <p:cNvSpPr>
            <a:spLocks noGrp="1"/>
          </p:cNvSpPr>
          <p:nvPr>
            <p:ph idx="1"/>
          </p:nvPr>
        </p:nvSpPr>
        <p:spPr>
          <a:xfrm>
            <a:off x="515471" y="708725"/>
            <a:ext cx="10515600" cy="4351338"/>
          </a:xfrm>
        </p:spPr>
        <p:txBody>
          <a:bodyPr/>
          <a:lstStyle/>
          <a:p>
            <a:r>
              <a:rPr lang="en-US" dirty="0" smtClean="0"/>
              <a:t>Scroll down to the unordered list and enclose the name and price of each product within a set of </a:t>
            </a:r>
            <a:r>
              <a:rPr lang="en-US" b="1" dirty="0" smtClean="0"/>
              <a:t>&lt;strong&gt;</a:t>
            </a:r>
            <a:r>
              <a:rPr lang="en-US" dirty="0" smtClean="0"/>
              <a:t> tags</a:t>
            </a:r>
          </a:p>
          <a:p>
            <a:endParaRPr lang="en-US"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5" t="14967" r="48050" b="31561"/>
          <a:stretch/>
        </p:blipFill>
        <p:spPr>
          <a:xfrm>
            <a:off x="2075329" y="1573306"/>
            <a:ext cx="8041342" cy="4973436"/>
          </a:xfrm>
          <a:prstGeom prst="rect">
            <a:avLst/>
          </a:prstGeom>
          <a:ln>
            <a:solidFill>
              <a:schemeClr val="tx1"/>
            </a:solidFill>
          </a:ln>
        </p:spPr>
      </p:pic>
    </p:spTree>
    <p:extLst>
      <p:ext uri="{BB962C8B-B14F-4D97-AF65-F5344CB8AC3E}">
        <p14:creationId xmlns:p14="http://schemas.microsoft.com/office/powerpoint/2010/main" val="148784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818216"/>
          </a:xfrm>
        </p:spPr>
        <p:txBody>
          <a:bodyPr>
            <a:normAutofit fontScale="90000"/>
          </a:bodyPr>
          <a:lstStyle/>
          <a:p>
            <a:r>
              <a:rPr lang="en-US" dirty="0"/>
              <a:t>A</a:t>
            </a:r>
            <a:r>
              <a:rPr lang="en-US" dirty="0" smtClean="0"/>
              <a:t>ppend customer names to the Customer Comments section</a:t>
            </a:r>
            <a:endParaRPr lang="en-US" dirty="0"/>
          </a:p>
        </p:txBody>
      </p:sp>
      <p:pic>
        <p:nvPicPr>
          <p:cNvPr id="4" name="Content Placeholder 3" descr="Adobe Dreamweaver CS6 - [jprop.html]"/>
          <p:cNvPicPr>
            <a:picLocks noGrp="1" noChangeAspect="1"/>
          </p:cNvPicPr>
          <p:nvPr>
            <p:ph idx="1"/>
          </p:nvPr>
        </p:nvPicPr>
        <p:blipFill rotWithShape="1">
          <a:blip r:embed="rId2">
            <a:extLst>
              <a:ext uri="{28A0092B-C50C-407E-A947-70E740481C1C}">
                <a14:useLocalDpi xmlns:a14="http://schemas.microsoft.com/office/drawing/2010/main" val="0"/>
              </a:ext>
            </a:extLst>
          </a:blip>
          <a:srcRect l="5525" t="19542" r="48059" b="31322"/>
          <a:stretch/>
        </p:blipFill>
        <p:spPr>
          <a:xfrm>
            <a:off x="1358153" y="1304365"/>
            <a:ext cx="9184342" cy="5234086"/>
          </a:xfrm>
          <a:ln>
            <a:solidFill>
              <a:schemeClr val="tx1"/>
            </a:solidFill>
          </a:ln>
        </p:spPr>
      </p:pic>
    </p:spTree>
    <p:extLst>
      <p:ext uri="{BB962C8B-B14F-4D97-AF65-F5344CB8AC3E}">
        <p14:creationId xmlns:p14="http://schemas.microsoft.com/office/powerpoint/2010/main" val="400320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8216"/>
          </a:xfrm>
        </p:spPr>
        <p:txBody>
          <a:bodyPr/>
          <a:lstStyle/>
          <a:p>
            <a:r>
              <a:rPr lang="en-US" dirty="0"/>
              <a:t>I</a:t>
            </a:r>
            <a:r>
              <a:rPr lang="en-US" dirty="0" smtClean="0"/>
              <a:t>nsert line breaks in the comments</a:t>
            </a:r>
            <a:endParaRPr lang="en-US" dirty="0"/>
          </a:p>
        </p:txBody>
      </p:sp>
      <p:sp>
        <p:nvSpPr>
          <p:cNvPr id="3" name="Content Placeholder 2"/>
          <p:cNvSpPr>
            <a:spLocks noGrp="1"/>
          </p:cNvSpPr>
          <p:nvPr>
            <p:ph idx="1"/>
          </p:nvPr>
        </p:nvSpPr>
        <p:spPr>
          <a:xfrm>
            <a:off x="838200" y="818216"/>
            <a:ext cx="10515600" cy="5358747"/>
          </a:xfrm>
        </p:spPr>
        <p:txBody>
          <a:bodyPr/>
          <a:lstStyle/>
          <a:p>
            <a:r>
              <a:rPr lang="en-US" dirty="0" smtClean="0"/>
              <a:t>Insert the tag </a:t>
            </a:r>
            <a:r>
              <a:rPr lang="en-US" i="1" dirty="0" smtClean="0"/>
              <a:t>&lt;</a:t>
            </a:r>
            <a:r>
              <a:rPr lang="en-US" i="1" dirty="0" err="1" smtClean="0"/>
              <a:t>br</a:t>
            </a:r>
            <a:r>
              <a:rPr lang="en-US" i="1" dirty="0" smtClean="0"/>
              <a:t> /&gt;</a:t>
            </a:r>
            <a:r>
              <a:rPr lang="en-US" dirty="0" smtClean="0"/>
              <a:t> between the comment and the citation for each of the three customer comments</a:t>
            </a:r>
            <a:endParaRPr lang="en-US"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5" t="18244" r="47831" b="23981"/>
          <a:stretch/>
        </p:blipFill>
        <p:spPr>
          <a:xfrm>
            <a:off x="2259106" y="1636432"/>
            <a:ext cx="7673788" cy="5103792"/>
          </a:xfrm>
          <a:prstGeom prst="rect">
            <a:avLst/>
          </a:prstGeom>
          <a:ln>
            <a:solidFill>
              <a:schemeClr val="tx1"/>
            </a:solidFill>
          </a:ln>
        </p:spPr>
      </p:pic>
    </p:spTree>
    <p:extLst>
      <p:ext uri="{BB962C8B-B14F-4D97-AF65-F5344CB8AC3E}">
        <p14:creationId xmlns:p14="http://schemas.microsoft.com/office/powerpoint/2010/main" val="3127253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0"/>
            <a:ext cx="10515600" cy="925792"/>
          </a:xfrm>
        </p:spPr>
        <p:txBody>
          <a:bodyPr/>
          <a:lstStyle/>
          <a:p>
            <a:r>
              <a:rPr lang="en-US" dirty="0" smtClean="0"/>
              <a:t>VISUAL OVERVIEW</a:t>
            </a:r>
            <a:endParaRPr lang="en-US" dirty="0"/>
          </a:p>
        </p:txBody>
      </p:sp>
      <p:pic>
        <p:nvPicPr>
          <p:cNvPr id="4" name="Picture 3" descr="Adobe Acrobat Professional - [New Perspectives on HTML and CSS 6th Edition - Comprehensive.pdf]"/>
          <p:cNvPicPr>
            <a:picLocks noChangeAspect="1"/>
          </p:cNvPicPr>
          <p:nvPr/>
        </p:nvPicPr>
        <p:blipFill rotWithShape="1">
          <a:blip r:embed="rId2">
            <a:extLst>
              <a:ext uri="{28A0092B-C50C-407E-A947-70E740481C1C}">
                <a14:useLocalDpi xmlns:a14="http://schemas.microsoft.com/office/drawing/2010/main" val="0"/>
              </a:ext>
            </a:extLst>
          </a:blip>
          <a:srcRect l="32993" t="17843" r="29630" b="20196"/>
          <a:stretch/>
        </p:blipFill>
        <p:spPr>
          <a:xfrm>
            <a:off x="-1" y="779929"/>
            <a:ext cx="6037730" cy="6056897"/>
          </a:xfrm>
          <a:prstGeom prst="rect">
            <a:avLst/>
          </a:prstGeom>
          <a:ln>
            <a:solidFill>
              <a:schemeClr val="tx1"/>
            </a:solidFill>
          </a:ln>
        </p:spPr>
      </p:pic>
      <p:pic>
        <p:nvPicPr>
          <p:cNvPr id="5" name="Picture 4" descr="Adobe Acrobat Professional - [New Perspectives on HTML and CSS 6th Edition - Comprehensive.pdf]"/>
          <p:cNvPicPr>
            <a:picLocks noChangeAspect="1"/>
          </p:cNvPicPr>
          <p:nvPr/>
        </p:nvPicPr>
        <p:blipFill rotWithShape="1">
          <a:blip r:embed="rId3">
            <a:extLst>
              <a:ext uri="{28A0092B-C50C-407E-A947-70E740481C1C}">
                <a14:useLocalDpi xmlns:a14="http://schemas.microsoft.com/office/drawing/2010/main" val="0"/>
              </a:ext>
            </a:extLst>
          </a:blip>
          <a:srcRect l="28484" t="18236" r="31055" b="19803"/>
          <a:stretch/>
        </p:blipFill>
        <p:spPr>
          <a:xfrm>
            <a:off x="6037729" y="956837"/>
            <a:ext cx="6154271" cy="5703079"/>
          </a:xfrm>
          <a:prstGeom prst="rect">
            <a:avLst/>
          </a:prstGeom>
          <a:ln>
            <a:solidFill>
              <a:schemeClr val="tx1"/>
            </a:solidFill>
          </a:ln>
        </p:spPr>
      </p:pic>
    </p:spTree>
    <p:extLst>
      <p:ext uri="{BB962C8B-B14F-4D97-AF65-F5344CB8AC3E}">
        <p14:creationId xmlns:p14="http://schemas.microsoft.com/office/powerpoint/2010/main" val="421909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58" y="0"/>
            <a:ext cx="11053483" cy="845110"/>
          </a:xfrm>
        </p:spPr>
        <p:txBody>
          <a:bodyPr/>
          <a:lstStyle/>
          <a:p>
            <a:r>
              <a:rPr lang="en-US" dirty="0"/>
              <a:t>I</a:t>
            </a:r>
            <a:r>
              <a:rPr lang="en-US" dirty="0" smtClean="0"/>
              <a:t>nsert the company logo at the top of the page</a:t>
            </a:r>
            <a:endParaRPr lang="en-US" dirty="0"/>
          </a:p>
        </p:txBody>
      </p:sp>
      <p:sp>
        <p:nvSpPr>
          <p:cNvPr id="3" name="Content Placeholder 2"/>
          <p:cNvSpPr>
            <a:spLocks noGrp="1"/>
          </p:cNvSpPr>
          <p:nvPr>
            <p:ph idx="1"/>
          </p:nvPr>
        </p:nvSpPr>
        <p:spPr>
          <a:xfrm>
            <a:off x="838200" y="845110"/>
            <a:ext cx="10515600" cy="5331853"/>
          </a:xfrm>
        </p:spPr>
        <p:txBody>
          <a:bodyPr/>
          <a:lstStyle/>
          <a:p>
            <a:r>
              <a:rPr lang="en-US" dirty="0" smtClean="0"/>
              <a:t>Go to the h1 heading element at the top of the body section, delete the text The J-Prop Shop from between the opening and closing &lt;h1&gt; tags, and then replace it with</a:t>
            </a:r>
          </a:p>
          <a:p>
            <a:pPr marL="0" indent="0">
              <a:buNone/>
            </a:pPr>
            <a:r>
              <a:rPr lang="en-US" dirty="0" smtClean="0"/>
              <a:t>	</a:t>
            </a:r>
            <a:r>
              <a:rPr lang="en-US" i="1" dirty="0" smtClean="0"/>
              <a:t>&lt;</a:t>
            </a:r>
            <a:r>
              <a:rPr lang="en-US" i="1" dirty="0" err="1" smtClean="0"/>
              <a:t>img</a:t>
            </a:r>
            <a:r>
              <a:rPr lang="en-US" i="1" dirty="0" smtClean="0"/>
              <a:t> </a:t>
            </a:r>
            <a:r>
              <a:rPr lang="en-US" i="1" dirty="0" err="1" smtClean="0"/>
              <a:t>src</a:t>
            </a:r>
            <a:r>
              <a:rPr lang="en-US" i="1" dirty="0" smtClean="0"/>
              <a:t>=”jpslogo.png” alt=”The J-Prop Shop” /&gt;</a:t>
            </a:r>
            <a:endParaRPr lang="en-US" i="1" dirty="0"/>
          </a:p>
        </p:txBody>
      </p:sp>
      <p:pic>
        <p:nvPicPr>
          <p:cNvPr id="5" name="Picture 4"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404" t="15376" r="48493" b="39347"/>
          <a:stretch/>
        </p:blipFill>
        <p:spPr>
          <a:xfrm>
            <a:off x="2225487" y="2622176"/>
            <a:ext cx="7741024" cy="4092743"/>
          </a:xfrm>
          <a:prstGeom prst="rect">
            <a:avLst/>
          </a:prstGeom>
          <a:ln>
            <a:solidFill>
              <a:schemeClr val="tx1"/>
            </a:solidFill>
          </a:ln>
        </p:spPr>
      </p:pic>
    </p:spTree>
    <p:extLst>
      <p:ext uri="{BB962C8B-B14F-4D97-AF65-F5344CB8AC3E}">
        <p14:creationId xmlns:p14="http://schemas.microsoft.com/office/powerpoint/2010/main" val="303442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85451"/>
          </a:xfrm>
        </p:spPr>
        <p:txBody>
          <a:bodyPr/>
          <a:lstStyle/>
          <a:p>
            <a:r>
              <a:rPr lang="en-US" dirty="0" smtClean="0"/>
              <a:t>Add bullets and an </a:t>
            </a:r>
            <a:r>
              <a:rPr lang="en-US" dirty="0" err="1" smtClean="0"/>
              <a:t>em</a:t>
            </a:r>
            <a:r>
              <a:rPr lang="en-US" dirty="0" smtClean="0"/>
              <a:t>-dash to Web page</a:t>
            </a:r>
            <a:endParaRPr lang="en-US" dirty="0"/>
          </a:p>
        </p:txBody>
      </p:sp>
      <p:sp>
        <p:nvSpPr>
          <p:cNvPr id="3" name="Content Placeholder 2"/>
          <p:cNvSpPr>
            <a:spLocks noGrp="1"/>
          </p:cNvSpPr>
          <p:nvPr>
            <p:ph idx="1"/>
          </p:nvPr>
        </p:nvSpPr>
        <p:spPr>
          <a:xfrm>
            <a:off x="107575" y="885451"/>
            <a:ext cx="11940989" cy="3054537"/>
          </a:xfrm>
        </p:spPr>
        <p:txBody>
          <a:bodyPr>
            <a:normAutofit/>
          </a:bodyPr>
          <a:lstStyle/>
          <a:p>
            <a:r>
              <a:rPr lang="en-US" sz="2400" dirty="0" smtClean="0"/>
              <a:t>Locate the customer comment from Thomas Gage, and then directly before the opening </a:t>
            </a:r>
            <a:r>
              <a:rPr lang="en-US" sz="2400" i="1" dirty="0" smtClean="0"/>
              <a:t>&lt;cite&gt;</a:t>
            </a:r>
            <a:r>
              <a:rPr lang="en-US" sz="2400" dirty="0" smtClean="0"/>
              <a:t> tag insert the character code </a:t>
            </a:r>
            <a:r>
              <a:rPr lang="en-US" sz="2400" b="1" dirty="0" smtClean="0"/>
              <a:t>&amp;#8212;</a:t>
            </a:r>
            <a:r>
              <a:rPr lang="en-US" sz="2400" dirty="0" smtClean="0"/>
              <a:t> followed by a space.</a:t>
            </a:r>
          </a:p>
          <a:p>
            <a:r>
              <a:rPr lang="en-US" sz="2400" dirty="0" smtClean="0"/>
              <a:t>Repeat Step 2 for the two remaining customer comments</a:t>
            </a:r>
          </a:p>
          <a:p>
            <a:r>
              <a:rPr lang="en-US" sz="2400" dirty="0" smtClean="0"/>
              <a:t>Scroll down to the address element within the page footer. At the end of each line within the address (except the last line), insert a space followed by the </a:t>
            </a:r>
            <a:r>
              <a:rPr lang="en-US" sz="2400" b="1" dirty="0" smtClean="0"/>
              <a:t>&amp;bull;</a:t>
            </a:r>
            <a:r>
              <a:rPr lang="en-US" sz="2400" dirty="0" smtClean="0"/>
              <a:t> character entity.</a:t>
            </a:r>
            <a:endParaRPr lang="en-US" sz="2400"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l="5515" t="24186" r="45074" b="26439"/>
          <a:stretch/>
        </p:blipFill>
        <p:spPr>
          <a:xfrm>
            <a:off x="2324100" y="2799840"/>
            <a:ext cx="7543800" cy="4058160"/>
          </a:xfrm>
          <a:prstGeom prst="rect">
            <a:avLst/>
          </a:prstGeom>
          <a:ln>
            <a:solidFill>
              <a:schemeClr val="tx1"/>
            </a:solidFill>
          </a:ln>
        </p:spPr>
      </p:pic>
    </p:spTree>
    <p:extLst>
      <p:ext uri="{BB962C8B-B14F-4D97-AF65-F5344CB8AC3E}">
        <p14:creationId xmlns:p14="http://schemas.microsoft.com/office/powerpoint/2010/main" val="2874888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3404"/>
          </a:xfrm>
        </p:spPr>
        <p:txBody>
          <a:bodyPr>
            <a:normAutofit fontScale="90000"/>
          </a:bodyPr>
          <a:lstStyle/>
          <a:p>
            <a:r>
              <a:rPr lang="en-US" dirty="0"/>
              <a:t>S</a:t>
            </a:r>
            <a:r>
              <a:rPr lang="en-US" dirty="0" smtClean="0"/>
              <a:t>pecify the character encoding for document</a:t>
            </a:r>
            <a:endParaRPr lang="en-US" dirty="0"/>
          </a:p>
        </p:txBody>
      </p:sp>
      <p:sp>
        <p:nvSpPr>
          <p:cNvPr id="3" name="Content Placeholder 2"/>
          <p:cNvSpPr>
            <a:spLocks noGrp="1"/>
          </p:cNvSpPr>
          <p:nvPr>
            <p:ph idx="1"/>
          </p:nvPr>
        </p:nvSpPr>
        <p:spPr>
          <a:xfrm>
            <a:off x="268941" y="643404"/>
            <a:ext cx="11084859" cy="1400549"/>
          </a:xfrm>
        </p:spPr>
        <p:txBody>
          <a:bodyPr>
            <a:normAutofit/>
          </a:bodyPr>
          <a:lstStyle/>
          <a:p>
            <a:r>
              <a:rPr lang="en-US" dirty="0" smtClean="0"/>
              <a:t>Scroll to the top of the file. Directly below the comment in the head section, insert the following meta element </a:t>
            </a:r>
            <a:r>
              <a:rPr lang="en-US" b="1" dirty="0" smtClean="0"/>
              <a:t>&lt;meta charset=”UTF-8” /&gt;</a:t>
            </a:r>
          </a:p>
          <a:p>
            <a:r>
              <a:rPr lang="en-US" dirty="0" smtClean="0"/>
              <a:t>Refresh the jprop.htm file in your Web browser to show the final content</a:t>
            </a:r>
            <a:endParaRPr lang="en-US" dirty="0"/>
          </a:p>
        </p:txBody>
      </p:sp>
      <p:pic>
        <p:nvPicPr>
          <p:cNvPr id="4" name="Picture 3" descr="The J-Prop Shop - Mozilla Firefox"/>
          <p:cNvPicPr>
            <a:picLocks noChangeAspect="1"/>
          </p:cNvPicPr>
          <p:nvPr/>
        </p:nvPicPr>
        <p:blipFill rotWithShape="1">
          <a:blip r:embed="rId2">
            <a:extLst>
              <a:ext uri="{28A0092B-C50C-407E-A947-70E740481C1C}">
                <a14:useLocalDpi xmlns:a14="http://schemas.microsoft.com/office/drawing/2010/main" val="0"/>
              </a:ext>
            </a:extLst>
          </a:blip>
          <a:srcRect l="23713" r="24118" b="11354"/>
          <a:stretch/>
        </p:blipFill>
        <p:spPr>
          <a:xfrm>
            <a:off x="3662082" y="2043953"/>
            <a:ext cx="4867835" cy="4650436"/>
          </a:xfrm>
          <a:prstGeom prst="rect">
            <a:avLst/>
          </a:prstGeom>
          <a:ln>
            <a:solidFill>
              <a:schemeClr val="tx1"/>
            </a:solidFill>
          </a:ln>
        </p:spPr>
      </p:pic>
    </p:spTree>
    <p:extLst>
      <p:ext uri="{BB962C8B-B14F-4D97-AF65-F5344CB8AC3E}">
        <p14:creationId xmlns:p14="http://schemas.microsoft.com/office/powerpoint/2010/main" val="100205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229" y="0"/>
            <a:ext cx="11165541" cy="1325563"/>
          </a:xfrm>
        </p:spPr>
        <p:txBody>
          <a:bodyPr/>
          <a:lstStyle/>
          <a:p>
            <a:r>
              <a:rPr lang="en-US" dirty="0"/>
              <a:t>C</a:t>
            </a:r>
            <a:r>
              <a:rPr lang="en-US" dirty="0" smtClean="0"/>
              <a:t>reate the basic structure of an HTML document</a:t>
            </a:r>
            <a:endParaRPr lang="en-US" dirty="0"/>
          </a:p>
        </p:txBody>
      </p:sp>
      <p:sp>
        <p:nvSpPr>
          <p:cNvPr id="3" name="Content Placeholder 2"/>
          <p:cNvSpPr>
            <a:spLocks noGrp="1"/>
          </p:cNvSpPr>
          <p:nvPr>
            <p:ph idx="1"/>
          </p:nvPr>
        </p:nvSpPr>
        <p:spPr>
          <a:xfrm>
            <a:off x="838199" y="1193613"/>
            <a:ext cx="10515600" cy="4351338"/>
          </a:xfrm>
        </p:spPr>
        <p:txBody>
          <a:bodyPr/>
          <a:lstStyle/>
          <a:p>
            <a:r>
              <a:rPr lang="en-US" dirty="0" smtClean="0"/>
              <a:t>Start your text editor, opening a blank text document</a:t>
            </a:r>
          </a:p>
          <a:p>
            <a:r>
              <a:rPr lang="en-US" dirty="0" smtClean="0"/>
              <a:t>Type the following lines of code in your document.</a:t>
            </a:r>
            <a:endParaRPr lang="en-US" dirty="0"/>
          </a:p>
        </p:txBody>
      </p:sp>
      <p:pic>
        <p:nvPicPr>
          <p:cNvPr id="4" name="Picture 3" descr="Adobe Dreamweaver CS6 - [tutorial1.html]"/>
          <p:cNvPicPr>
            <a:picLocks noChangeAspect="1"/>
          </p:cNvPicPr>
          <p:nvPr/>
        </p:nvPicPr>
        <p:blipFill rotWithShape="1">
          <a:blip r:embed="rId2">
            <a:extLst>
              <a:ext uri="{28A0092B-C50C-407E-A947-70E740481C1C}">
                <a14:useLocalDpi xmlns:a14="http://schemas.microsoft.com/office/drawing/2010/main" val="0"/>
              </a:ext>
            </a:extLst>
          </a:blip>
          <a:srcRect r="80588" b="68849"/>
          <a:stretch/>
        </p:blipFill>
        <p:spPr>
          <a:xfrm>
            <a:off x="3671046" y="2519176"/>
            <a:ext cx="4343399" cy="3752404"/>
          </a:xfrm>
          <a:prstGeom prst="rect">
            <a:avLst/>
          </a:prstGeom>
          <a:ln>
            <a:solidFill>
              <a:schemeClr val="tx1"/>
            </a:solidFill>
          </a:ln>
        </p:spPr>
      </p:pic>
    </p:spTree>
    <p:extLst>
      <p:ext uri="{BB962C8B-B14F-4D97-AF65-F5344CB8AC3E}">
        <p14:creationId xmlns:p14="http://schemas.microsoft.com/office/powerpoint/2010/main" val="3105317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1"/>
            <a:ext cx="10515600" cy="885451"/>
          </a:xfrm>
        </p:spPr>
        <p:txBody>
          <a:bodyPr/>
          <a:lstStyle/>
          <a:p>
            <a:r>
              <a:rPr lang="en-US" dirty="0"/>
              <a:t>A</a:t>
            </a:r>
            <a:r>
              <a:rPr lang="en-US" dirty="0" smtClean="0"/>
              <a:t>dd a title, comment to your Web page</a:t>
            </a:r>
            <a:endParaRPr lang="en-US" dirty="0"/>
          </a:p>
        </p:txBody>
      </p:sp>
      <p:sp>
        <p:nvSpPr>
          <p:cNvPr id="3" name="Content Placeholder 2"/>
          <p:cNvSpPr>
            <a:spLocks noGrp="1"/>
          </p:cNvSpPr>
          <p:nvPr>
            <p:ph idx="1"/>
          </p:nvPr>
        </p:nvSpPr>
        <p:spPr>
          <a:xfrm>
            <a:off x="838200" y="1018801"/>
            <a:ext cx="10515600" cy="4351338"/>
          </a:xfrm>
        </p:spPr>
        <p:txBody>
          <a:bodyPr>
            <a:normAutofit fontScale="92500"/>
          </a:bodyPr>
          <a:lstStyle/>
          <a:p>
            <a:r>
              <a:rPr lang="en-US" dirty="0" smtClean="0"/>
              <a:t>Click at the end of the opening &lt;head&gt; tag, and then press the Enter key to insert a new line in your text editor.</a:t>
            </a:r>
          </a:p>
          <a:p>
            <a:pPr lvl="1"/>
            <a:r>
              <a:rPr lang="en-US" dirty="0" smtClean="0"/>
              <a:t>Type </a:t>
            </a:r>
            <a:r>
              <a:rPr lang="en-US" b="1" dirty="0" smtClean="0"/>
              <a:t>&lt;title&gt;The J-Prop Shop&lt;/title&gt;</a:t>
            </a:r>
          </a:p>
          <a:p>
            <a:r>
              <a:rPr lang="en-US" dirty="0" smtClean="0"/>
              <a:t>Click at the end of the opening &lt;head&gt; tag, and then press the Enter key to insert a new line in your text editor directly above the opening &lt;title&gt; tag.</a:t>
            </a:r>
          </a:p>
          <a:p>
            <a:pPr marL="914400" lvl="2" indent="0">
              <a:buNone/>
            </a:pPr>
            <a:r>
              <a:rPr lang="en-US" dirty="0" smtClean="0"/>
              <a:t>&lt;!-- The J-Prop Shop Sample Page</a:t>
            </a:r>
          </a:p>
          <a:p>
            <a:pPr marL="914400" lvl="2" indent="0">
              <a:buNone/>
            </a:pPr>
            <a:r>
              <a:rPr lang="en-US" dirty="0" smtClean="0"/>
              <a:t>Author: your name</a:t>
            </a:r>
          </a:p>
          <a:p>
            <a:pPr marL="914400" lvl="2" indent="0">
              <a:buNone/>
            </a:pPr>
            <a:r>
              <a:rPr lang="en-US" dirty="0" smtClean="0"/>
              <a:t>Date: the date</a:t>
            </a:r>
          </a:p>
          <a:p>
            <a:pPr marL="914400" lvl="2" indent="0">
              <a:buNone/>
            </a:pPr>
            <a:r>
              <a:rPr lang="en-US" dirty="0" smtClean="0"/>
              <a:t>--&gt;</a:t>
            </a:r>
          </a:p>
          <a:p>
            <a:r>
              <a:rPr lang="en-US" dirty="0"/>
              <a:t>Save your changes to the </a:t>
            </a:r>
            <a:r>
              <a:rPr lang="en-US" b="1" dirty="0"/>
              <a:t>jprop.htm </a:t>
            </a:r>
            <a:r>
              <a:rPr lang="en-US" dirty="0" smtClean="0"/>
              <a:t>file</a:t>
            </a:r>
          </a:p>
          <a:p>
            <a:r>
              <a:rPr lang="en-US" dirty="0"/>
              <a:t>Start your Web </a:t>
            </a:r>
            <a:r>
              <a:rPr lang="en-US" dirty="0" smtClean="0"/>
              <a:t>browser</a:t>
            </a:r>
          </a:p>
        </p:txBody>
      </p:sp>
    </p:spTree>
    <p:extLst>
      <p:ext uri="{BB962C8B-B14F-4D97-AF65-F5344CB8AC3E}">
        <p14:creationId xmlns:p14="http://schemas.microsoft.com/office/powerpoint/2010/main" val="151026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0981"/>
          </a:xfrm>
        </p:spPr>
        <p:txBody>
          <a:bodyPr/>
          <a:lstStyle/>
          <a:p>
            <a:r>
              <a:rPr lang="en-US" dirty="0" smtClean="0"/>
              <a:t>Defining the Structure of the Page Body</a:t>
            </a:r>
            <a:endParaRPr lang="en-US" dirty="0"/>
          </a:p>
        </p:txBody>
      </p:sp>
      <p:pic>
        <p:nvPicPr>
          <p:cNvPr id="4" name="Content Placeholder 3" descr="Adobe Acrobat Professional - [New Perspectives on HTML and CSS 6th Edition - Comprehensiv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32544" t="12126" r="33419" b="40592"/>
          <a:stretch/>
        </p:blipFill>
        <p:spPr>
          <a:xfrm>
            <a:off x="2312894" y="640586"/>
            <a:ext cx="7395882" cy="6217414"/>
          </a:xfrm>
          <a:ln>
            <a:solidFill>
              <a:schemeClr val="tx1"/>
            </a:solidFill>
          </a:ln>
        </p:spPr>
      </p:pic>
    </p:spTree>
    <p:extLst>
      <p:ext uri="{BB962C8B-B14F-4D97-AF65-F5344CB8AC3E}">
        <p14:creationId xmlns:p14="http://schemas.microsoft.com/office/powerpoint/2010/main" val="332683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1322"/>
          </a:xfrm>
        </p:spPr>
        <p:txBody>
          <a:bodyPr/>
          <a:lstStyle/>
          <a:p>
            <a:r>
              <a:rPr lang="en-US" dirty="0" smtClean="0"/>
              <a:t>Working with HTML5 Structural Elements</a:t>
            </a:r>
            <a:endParaRPr lang="en-US" dirty="0"/>
          </a:p>
        </p:txBody>
      </p:sp>
      <p:pic>
        <p:nvPicPr>
          <p:cNvPr id="4" name="Content Placeholder 3" descr="Adobe Acrobat Professional - [New Perspectives on HTML and CSS 6th Edition - Comprehensive.pdf]"/>
          <p:cNvPicPr>
            <a:picLocks noGrp="1" noChangeAspect="1"/>
          </p:cNvPicPr>
          <p:nvPr>
            <p:ph idx="1"/>
          </p:nvPr>
        </p:nvPicPr>
        <p:blipFill rotWithShape="1">
          <a:blip r:embed="rId2">
            <a:extLst>
              <a:ext uri="{28A0092B-C50C-407E-A947-70E740481C1C}">
                <a14:useLocalDpi xmlns:a14="http://schemas.microsoft.com/office/drawing/2010/main" val="0"/>
              </a:ext>
            </a:extLst>
          </a:blip>
          <a:srcRect l="36515" t="39746" r="10666" b="25303"/>
          <a:stretch/>
        </p:blipFill>
        <p:spPr>
          <a:xfrm>
            <a:off x="838200" y="1519517"/>
            <a:ext cx="10191911" cy="3630706"/>
          </a:xfrm>
          <a:ln>
            <a:solidFill>
              <a:schemeClr val="tx1"/>
            </a:solidFill>
          </a:ln>
        </p:spPr>
      </p:pic>
    </p:spTree>
    <p:extLst>
      <p:ext uri="{BB962C8B-B14F-4D97-AF65-F5344CB8AC3E}">
        <p14:creationId xmlns:p14="http://schemas.microsoft.com/office/powerpoint/2010/main" val="3768692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10640"/>
          </a:xfrm>
        </p:spPr>
        <p:txBody>
          <a:bodyPr/>
          <a:lstStyle/>
          <a:p>
            <a:r>
              <a:rPr lang="en-US" dirty="0"/>
              <a:t>I</a:t>
            </a:r>
            <a:r>
              <a:rPr lang="en-US" dirty="0" smtClean="0"/>
              <a:t>nsert the HTML5 structural elements</a:t>
            </a:r>
            <a:endParaRPr lang="en-US" dirty="0"/>
          </a:p>
        </p:txBody>
      </p:sp>
      <p:sp>
        <p:nvSpPr>
          <p:cNvPr id="3" name="Content Placeholder 2"/>
          <p:cNvSpPr>
            <a:spLocks noGrp="1"/>
          </p:cNvSpPr>
          <p:nvPr>
            <p:ph idx="1"/>
          </p:nvPr>
        </p:nvSpPr>
        <p:spPr>
          <a:xfrm>
            <a:off x="219636" y="887504"/>
            <a:ext cx="10515600" cy="5728447"/>
          </a:xfrm>
        </p:spPr>
        <p:txBody>
          <a:bodyPr numCol="2">
            <a:normAutofit/>
          </a:bodyPr>
          <a:lstStyle/>
          <a:p>
            <a:r>
              <a:rPr lang="en-US" dirty="0" smtClean="0"/>
              <a:t>Return to the </a:t>
            </a:r>
            <a:r>
              <a:rPr lang="en-US" b="1" dirty="0" smtClean="0"/>
              <a:t>jprop.htm</a:t>
            </a:r>
          </a:p>
          <a:p>
            <a:r>
              <a:rPr lang="en-US" dirty="0" smtClean="0"/>
              <a:t>Within the body element, insert the following tags</a:t>
            </a:r>
          </a:p>
          <a:p>
            <a:pPr marL="1371600" lvl="3" indent="0">
              <a:buNone/>
            </a:pPr>
            <a:endParaRPr lang="en-US" sz="2800" dirty="0" smtClean="0"/>
          </a:p>
          <a:p>
            <a:pPr marL="1371600" lvl="3" indent="0">
              <a:buNone/>
            </a:pPr>
            <a:r>
              <a:rPr lang="en-US" sz="2000" dirty="0" smtClean="0"/>
              <a:t>&lt;header&gt;</a:t>
            </a:r>
          </a:p>
          <a:p>
            <a:pPr marL="1371600" lvl="3" indent="0">
              <a:buNone/>
            </a:pPr>
            <a:r>
              <a:rPr lang="en-US" sz="2000" dirty="0" smtClean="0"/>
              <a:t>&lt;/header&gt;</a:t>
            </a:r>
          </a:p>
          <a:p>
            <a:pPr marL="1371600" lvl="3" indent="0">
              <a:buNone/>
            </a:pPr>
            <a:endParaRPr lang="en-US" sz="2000" dirty="0" smtClean="0"/>
          </a:p>
          <a:p>
            <a:pPr marL="1371600" lvl="3" indent="0">
              <a:buNone/>
            </a:pPr>
            <a:r>
              <a:rPr lang="en-US" sz="2000" dirty="0" smtClean="0"/>
              <a:t>&lt;section&gt;</a:t>
            </a:r>
          </a:p>
          <a:p>
            <a:pPr marL="1371600" lvl="3" indent="0">
              <a:buNone/>
            </a:pPr>
            <a:r>
              <a:rPr lang="en-US" sz="2000" dirty="0" smtClean="0"/>
              <a:t>&lt;/section&gt;</a:t>
            </a:r>
          </a:p>
          <a:p>
            <a:pPr marL="1371600" lvl="3" indent="0">
              <a:buNone/>
            </a:pPr>
            <a:endParaRPr lang="en-US" sz="2000" dirty="0" smtClean="0"/>
          </a:p>
          <a:p>
            <a:pPr marL="1371600" lvl="3" indent="0">
              <a:buNone/>
            </a:pPr>
            <a:r>
              <a:rPr lang="en-US" sz="2000" dirty="0" smtClean="0"/>
              <a:t>&lt;aside&gt;</a:t>
            </a:r>
          </a:p>
          <a:p>
            <a:pPr marL="1371600" lvl="3" indent="0">
              <a:buNone/>
            </a:pPr>
            <a:r>
              <a:rPr lang="en-US" sz="2000" dirty="0" smtClean="0"/>
              <a:t>&lt;/aside&gt;</a:t>
            </a:r>
          </a:p>
          <a:p>
            <a:pPr marL="1371600" lvl="3" indent="0">
              <a:buNone/>
            </a:pPr>
            <a:endParaRPr lang="en-US" sz="2000" dirty="0" smtClean="0"/>
          </a:p>
          <a:p>
            <a:pPr marL="1371600" lvl="3" indent="0">
              <a:buNone/>
            </a:pPr>
            <a:r>
              <a:rPr lang="en-US" sz="2000" dirty="0" smtClean="0"/>
              <a:t>&lt;footer&gt;</a:t>
            </a:r>
          </a:p>
          <a:p>
            <a:pPr marL="1371600" lvl="3" indent="0">
              <a:buNone/>
            </a:pPr>
            <a:r>
              <a:rPr lang="en-US" sz="2000" dirty="0" smtClean="0"/>
              <a:t>&lt;/footer&gt;</a:t>
            </a:r>
            <a:endParaRPr lang="en-US" sz="2000" dirty="0"/>
          </a:p>
          <a:p>
            <a:pPr marL="1371600" lvl="3" indent="0">
              <a:buNone/>
            </a:pPr>
            <a:endParaRPr lang="en-US" sz="2000" dirty="0"/>
          </a:p>
          <a:p>
            <a:pPr marL="457200" lvl="3"/>
            <a:r>
              <a:rPr lang="en-US" sz="2800" dirty="0" smtClean="0"/>
              <a:t>Within the section element, insert the following code</a:t>
            </a:r>
          </a:p>
          <a:p>
            <a:pPr marL="457200" lvl="3"/>
            <a:endParaRPr lang="en-US" sz="2800" dirty="0"/>
          </a:p>
          <a:p>
            <a:pPr marL="1143000" lvl="5" indent="0">
              <a:buNone/>
            </a:pPr>
            <a:r>
              <a:rPr lang="fr-FR" sz="2000" dirty="0" smtClean="0"/>
              <a:t>&lt;article&gt;</a:t>
            </a:r>
          </a:p>
          <a:p>
            <a:pPr marL="1143000" lvl="5" indent="0">
              <a:buNone/>
            </a:pPr>
            <a:r>
              <a:rPr lang="fr-FR" sz="2000" dirty="0" smtClean="0"/>
              <a:t>&lt;/article&gt;</a:t>
            </a:r>
          </a:p>
          <a:p>
            <a:pPr marL="1143000" lvl="5" indent="0">
              <a:buNone/>
            </a:pPr>
            <a:endParaRPr lang="fr-FR" sz="2000" dirty="0" smtClean="0"/>
          </a:p>
          <a:p>
            <a:pPr marL="1143000" lvl="5" indent="0">
              <a:buNone/>
            </a:pPr>
            <a:r>
              <a:rPr lang="fr-FR" sz="2000" dirty="0" smtClean="0"/>
              <a:t>&lt;article&gt;</a:t>
            </a:r>
          </a:p>
          <a:p>
            <a:pPr marL="1143000" lvl="5" indent="0">
              <a:buNone/>
            </a:pPr>
            <a:r>
              <a:rPr lang="fr-FR" sz="2000" dirty="0" smtClean="0"/>
              <a:t>&lt;/article&gt;</a:t>
            </a:r>
          </a:p>
          <a:p>
            <a:pPr marL="1143000" lvl="5" indent="0">
              <a:buNone/>
            </a:pPr>
            <a:endParaRPr lang="fr-FR" sz="2000" dirty="0" smtClean="0"/>
          </a:p>
          <a:p>
            <a:pPr marL="1143000" lvl="5" indent="0">
              <a:buNone/>
            </a:pPr>
            <a:r>
              <a:rPr lang="fr-FR" sz="2000" dirty="0" smtClean="0"/>
              <a:t>&lt;article&gt;</a:t>
            </a:r>
          </a:p>
          <a:p>
            <a:pPr marL="1143000" lvl="5" indent="0">
              <a:buNone/>
            </a:pPr>
            <a:r>
              <a:rPr lang="fr-FR" sz="2000" dirty="0" smtClean="0"/>
              <a:t>&lt;/article&gt;</a:t>
            </a:r>
            <a:endParaRPr lang="en-US" sz="2000" dirty="0" smtClean="0"/>
          </a:p>
        </p:txBody>
      </p:sp>
    </p:spTree>
    <p:extLst>
      <p:ext uri="{BB962C8B-B14F-4D97-AF65-F5344CB8AC3E}">
        <p14:creationId xmlns:p14="http://schemas.microsoft.com/office/powerpoint/2010/main" val="1646154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7875"/>
          </a:xfrm>
        </p:spPr>
        <p:txBody>
          <a:bodyPr/>
          <a:lstStyle/>
          <a:p>
            <a:r>
              <a:rPr lang="en-US" dirty="0" smtClean="0"/>
              <a:t>Add headings to document</a:t>
            </a:r>
            <a:endParaRPr lang="en-US" dirty="0"/>
          </a:p>
        </p:txBody>
      </p:sp>
      <p:sp>
        <p:nvSpPr>
          <p:cNvPr id="3" name="Content Placeholder 2"/>
          <p:cNvSpPr>
            <a:spLocks noGrp="1"/>
          </p:cNvSpPr>
          <p:nvPr>
            <p:ph idx="1"/>
          </p:nvPr>
        </p:nvSpPr>
        <p:spPr>
          <a:xfrm>
            <a:off x="0" y="914400"/>
            <a:ext cx="6575612" cy="5943600"/>
          </a:xfrm>
        </p:spPr>
        <p:txBody>
          <a:bodyPr>
            <a:normAutofit/>
          </a:bodyPr>
          <a:lstStyle/>
          <a:p>
            <a:r>
              <a:rPr lang="en-US" dirty="0" smtClean="0"/>
              <a:t>Within the header element, insert the following tags:</a:t>
            </a:r>
          </a:p>
          <a:p>
            <a:pPr marL="457200" lvl="1" indent="0">
              <a:buNone/>
            </a:pPr>
            <a:r>
              <a:rPr lang="en-US" b="1" dirty="0" smtClean="0"/>
              <a:t>&lt;h1&gt;The J-Prop Shop&lt;/h1&gt;</a:t>
            </a:r>
          </a:p>
          <a:p>
            <a:pPr marL="457200" lvl="1" indent="0">
              <a:buNone/>
            </a:pPr>
            <a:r>
              <a:rPr lang="en-US" b="1" dirty="0" smtClean="0"/>
              <a:t>&lt;h2&gt;Quality Juggling and Circus Props&lt;/h2&gt;</a:t>
            </a:r>
          </a:p>
          <a:p>
            <a:pPr marL="228600" lvl="1"/>
            <a:r>
              <a:rPr lang="en-US" sz="2800" dirty="0" smtClean="0"/>
              <a:t>Within the first </a:t>
            </a:r>
            <a:r>
              <a:rPr lang="en-US" sz="2800" dirty="0"/>
              <a:t>article</a:t>
            </a:r>
            <a:r>
              <a:rPr lang="en-US" sz="2800" dirty="0" smtClean="0"/>
              <a:t> element, insert the following h2 heading:</a:t>
            </a:r>
          </a:p>
          <a:p>
            <a:pPr marL="457200" lvl="1" indent="0">
              <a:buNone/>
            </a:pPr>
            <a:r>
              <a:rPr lang="en-US" b="1" dirty="0" smtClean="0"/>
              <a:t>&lt;h2&gt;Welcome&lt;/h2&gt;</a:t>
            </a:r>
          </a:p>
          <a:p>
            <a:pPr marL="228600" lvl="1"/>
            <a:r>
              <a:rPr lang="en-US" sz="2800" dirty="0" smtClean="0"/>
              <a:t>Within the second </a:t>
            </a:r>
            <a:r>
              <a:rPr lang="en-US" sz="3200" dirty="0"/>
              <a:t>article</a:t>
            </a:r>
            <a:r>
              <a:rPr lang="en-US" sz="2800" dirty="0" smtClean="0"/>
              <a:t> element, insert</a:t>
            </a:r>
          </a:p>
          <a:p>
            <a:pPr marL="457200" lvl="1" indent="0">
              <a:buNone/>
            </a:pPr>
            <a:r>
              <a:rPr lang="en-US" b="1" dirty="0" smtClean="0"/>
              <a:t>&lt;h2&gt;Specials This Month&lt;/h2&gt;</a:t>
            </a:r>
          </a:p>
          <a:p>
            <a:pPr marL="228600" lvl="1"/>
            <a:r>
              <a:rPr lang="en-US" sz="2800" dirty="0" smtClean="0"/>
              <a:t>Within the third and final article element, insert</a:t>
            </a:r>
            <a:endParaRPr lang="en-US" dirty="0" smtClean="0"/>
          </a:p>
          <a:p>
            <a:pPr marL="457200" lvl="1" indent="0">
              <a:buNone/>
            </a:pPr>
            <a:r>
              <a:rPr lang="en-US" b="1" dirty="0" smtClean="0"/>
              <a:t>&lt;h2&gt;Quality Tested&lt;/h2&gt;</a:t>
            </a:r>
          </a:p>
          <a:p>
            <a:pPr marL="228600" lvl="1"/>
            <a:r>
              <a:rPr lang="en-US" sz="2800" dirty="0" smtClean="0"/>
              <a:t>Finally, within the aside element, insert</a:t>
            </a:r>
          </a:p>
          <a:p>
            <a:pPr marL="457200" lvl="1" indent="0">
              <a:buNone/>
            </a:pPr>
            <a:r>
              <a:rPr lang="en-US" b="1" dirty="0" smtClean="0"/>
              <a:t>&lt;h2&gt;Customer Comments&lt;/h2&gt;</a:t>
            </a:r>
            <a:endParaRPr lang="en-US" b="1" dirty="0"/>
          </a:p>
        </p:txBody>
      </p:sp>
      <p:pic>
        <p:nvPicPr>
          <p:cNvPr id="4" name="Picture 3" descr="Adobe Dreamweaver CS6 - [jprop.html]"/>
          <p:cNvPicPr>
            <a:picLocks noChangeAspect="1"/>
          </p:cNvPicPr>
          <p:nvPr/>
        </p:nvPicPr>
        <p:blipFill rotWithShape="1">
          <a:blip r:embed="rId2">
            <a:extLst>
              <a:ext uri="{28A0092B-C50C-407E-A947-70E740481C1C}">
                <a14:useLocalDpi xmlns:a14="http://schemas.microsoft.com/office/drawing/2010/main" val="0"/>
              </a:ext>
            </a:extLst>
          </a:blip>
          <a:srcRect t="5337" r="62280" b="22956"/>
          <a:stretch/>
        </p:blipFill>
        <p:spPr>
          <a:xfrm>
            <a:off x="6414246" y="914400"/>
            <a:ext cx="5777753" cy="5912906"/>
          </a:xfrm>
          <a:prstGeom prst="rect">
            <a:avLst/>
          </a:prstGeom>
          <a:ln>
            <a:solidFill>
              <a:schemeClr val="tx1"/>
            </a:solidFill>
          </a:ln>
        </p:spPr>
      </p:pic>
    </p:spTree>
    <p:extLst>
      <p:ext uri="{BB962C8B-B14F-4D97-AF65-F5344CB8AC3E}">
        <p14:creationId xmlns:p14="http://schemas.microsoft.com/office/powerpoint/2010/main" val="154702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1322"/>
          </a:xfrm>
        </p:spPr>
        <p:txBody>
          <a:bodyPr/>
          <a:lstStyle/>
          <a:p>
            <a:r>
              <a:rPr lang="en-US" dirty="0"/>
              <a:t>G</a:t>
            </a:r>
            <a:r>
              <a:rPr lang="en-US" dirty="0" smtClean="0"/>
              <a:t>roup the first two headings in the document</a:t>
            </a:r>
            <a:endParaRPr lang="en-US" dirty="0"/>
          </a:p>
        </p:txBody>
      </p:sp>
      <p:sp>
        <p:nvSpPr>
          <p:cNvPr id="3" name="Content Placeholder 2"/>
          <p:cNvSpPr>
            <a:spLocks noGrp="1"/>
          </p:cNvSpPr>
          <p:nvPr>
            <p:ph idx="1"/>
          </p:nvPr>
        </p:nvSpPr>
        <p:spPr>
          <a:xfrm>
            <a:off x="838200" y="938119"/>
            <a:ext cx="10515600" cy="4351338"/>
          </a:xfrm>
        </p:spPr>
        <p:txBody>
          <a:bodyPr/>
          <a:lstStyle/>
          <a:p>
            <a:r>
              <a:rPr lang="en-US" dirty="0" smtClean="0"/>
              <a:t>Indent the first two headings in the document and then enclose them within &lt;</a:t>
            </a:r>
            <a:r>
              <a:rPr lang="en-US" dirty="0" err="1" smtClean="0"/>
              <a:t>hgroup</a:t>
            </a:r>
            <a:r>
              <a:rPr lang="en-US" dirty="0" smtClean="0"/>
              <a:t>&gt; tags</a:t>
            </a:r>
            <a:endParaRPr lang="en-US" dirty="0"/>
          </a:p>
        </p:txBody>
      </p:sp>
      <p:pic>
        <p:nvPicPr>
          <p:cNvPr id="4" name="Picture 3" descr="Adobe Acrobat Professional - [New Perspectives on HTML and CSS 6th Edition - Comprehensive.pdf]"/>
          <p:cNvPicPr>
            <a:picLocks noChangeAspect="1"/>
          </p:cNvPicPr>
          <p:nvPr/>
        </p:nvPicPr>
        <p:blipFill rotWithShape="1">
          <a:blip r:embed="rId2">
            <a:extLst>
              <a:ext uri="{28A0092B-C50C-407E-A947-70E740481C1C}">
                <a14:useLocalDpi xmlns:a14="http://schemas.microsoft.com/office/drawing/2010/main" val="0"/>
              </a:ext>
            </a:extLst>
          </a:blip>
          <a:srcRect l="32978" t="34429" r="19706" b="46517"/>
          <a:stretch/>
        </p:blipFill>
        <p:spPr>
          <a:xfrm>
            <a:off x="1129553" y="2070847"/>
            <a:ext cx="10172919" cy="2205317"/>
          </a:xfrm>
          <a:prstGeom prst="rect">
            <a:avLst/>
          </a:prstGeom>
          <a:ln>
            <a:solidFill>
              <a:schemeClr val="tx1"/>
            </a:solidFill>
          </a:ln>
        </p:spPr>
      </p:pic>
    </p:spTree>
    <p:extLst>
      <p:ext uri="{BB962C8B-B14F-4D97-AF65-F5344CB8AC3E}">
        <p14:creationId xmlns:p14="http://schemas.microsoft.com/office/powerpoint/2010/main" val="1914520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1152</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Tutorial 1: Getting Started with HTML5</vt:lpstr>
      <vt:lpstr>VISUAL OVERVIEW</vt:lpstr>
      <vt:lpstr>Create the basic structure of an HTML document</vt:lpstr>
      <vt:lpstr>Add a title, comment to your Web page</vt:lpstr>
      <vt:lpstr>Defining the Structure of the Page Body</vt:lpstr>
      <vt:lpstr>Working with HTML5 Structural Elements</vt:lpstr>
      <vt:lpstr>Insert the HTML5 structural elements</vt:lpstr>
      <vt:lpstr>Add headings to document</vt:lpstr>
      <vt:lpstr>Group the first two headings in the document</vt:lpstr>
      <vt:lpstr>Add four paragraphs to Web page</vt:lpstr>
      <vt:lpstr>PowerPoint Presentation</vt:lpstr>
      <vt:lpstr>Create the customer comment block quotes</vt:lpstr>
      <vt:lpstr>Add the J-Prop Shop address</vt:lpstr>
      <vt:lpstr>Add an unordered list to Web page</vt:lpstr>
      <vt:lpstr>Apply external style sheet</vt:lpstr>
      <vt:lpstr>Link to the Modernizr file</vt:lpstr>
      <vt:lpstr>Mark strong text</vt:lpstr>
      <vt:lpstr>Append customer names to the Customer Comments section</vt:lpstr>
      <vt:lpstr>Insert line breaks in the comments</vt:lpstr>
      <vt:lpstr>Insert the company logo at the top of the page</vt:lpstr>
      <vt:lpstr>Add bullets and an em-dash to Web page</vt:lpstr>
      <vt:lpstr>Specify the character encoding for document</vt:lpstr>
    </vt:vector>
  </TitlesOfParts>
  <Company>SaigonTech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Getting Started with HTML5</dc:title>
  <dc:creator>Minh Fi Truong</dc:creator>
  <cp:lastModifiedBy>Minh Fi Truong</cp:lastModifiedBy>
  <cp:revision>30</cp:revision>
  <dcterms:created xsi:type="dcterms:W3CDTF">2015-06-15T03:02:09Z</dcterms:created>
  <dcterms:modified xsi:type="dcterms:W3CDTF">2015-06-15T06:11:42Z</dcterms:modified>
</cp:coreProperties>
</file>